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6" r:id="rId3"/>
    <p:sldId id="257" r:id="rId4"/>
    <p:sldId id="258" r:id="rId5"/>
    <p:sldId id="269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5274" autoAdjust="0"/>
  </p:normalViewPr>
  <p:slideViewPr>
    <p:cSldViewPr>
      <p:cViewPr>
        <p:scale>
          <a:sx n="71" d="100"/>
          <a:sy n="71" d="100"/>
        </p:scale>
        <p:origin x="1541" y="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1%20luglio%20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1%20lugli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1%20luglio%2020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1%20luglio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16.116676487919861</c:v>
                </c:pt>
                <c:pt idx="1">
                  <c:v>14.985361093038385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EE-44EC-91DD-C9D92CE672DC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13.538597525044196</c:v>
                </c:pt>
                <c:pt idx="1">
                  <c:v>10.08783344176968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EE-44EC-91DD-C9D92CE672DC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70.182675309369486</c:v>
                </c:pt>
                <c:pt idx="1">
                  <c:v>74.334743005855557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EE-44EC-91DD-C9D92CE672DC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0.16205067766647024</c:v>
                </c:pt>
                <c:pt idx="1">
                  <c:v>0.59206245933636947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EE-44EC-91DD-C9D92CE672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'in attesa di giudizio trend'!$B$170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35016835016835E-2"/>
                  <c:y val="-3.500269251480893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719-4008-B52C-29496276B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trend'!$A$171:$A$221</c:f>
              <c:strCache>
                <c:ptCount val="51"/>
                <c:pt idx="0">
                  <c:v>giu. 24</c:v>
                </c:pt>
                <c:pt idx="3">
                  <c:v>mar. 24</c:v>
                </c:pt>
                <c:pt idx="6">
                  <c:v>dic. 23</c:v>
                </c:pt>
                <c:pt idx="9">
                  <c:v>set. 23</c:v>
                </c:pt>
                <c:pt idx="12">
                  <c:v>giu. 23</c:v>
                </c:pt>
                <c:pt idx="15">
                  <c:v>mar. 23</c:v>
                </c:pt>
                <c:pt idx="18">
                  <c:v>dic.22</c:v>
                </c:pt>
                <c:pt idx="21">
                  <c:v>set. 22</c:v>
                </c:pt>
                <c:pt idx="24">
                  <c:v>giu. 22</c:v>
                </c:pt>
                <c:pt idx="27">
                  <c:v>mar. 22</c:v>
                </c:pt>
                <c:pt idx="30">
                  <c:v>dic. 21</c:v>
                </c:pt>
                <c:pt idx="34">
                  <c:v>giu 21</c:v>
                </c:pt>
                <c:pt idx="38">
                  <c:v>dic 20</c:v>
                </c:pt>
                <c:pt idx="42">
                  <c:v>giu 20</c:v>
                </c:pt>
                <c:pt idx="46">
                  <c:v>dic 19</c:v>
                </c:pt>
                <c:pt idx="50">
                  <c:v>giu 19</c:v>
                </c:pt>
              </c:strCache>
            </c:strRef>
          </c:cat>
          <c:val>
            <c:numRef>
              <c:f>'in attesa di giudizio trend'!$B$171:$B$221</c:f>
              <c:numCache>
                <c:formatCode>0.0%</c:formatCode>
                <c:ptCount val="51"/>
                <c:pt idx="0">
                  <c:v>0.251</c:v>
                </c:pt>
                <c:pt idx="1">
                  <c:v>0.253</c:v>
                </c:pt>
                <c:pt idx="2">
                  <c:v>0.255</c:v>
                </c:pt>
                <c:pt idx="3">
                  <c:v>0.25800000000000001</c:v>
                </c:pt>
                <c:pt idx="4">
                  <c:v>0.26</c:v>
                </c:pt>
                <c:pt idx="5">
                  <c:v>0.25900000000000001</c:v>
                </c:pt>
                <c:pt idx="6" formatCode="0%">
                  <c:v>0.26</c:v>
                </c:pt>
                <c:pt idx="7" formatCode="0%">
                  <c:v>0.26300000000000001</c:v>
                </c:pt>
                <c:pt idx="8" formatCode="0%">
                  <c:v>0.26600000000000001</c:v>
                </c:pt>
                <c:pt idx="9" formatCode="0%">
                  <c:v>0.26500000000000001</c:v>
                </c:pt>
                <c:pt idx="10" formatCode="0%">
                  <c:v>0.25900000000000001</c:v>
                </c:pt>
                <c:pt idx="11" formatCode="0%">
                  <c:v>0.252</c:v>
                </c:pt>
                <c:pt idx="12" formatCode="0%">
                  <c:v>0.254</c:v>
                </c:pt>
                <c:pt idx="13" formatCode="0%">
                  <c:v>0.25</c:v>
                </c:pt>
                <c:pt idx="14" formatCode="0%">
                  <c:v>0.25900000000000001</c:v>
                </c:pt>
                <c:pt idx="15" formatCode="0%">
                  <c:v>0.26200000000000001</c:v>
                </c:pt>
                <c:pt idx="16" formatCode="0%">
                  <c:v>0.26900000000000002</c:v>
                </c:pt>
                <c:pt idx="17" formatCode="0%">
                  <c:v>0.27500000000000002</c:v>
                </c:pt>
                <c:pt idx="18" formatCode="0%">
                  <c:v>0.27800000000000002</c:v>
                </c:pt>
                <c:pt idx="19" formatCode="0%">
                  <c:v>0.28399999999999997</c:v>
                </c:pt>
                <c:pt idx="20" formatCode="0%">
                  <c:v>0.28799999999999998</c:v>
                </c:pt>
                <c:pt idx="21" formatCode="0%">
                  <c:v>0.28799999999999998</c:v>
                </c:pt>
                <c:pt idx="22" formatCode="0%">
                  <c:v>0.28499999999999998</c:v>
                </c:pt>
                <c:pt idx="23" formatCode="0%">
                  <c:v>0.27800000000000002</c:v>
                </c:pt>
                <c:pt idx="24" formatCode="0%">
                  <c:v>0.28399999999999997</c:v>
                </c:pt>
                <c:pt idx="25" formatCode="0%">
                  <c:v>0.28499999999999998</c:v>
                </c:pt>
                <c:pt idx="26" formatCode="0%">
                  <c:v>0.28899999999999998</c:v>
                </c:pt>
                <c:pt idx="27" formatCode="0%">
                  <c:v>0.29299999999999998</c:v>
                </c:pt>
                <c:pt idx="28" formatCode="0%">
                  <c:v>0.29799999999999999</c:v>
                </c:pt>
                <c:pt idx="29" formatCode="0%">
                  <c:v>0.3</c:v>
                </c:pt>
                <c:pt idx="30" formatCode="0%">
                  <c:v>0.27800000000000002</c:v>
                </c:pt>
                <c:pt idx="34" formatCode="0%">
                  <c:v>0.3</c:v>
                </c:pt>
                <c:pt idx="38" formatCode="0%">
                  <c:v>0.315</c:v>
                </c:pt>
                <c:pt idx="42" formatCode="0%">
                  <c:v>0.32400000000000001</c:v>
                </c:pt>
                <c:pt idx="46" formatCode="0%">
                  <c:v>0.31</c:v>
                </c:pt>
                <c:pt idx="50" formatCode="0%">
                  <c:v>0.315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19-4008-B52C-29496276B034}"/>
            </c:ext>
          </c:extLst>
        </c:ser>
        <c:ser>
          <c:idx val="1"/>
          <c:order val="1"/>
          <c:tx>
            <c:strRef>
              <c:f>'in attesa di giudizio trend'!$C$170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6835016835016835E-2"/>
                  <c:y val="-3.2310177705977383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719-4008-B52C-29496276B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trend'!$A$171:$A$221</c:f>
              <c:strCache>
                <c:ptCount val="51"/>
                <c:pt idx="0">
                  <c:v>giu. 24</c:v>
                </c:pt>
                <c:pt idx="3">
                  <c:v>mar. 24</c:v>
                </c:pt>
                <c:pt idx="6">
                  <c:v>dic. 23</c:v>
                </c:pt>
                <c:pt idx="9">
                  <c:v>set. 23</c:v>
                </c:pt>
                <c:pt idx="12">
                  <c:v>giu. 23</c:v>
                </c:pt>
                <c:pt idx="15">
                  <c:v>mar. 23</c:v>
                </c:pt>
                <c:pt idx="18">
                  <c:v>dic.22</c:v>
                </c:pt>
                <c:pt idx="21">
                  <c:v>set. 22</c:v>
                </c:pt>
                <c:pt idx="24">
                  <c:v>giu. 22</c:v>
                </c:pt>
                <c:pt idx="27">
                  <c:v>mar. 22</c:v>
                </c:pt>
                <c:pt idx="30">
                  <c:v>dic. 21</c:v>
                </c:pt>
                <c:pt idx="34">
                  <c:v>giu 21</c:v>
                </c:pt>
                <c:pt idx="38">
                  <c:v>dic 20</c:v>
                </c:pt>
                <c:pt idx="42">
                  <c:v>giu 20</c:v>
                </c:pt>
                <c:pt idx="46">
                  <c:v>dic 19</c:v>
                </c:pt>
                <c:pt idx="50">
                  <c:v>giu 19</c:v>
                </c:pt>
              </c:strCache>
            </c:strRef>
          </c:cat>
          <c:val>
            <c:numRef>
              <c:f>'in attesa di giudizio trend'!$C$171:$C$221</c:f>
              <c:numCache>
                <c:formatCode>0.0%</c:formatCode>
                <c:ptCount val="51"/>
                <c:pt idx="0">
                  <c:v>0.29599999999999999</c:v>
                </c:pt>
                <c:pt idx="1">
                  <c:v>0.29499999999999998</c:v>
                </c:pt>
                <c:pt idx="2">
                  <c:v>0.30099999999999999</c:v>
                </c:pt>
                <c:pt idx="3">
                  <c:v>0.30299999999999999</c:v>
                </c:pt>
                <c:pt idx="4">
                  <c:v>0.30099999999999999</c:v>
                </c:pt>
                <c:pt idx="5">
                  <c:v>0.29499999999999998</c:v>
                </c:pt>
                <c:pt idx="6" formatCode="0%">
                  <c:v>0.29399999999999998</c:v>
                </c:pt>
                <c:pt idx="7" formatCode="0%">
                  <c:v>0.29199999999999998</c:v>
                </c:pt>
                <c:pt idx="8" formatCode="0%">
                  <c:v>0.29100000000000004</c:v>
                </c:pt>
                <c:pt idx="9" formatCode="0%">
                  <c:v>0.28400000000000003</c:v>
                </c:pt>
                <c:pt idx="10" formatCode="0%">
                  <c:v>0.27200000000000002</c:v>
                </c:pt>
                <c:pt idx="11" formatCode="0%">
                  <c:v>0.26</c:v>
                </c:pt>
                <c:pt idx="12" formatCode="0%">
                  <c:v>0.26800000000000002</c:v>
                </c:pt>
                <c:pt idx="13" formatCode="0%">
                  <c:v>0.27900000000000003</c:v>
                </c:pt>
                <c:pt idx="14" formatCode="0%">
                  <c:v>0.27700000000000002</c:v>
                </c:pt>
                <c:pt idx="15" formatCode="0%">
                  <c:v>0.28100000000000003</c:v>
                </c:pt>
                <c:pt idx="16" formatCode="0%">
                  <c:v>0.28399999999999997</c:v>
                </c:pt>
                <c:pt idx="17" formatCode="0%">
                  <c:v>0.29399999999999998</c:v>
                </c:pt>
                <c:pt idx="18" formatCode="0%">
                  <c:v>0.29799999999999999</c:v>
                </c:pt>
                <c:pt idx="19" formatCode="0%">
                  <c:v>0.30299999999999999</c:v>
                </c:pt>
                <c:pt idx="20" formatCode="0%">
                  <c:v>0.309</c:v>
                </c:pt>
                <c:pt idx="21" formatCode="0%">
                  <c:v>0.309</c:v>
                </c:pt>
                <c:pt idx="22" formatCode="0%">
                  <c:v>0.30499999999999999</c:v>
                </c:pt>
                <c:pt idx="23" formatCode="0%">
                  <c:v>0.30199999999999999</c:v>
                </c:pt>
                <c:pt idx="24" formatCode="0%">
                  <c:v>0.30499999999999999</c:v>
                </c:pt>
                <c:pt idx="25" formatCode="0%">
                  <c:v>0.30599999999999999</c:v>
                </c:pt>
                <c:pt idx="26" formatCode="0%">
                  <c:v>0.30499999999999999</c:v>
                </c:pt>
                <c:pt idx="27" formatCode="0%">
                  <c:v>0.307</c:v>
                </c:pt>
                <c:pt idx="28" formatCode="0%">
                  <c:v>0.315</c:v>
                </c:pt>
                <c:pt idx="29" formatCode="0%">
                  <c:v>0.314</c:v>
                </c:pt>
                <c:pt idx="30" formatCode="0%">
                  <c:v>0.29799999999999999</c:v>
                </c:pt>
                <c:pt idx="34" formatCode="0%">
                  <c:v>0.312</c:v>
                </c:pt>
                <c:pt idx="38" formatCode="0%">
                  <c:v>0.34899999999999998</c:v>
                </c:pt>
                <c:pt idx="42" formatCode="0%">
                  <c:v>0.38500000000000001</c:v>
                </c:pt>
                <c:pt idx="46" formatCode="0%">
                  <c:v>0.37</c:v>
                </c:pt>
                <c:pt idx="50" formatCode="0%">
                  <c:v>0.372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19-4008-B52C-29496276B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23231"/>
        <c:axId val="197731967"/>
      </c:lineChart>
      <c:catAx>
        <c:axId val="19772323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731967"/>
        <c:crosses val="autoZero"/>
        <c:auto val="1"/>
        <c:lblAlgn val="ctr"/>
        <c:lblOffset val="100"/>
        <c:noMultiLvlLbl val="0"/>
      </c:catAx>
      <c:valAx>
        <c:axId val="197731967"/>
        <c:scaling>
          <c:orientation val="minMax"/>
          <c:min val="0.2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97723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62.52209781968179</c:v>
                </c:pt>
                <c:pt idx="1">
                  <c:v>68.674365647364993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94-4FD9-AFCA-260ED7579DB5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37.477902180318203</c:v>
                </c:pt>
                <c:pt idx="1">
                  <c:v>31.325634352634999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94-4FD9-AFCA-260ED7579D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93.517972893341195</c:v>
                </c:pt>
                <c:pt idx="1">
                  <c:v>95.862068965517238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BA-48A9-ACB2-F7494447E313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6.4820271066588093</c:v>
                </c:pt>
                <c:pt idx="1">
                  <c:v>4.1379310344827589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BA-48A9-ACB2-F7494447E3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0.02882</cdr:x>
      <cdr:y>0.14658</cdr:y>
    </cdr:from>
    <cdr:to>
      <cdr:x>0.10859</cdr:x>
      <cdr:y>0.15347</cdr:y>
    </cdr:to>
    <cdr:cxnSp macro="">
      <cdr:nvCxnSpPr>
        <cdr:cNvPr id="3" name="Connettore diritto 2"/>
        <cdr:cNvCxnSpPr/>
      </cdr:nvCxnSpPr>
      <cdr:spPr>
        <a:xfrm xmlns:a="http://schemas.openxmlformats.org/drawingml/2006/main">
          <a:off x="260933" y="691365"/>
          <a:ext cx="722047" cy="3253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0.11401</cdr:x>
      <cdr:y>0.09066</cdr:y>
    </cdr:from>
    <cdr:to>
      <cdr:x>0.18519</cdr:x>
      <cdr:y>0.14937</cdr:y>
    </cdr:to>
    <cdr:cxnSp macro="">
      <cdr:nvCxnSpPr>
        <cdr:cNvPr id="5" name="Connettore diritto 4"/>
        <cdr:cNvCxnSpPr/>
      </cdr:nvCxnSpPr>
      <cdr:spPr>
        <a:xfrm xmlns:a="http://schemas.openxmlformats.org/drawingml/2006/main" flipV="1">
          <a:off x="1032082" y="510540"/>
          <a:ext cx="644318" cy="33058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0.1835</cdr:x>
      <cdr:y>0.09183</cdr:y>
    </cdr:from>
    <cdr:to>
      <cdr:x>0.25168</cdr:x>
      <cdr:y>0.24246</cdr:y>
    </cdr:to>
    <cdr:cxnSp macro="">
      <cdr:nvCxnSpPr>
        <cdr:cNvPr id="7" name="Connettore diritto 6"/>
        <cdr:cNvCxnSpPr/>
      </cdr:nvCxnSpPr>
      <cdr:spPr>
        <a:xfrm xmlns:a="http://schemas.openxmlformats.org/drawingml/2006/main">
          <a:off x="1661145" y="533905"/>
          <a:ext cx="617235" cy="87579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0.25926</cdr:x>
      <cdr:y>0.25</cdr:y>
    </cdr:from>
    <cdr:to>
      <cdr:x>0.32997</cdr:x>
      <cdr:y>0.39843</cdr:y>
    </cdr:to>
    <cdr:cxnSp macro="">
      <cdr:nvCxnSpPr>
        <cdr:cNvPr id="9" name="Connettore diritto 8"/>
        <cdr:cNvCxnSpPr/>
      </cdr:nvCxnSpPr>
      <cdr:spPr>
        <a:xfrm xmlns:a="http://schemas.openxmlformats.org/drawingml/2006/main">
          <a:off x="2346967" y="1453515"/>
          <a:ext cx="640073" cy="86296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0.33334</cdr:x>
      <cdr:y>0.39769</cdr:y>
    </cdr:from>
    <cdr:to>
      <cdr:x>0.40236</cdr:x>
      <cdr:y>0.46134</cdr:y>
    </cdr:to>
    <cdr:cxnSp macro="">
      <cdr:nvCxnSpPr>
        <cdr:cNvPr id="11" name="Connettore diritto 10"/>
        <cdr:cNvCxnSpPr/>
      </cdr:nvCxnSpPr>
      <cdr:spPr>
        <a:xfrm xmlns:a="http://schemas.openxmlformats.org/drawingml/2006/main">
          <a:off x="3017580" y="2312194"/>
          <a:ext cx="624780" cy="370046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0.03367</cdr:x>
      <cdr:y>0.38836</cdr:y>
    </cdr:from>
    <cdr:to>
      <cdr:x>0.10606</cdr:x>
      <cdr:y>0.41153</cdr:y>
    </cdr:to>
    <cdr:cxnSp macro="">
      <cdr:nvCxnSpPr>
        <cdr:cNvPr id="13" name="Connettore diritto 12"/>
        <cdr:cNvCxnSpPr/>
      </cdr:nvCxnSpPr>
      <cdr:spPr>
        <a:xfrm xmlns:a="http://schemas.openxmlformats.org/drawingml/2006/main">
          <a:off x="304800" y="2257948"/>
          <a:ext cx="655320" cy="134732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0.10994</cdr:x>
      <cdr:y>0.35911</cdr:y>
    </cdr:from>
    <cdr:to>
      <cdr:x>0.17677</cdr:x>
      <cdr:y>0.41222</cdr:y>
    </cdr:to>
    <cdr:cxnSp macro="">
      <cdr:nvCxnSpPr>
        <cdr:cNvPr id="15" name="Connettore diritto 14"/>
        <cdr:cNvCxnSpPr/>
      </cdr:nvCxnSpPr>
      <cdr:spPr>
        <a:xfrm xmlns:a="http://schemas.openxmlformats.org/drawingml/2006/main" flipV="1">
          <a:off x="995238" y="2087880"/>
          <a:ext cx="604962" cy="308793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0.18939</cdr:x>
      <cdr:y>0.35453</cdr:y>
    </cdr:from>
    <cdr:to>
      <cdr:x>0.25589</cdr:x>
      <cdr:y>0.38925</cdr:y>
    </cdr:to>
    <cdr:cxnSp macro="">
      <cdr:nvCxnSpPr>
        <cdr:cNvPr id="17" name="Connettore diritto 16"/>
        <cdr:cNvCxnSpPr/>
      </cdr:nvCxnSpPr>
      <cdr:spPr>
        <a:xfrm xmlns:a="http://schemas.openxmlformats.org/drawingml/2006/main">
          <a:off x="1714464" y="2061259"/>
          <a:ext cx="602016" cy="201881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0.26263</cdr:x>
      <cdr:y>0.39581</cdr:y>
    </cdr:from>
    <cdr:to>
      <cdr:x>0.33501</cdr:x>
      <cdr:y>0.45694</cdr:y>
    </cdr:to>
    <cdr:cxnSp macro="">
      <cdr:nvCxnSpPr>
        <cdr:cNvPr id="20" name="Connettore diritto 19"/>
        <cdr:cNvCxnSpPr/>
      </cdr:nvCxnSpPr>
      <cdr:spPr>
        <a:xfrm xmlns:a="http://schemas.openxmlformats.org/drawingml/2006/main">
          <a:off x="2377440" y="2301240"/>
          <a:ext cx="655258" cy="355437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0.33502</cdr:x>
      <cdr:y>0.46003</cdr:y>
    </cdr:from>
    <cdr:to>
      <cdr:x>0.40067</cdr:x>
      <cdr:y>0.54915</cdr:y>
    </cdr:to>
    <cdr:cxnSp macro="">
      <cdr:nvCxnSpPr>
        <cdr:cNvPr id="22" name="Connettore diritto 21"/>
        <cdr:cNvCxnSpPr/>
      </cdr:nvCxnSpPr>
      <cdr:spPr>
        <a:xfrm xmlns:a="http://schemas.openxmlformats.org/drawingml/2006/main">
          <a:off x="3032760" y="2674620"/>
          <a:ext cx="594360" cy="51816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01/07/2024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01/07/2024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05" y="526368"/>
            <a:ext cx="8555732" cy="551615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30 giugno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912047"/>
              </p:ext>
            </p:extLst>
          </p:nvPr>
        </p:nvGraphicFramePr>
        <p:xfrm>
          <a:off x="113738" y="1268760"/>
          <a:ext cx="8229270" cy="4661993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53435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907381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8318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54006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8561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7416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924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16045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LAURO- - ICAM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BOLLATE"II C.R." -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-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- L. CUTUGNO" LE VALLETTE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-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-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3968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 smtClean="0">
                <a:solidFill>
                  <a:srgbClr val="002060"/>
                </a:solidFill>
              </a:rPr>
              <a:t>Giu.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82617"/>
            <a:ext cx="8990037" cy="530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30/06/2024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559276"/>
              </p:ext>
            </p:extLst>
          </p:nvPr>
        </p:nvGraphicFramePr>
        <p:xfrm>
          <a:off x="575556" y="426305"/>
          <a:ext cx="7920880" cy="58369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30 giugno </a:t>
                      </a:r>
                      <a:r>
                        <a:rPr lang="it-IT" sz="1400" b="1" u="none" strike="noStrike" baseline="0" dirty="0" smtClean="0">
                          <a:effectLst/>
                        </a:rPr>
                        <a:t>2024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205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359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120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1.564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5.208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4.742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6.779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440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2.550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</a:t>
            </a:r>
            <a:r>
              <a:rPr lang="it-IT" b="1" dirty="0" smtClean="0"/>
              <a:t>30 giugno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79" y="1122352"/>
            <a:ext cx="8403559" cy="4898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941" y="1104698"/>
            <a:ext cx="5502117" cy="464860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30 giugno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30 giugno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538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842101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</a:t>
            </a:r>
            <a:r>
              <a:rPr lang="en-US" sz="2400" b="1" dirty="0" smtClean="0"/>
              <a:t>di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 </a:t>
            </a:r>
            <a:r>
              <a:rPr lang="en-US" sz="2400" b="1" dirty="0" err="1" smtClean="0"/>
              <a:t>tra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2019 e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2024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23846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9778297"/>
              </p:ext>
            </p:extLst>
          </p:nvPr>
        </p:nvGraphicFramePr>
        <p:xfrm>
          <a:off x="395536" y="1319198"/>
          <a:ext cx="8414712" cy="5076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30 giugno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31381"/>
              </p:ext>
            </p:extLst>
          </p:nvPr>
        </p:nvGraphicFramePr>
        <p:xfrm>
          <a:off x="372993" y="1310018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30  giugno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30932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339678"/>
              </p:ext>
            </p:extLst>
          </p:nvPr>
        </p:nvGraphicFramePr>
        <p:xfrm>
          <a:off x="126595" y="1484784"/>
          <a:ext cx="8853955" cy="4261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7259</TotalTime>
  <Words>564</Words>
  <Application>Microsoft Office PowerPoint</Application>
  <PresentationFormat>Presentazione su schermo (4:3)</PresentationFormat>
  <Paragraphs>223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30 giugno 2024</vt:lpstr>
      <vt:lpstr>Detenuti per Posizione Giuridica  In Italia e nel Lazio al 30 giugno 2024</vt:lpstr>
      <vt:lpstr>Percentuali di detenuti in attesa di giudizio  in Italia e nel Lazio tra giugno 2019 e giugno 2024</vt:lpstr>
      <vt:lpstr>Detenuti per Nazionalità In Italia e nel Lazio al 30 giugno 2024 </vt:lpstr>
      <vt:lpstr>Detenuti per Genere in Italia e nel Lazio al 30  giugno 2024 </vt:lpstr>
      <vt:lpstr>Detenute madri con figli al seguito presenti negli Istituti penitenziari in Italia  al 30 giugno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566</cp:revision>
  <dcterms:created xsi:type="dcterms:W3CDTF">2020-06-03T15:49:37Z</dcterms:created>
  <dcterms:modified xsi:type="dcterms:W3CDTF">2024-07-01T13:53:21Z</dcterms:modified>
</cp:coreProperties>
</file>