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67" r:id="rId3"/>
    <p:sldId id="266" r:id="rId4"/>
    <p:sldId id="268" r:id="rId5"/>
    <p:sldId id="27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 varScale="1">
        <p:scale>
          <a:sx n="79" d="100"/>
          <a:sy n="7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CONFRONTO%20SUCIDI%20POPOLAZIONE%20DETENUTA%20TOTA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CONFRONTO%20SUCIDI%20POPOLAZIONE%20DETENUTA%20TOTA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CONFRONTO%20SUCIDI%20POPOLAZIONE%20DETENUTA%20TOTAL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Foglio1!$G$2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Foglio1!$G$3:$G$7</c:f>
              <c:numCache>
                <c:formatCode>0.0%</c:formatCode>
                <c:ptCount val="5"/>
                <c:pt idx="0">
                  <c:v>0.40322580645161288</c:v>
                </c:pt>
                <c:pt idx="1">
                  <c:v>0.38709677419354838</c:v>
                </c:pt>
                <c:pt idx="2">
                  <c:v>6.4516129032258063E-2</c:v>
                </c:pt>
                <c:pt idx="3">
                  <c:v>0.12903225806451613</c:v>
                </c:pt>
                <c:pt idx="4">
                  <c:v>1.6129032258064516E-2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9A-41BB-8069-5D25A217E49F}"/>
            </c:ext>
          </c:extLst>
        </c:ser>
        <c:ser>
          <c:idx val="1"/>
          <c:order val="1"/>
          <c:tx>
            <c:strRef>
              <c:f>Foglio1!$H$2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Foglio1!$F$3:$F$7</c:f>
              <c:strCache>
                <c:ptCount val="5"/>
                <c:pt idx="0">
                  <c:v>DEFINITIVI</c:v>
                </c:pt>
                <c:pt idx="1">
                  <c:v>IN ATTESA DI PRIMO GIUDIZIO</c:v>
                </c:pt>
                <c:pt idx="2">
                  <c:v>RICCORENTI O APPELLANTI</c:v>
                </c:pt>
                <c:pt idx="3">
                  <c:v>MISTI</c:v>
                </c:pt>
                <c:pt idx="4">
                  <c:v>ALTRO</c:v>
                </c:pt>
              </c:strCache>
            </c:strRef>
          </c:cat>
          <c:val>
            <c:numRef>
              <c:f>Foglio1!$H$3:$H$7</c:f>
              <c:numCache>
                <c:formatCode>0.0%</c:formatCode>
                <c:ptCount val="5"/>
                <c:pt idx="0">
                  <c:v>0.746</c:v>
                </c:pt>
                <c:pt idx="1">
                  <c:v>0.14599999999999999</c:v>
                </c:pt>
                <c:pt idx="2">
                  <c:v>9.4E-2</c:v>
                </c:pt>
                <c:pt idx="3">
                  <c:v>1.2999999999999999E-2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9A-41BB-8069-5D25A217E4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078540783"/>
        <c:axId val="2078544527"/>
      </c:barChart>
      <c:catAx>
        <c:axId val="20785407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78544527"/>
        <c:crosses val="autoZero"/>
        <c:auto val="1"/>
        <c:lblAlgn val="ctr"/>
        <c:lblOffset val="100"/>
        <c:noMultiLvlLbl val="0"/>
      </c:catAx>
      <c:valAx>
        <c:axId val="207854452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078540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Foglio1!$G$16</c:f>
              <c:strCache>
                <c:ptCount val="1"/>
                <c:pt idx="0">
                  <c:v>SUICIDI (età media 38,4)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Foglio1!$G$17:$G$21</c:f>
              <c:numCache>
                <c:formatCode>0%</c:formatCode>
                <c:ptCount val="5"/>
                <c:pt idx="0">
                  <c:v>0.13846153846153847</c:v>
                </c:pt>
                <c:pt idx="1">
                  <c:v>0.32307692307692309</c:v>
                </c:pt>
                <c:pt idx="2">
                  <c:v>0.2153846153846154</c:v>
                </c:pt>
                <c:pt idx="3">
                  <c:v>0.26153846153846155</c:v>
                </c:pt>
                <c:pt idx="4">
                  <c:v>6.1538461538461542E-2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5-430E-82ED-4E089ECBF127}"/>
            </c:ext>
          </c:extLst>
        </c:ser>
        <c:ser>
          <c:idx val="1"/>
          <c:order val="1"/>
          <c:tx>
            <c:strRef>
              <c:f>Foglio1!$H$16</c:f>
              <c:strCache>
                <c:ptCount val="1"/>
                <c:pt idx="0">
                  <c:v>POPOLAZIONE DETENUTA (età media 42,7)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Foglio1!$F$17:$F$21</c:f>
              <c:strCache>
                <c:ptCount val="5"/>
                <c:pt idx="0">
                  <c:v>DA 18 A 24 ANNI</c:v>
                </c:pt>
                <c:pt idx="1">
                  <c:v>DA 25 A 34 ANNI</c:v>
                </c:pt>
                <c:pt idx="2">
                  <c:v>DA 35 A  44 ANNI</c:v>
                </c:pt>
                <c:pt idx="3">
                  <c:v>DA 45 A 59 ANNI</c:v>
                </c:pt>
                <c:pt idx="4">
                  <c:v>60 ANNI E OLTRE</c:v>
                </c:pt>
              </c:strCache>
            </c:strRef>
          </c:cat>
          <c:val>
            <c:numRef>
              <c:f>Foglio1!$H$17:$H$21</c:f>
              <c:numCache>
                <c:formatCode>0%</c:formatCode>
                <c:ptCount val="5"/>
                <c:pt idx="0">
                  <c:v>6.0283216434531134E-2</c:v>
                </c:pt>
                <c:pt idx="1">
                  <c:v>0.23636272978093939</c:v>
                </c:pt>
                <c:pt idx="2">
                  <c:v>0.28117209054947978</c:v>
                </c:pt>
                <c:pt idx="3">
                  <c:v>0.32164345311305387</c:v>
                </c:pt>
                <c:pt idx="4">
                  <c:v>0.10043878602532992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35-430E-82ED-4E089ECBF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8903711"/>
        <c:axId val="1938904959"/>
      </c:barChart>
      <c:catAx>
        <c:axId val="1938903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04959"/>
        <c:crosses val="autoZero"/>
        <c:auto val="1"/>
        <c:lblAlgn val="ctr"/>
        <c:lblOffset val="100"/>
        <c:noMultiLvlLbl val="0"/>
      </c:catAx>
      <c:valAx>
        <c:axId val="193890495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38903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Foglio1!$F$26</c:f>
              <c:strCache>
                <c:ptCount val="1"/>
                <c:pt idx="0">
                  <c:v>SUICIDI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Foglio1!$F$27:$F$28</c:f>
              <c:numCache>
                <c:formatCode>0.0%</c:formatCode>
                <c:ptCount val="2"/>
                <c:pt idx="0">
                  <c:v>0.46800000000000003</c:v>
                </c:pt>
                <c:pt idx="1">
                  <c:v>0.53200000000000003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7C-4410-BFF3-883B466F97A9}"/>
            </c:ext>
          </c:extLst>
        </c:ser>
        <c:ser>
          <c:idx val="1"/>
          <c:order val="1"/>
          <c:tx>
            <c:strRef>
              <c:f>Foglio1!$G$26</c:f>
              <c:strCache>
                <c:ptCount val="1"/>
                <c:pt idx="0">
                  <c:v>POPOLAZIONE DETENUTA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Foglio1!$E$27:$E$28</c:f>
              <c:strCache>
                <c:ptCount val="2"/>
                <c:pt idx="0">
                  <c:v>STRANIERI</c:v>
                </c:pt>
                <c:pt idx="1">
                  <c:v>italiani</c:v>
                </c:pt>
              </c:strCache>
            </c:strRef>
          </c:cat>
          <c:val>
            <c:numRef>
              <c:f>Foglio1!$G$27:$G$28</c:f>
              <c:numCache>
                <c:formatCode>0.0%</c:formatCode>
                <c:ptCount val="2"/>
                <c:pt idx="0">
                  <c:v>0.313</c:v>
                </c:pt>
                <c:pt idx="1">
                  <c:v>0.68700000000000006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7C-4410-BFF3-883B466F97A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38897887"/>
        <c:axId val="1938910367"/>
      </c:barChart>
      <c:catAx>
        <c:axId val="19388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38910367"/>
        <c:crosses val="autoZero"/>
        <c:auto val="1"/>
        <c:lblAlgn val="ctr"/>
        <c:lblOffset val="100"/>
        <c:noMultiLvlLbl val="0"/>
      </c:catAx>
      <c:valAx>
        <c:axId val="1938910367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93889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11/08/2024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11/08/2024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Le </a:t>
            </a:r>
            <a:r>
              <a:rPr lang="en-US" sz="2400" b="1" dirty="0" err="1"/>
              <a:t>persone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primo </a:t>
            </a:r>
            <a:r>
              <a:rPr lang="en-US" sz="2400" b="1" dirty="0" err="1"/>
              <a:t>giudizio</a:t>
            </a:r>
            <a:r>
              <a:rPr lang="en-US" sz="2400" b="1" dirty="0"/>
              <a:t> </a:t>
            </a:r>
            <a:r>
              <a:rPr lang="en-US" sz="2400" b="1" dirty="0" err="1"/>
              <a:t>che</a:t>
            </a:r>
            <a:r>
              <a:rPr lang="en-US" sz="2400" b="1" dirty="0"/>
              <a:t> </a:t>
            </a:r>
            <a:r>
              <a:rPr lang="en-US" sz="2400" b="1" dirty="0" err="1"/>
              <a:t>si</a:t>
            </a:r>
            <a:r>
              <a:rPr lang="en-US" sz="2400" b="1" dirty="0"/>
              <a:t> </a:t>
            </a:r>
            <a:r>
              <a:rPr lang="en-US" sz="2400" b="1" dirty="0" err="1"/>
              <a:t>sono</a:t>
            </a:r>
            <a:r>
              <a:rPr lang="en-US" sz="2400" b="1" dirty="0"/>
              <a:t> </a:t>
            </a:r>
            <a:r>
              <a:rPr lang="en-US" sz="2400" b="1" dirty="0" err="1"/>
              <a:t>suicidate</a:t>
            </a:r>
            <a:r>
              <a:rPr lang="en-US" sz="2400" b="1" dirty="0"/>
              <a:t> </a:t>
            </a:r>
            <a:r>
              <a:rPr lang="en-US" sz="2400" b="1" dirty="0" err="1"/>
              <a:t>sono</a:t>
            </a:r>
            <a:r>
              <a:rPr lang="en-US" sz="2400" b="1" dirty="0"/>
              <a:t>, in </a:t>
            </a:r>
            <a:r>
              <a:rPr lang="en-US" sz="2400" b="1" dirty="0" err="1"/>
              <a:t>proporzione</a:t>
            </a:r>
            <a:r>
              <a:rPr lang="en-US" sz="2400" b="1" dirty="0"/>
              <a:t>,  2 volte e mezzo in </a:t>
            </a:r>
            <a:r>
              <a:rPr lang="en-US" sz="2400" b="1" dirty="0" err="1"/>
              <a:t>più</a:t>
            </a:r>
            <a:r>
              <a:rPr lang="en-US" sz="2400" b="1" dirty="0"/>
              <a:t> </a:t>
            </a:r>
            <a:r>
              <a:rPr lang="en-US" sz="2400" b="1" dirty="0" err="1"/>
              <a:t>rispetto</a:t>
            </a:r>
            <a:r>
              <a:rPr lang="en-US" sz="2400" b="1" dirty="0"/>
              <a:t> a </a:t>
            </a:r>
            <a:r>
              <a:rPr lang="en-US" sz="2400" b="1" dirty="0" err="1"/>
              <a:t>quanto</a:t>
            </a:r>
            <a:r>
              <a:rPr lang="en-US" sz="2400" b="1" dirty="0"/>
              <a:t> </a:t>
            </a:r>
            <a:r>
              <a:rPr lang="en-US" sz="2400" b="1" dirty="0" err="1"/>
              <a:t>si</a:t>
            </a:r>
            <a:r>
              <a:rPr lang="en-US" sz="2400" b="1" dirty="0"/>
              <a:t> </a:t>
            </a:r>
            <a:r>
              <a:rPr lang="en-US" sz="2400" b="1" dirty="0" err="1"/>
              <a:t>verifica</a:t>
            </a:r>
            <a:r>
              <a:rPr lang="en-US" sz="2400" b="1" dirty="0"/>
              <a:t> </a:t>
            </a:r>
            <a:r>
              <a:rPr lang="en-US" sz="2400" b="1" dirty="0" err="1"/>
              <a:t>nell’intero</a:t>
            </a:r>
            <a:r>
              <a:rPr lang="en-US" sz="2400" b="1" dirty="0"/>
              <a:t> </a:t>
            </a:r>
            <a:r>
              <a:rPr lang="en-US" sz="2400" b="1" dirty="0" err="1"/>
              <a:t>insieme</a:t>
            </a:r>
            <a:r>
              <a:rPr lang="en-US" sz="2400" b="1" dirty="0"/>
              <a:t> </a:t>
            </a:r>
            <a:r>
              <a:rPr lang="en-US" sz="2400" b="1" dirty="0" err="1"/>
              <a:t>della</a:t>
            </a:r>
            <a:r>
              <a:rPr lang="en-US" sz="2400" b="1" dirty="0"/>
              <a:t> </a:t>
            </a:r>
            <a:r>
              <a:rPr lang="en-US" sz="2400" b="1" dirty="0" err="1"/>
              <a:t>popolazione</a:t>
            </a:r>
            <a:r>
              <a:rPr lang="en-US" sz="2400" b="1" dirty="0"/>
              <a:t> </a:t>
            </a:r>
            <a:r>
              <a:rPr lang="en-US" sz="2400" b="1" dirty="0" err="1"/>
              <a:t>detenuta</a:t>
            </a:r>
            <a:r>
              <a:rPr lang="en-US" sz="2400" b="1" dirty="0"/>
              <a:t> (38,7% vs. 14,6</a:t>
            </a:r>
            <a:r>
              <a:rPr lang="en-US" sz="2400" b="1" dirty="0" smtClean="0"/>
              <a:t>%).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err="1"/>
              <a:t>Tra</a:t>
            </a:r>
            <a:r>
              <a:rPr lang="en-US" sz="2400" b="1" dirty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/>
              <a:t>detenuti</a:t>
            </a:r>
            <a:r>
              <a:rPr lang="en-US" sz="2400" b="1" dirty="0"/>
              <a:t>  </a:t>
            </a:r>
            <a:r>
              <a:rPr lang="en-US" sz="2400" b="1" dirty="0" err="1"/>
              <a:t>che</a:t>
            </a:r>
            <a:r>
              <a:rPr lang="en-US" sz="2400" b="1" dirty="0"/>
              <a:t> </a:t>
            </a:r>
            <a:r>
              <a:rPr lang="en-US" sz="2400" b="1" dirty="0" err="1"/>
              <a:t>si</a:t>
            </a:r>
            <a:r>
              <a:rPr lang="en-US" sz="2400" b="1" dirty="0"/>
              <a:t> </a:t>
            </a:r>
            <a:r>
              <a:rPr lang="en-US" sz="2400" b="1" dirty="0" err="1"/>
              <a:t>sono</a:t>
            </a:r>
            <a:r>
              <a:rPr lang="en-US" sz="2400" b="1" dirty="0"/>
              <a:t> </a:t>
            </a:r>
            <a:r>
              <a:rPr lang="en-US" sz="2400" b="1" dirty="0" err="1"/>
              <a:t>sucidiati</a:t>
            </a:r>
            <a:r>
              <a:rPr lang="en-US" sz="2400" b="1" dirty="0"/>
              <a:t> </a:t>
            </a:r>
            <a:r>
              <a:rPr lang="en-US" sz="2400" b="1" dirty="0" err="1"/>
              <a:t>poco</a:t>
            </a:r>
            <a:r>
              <a:rPr lang="en-US" sz="2400" b="1" dirty="0"/>
              <a:t> </a:t>
            </a:r>
            <a:r>
              <a:rPr lang="en-US" sz="2400" b="1" dirty="0" err="1"/>
              <a:t>meno</a:t>
            </a:r>
            <a:r>
              <a:rPr lang="en-US" sz="2400" b="1" dirty="0"/>
              <a:t> </a:t>
            </a:r>
            <a:r>
              <a:rPr lang="en-US" sz="2400" b="1" dirty="0" err="1"/>
              <a:t>della</a:t>
            </a:r>
            <a:r>
              <a:rPr lang="en-US" sz="2400" b="1" dirty="0"/>
              <a:t> </a:t>
            </a:r>
            <a:r>
              <a:rPr lang="en-US" sz="2400" b="1" dirty="0" err="1"/>
              <a:t>metà</a:t>
            </a:r>
            <a:r>
              <a:rPr lang="en-US" sz="2400" b="1" dirty="0"/>
              <a:t> </a:t>
            </a:r>
            <a:r>
              <a:rPr lang="en-US" sz="2400" b="1" dirty="0" err="1"/>
              <a:t>sono</a:t>
            </a:r>
            <a:r>
              <a:rPr lang="en-US" sz="2400" b="1" dirty="0"/>
              <a:t> </a:t>
            </a:r>
            <a:r>
              <a:rPr lang="en-US" sz="2400" b="1" dirty="0" err="1" smtClean="0"/>
              <a:t>stranieri</a:t>
            </a:r>
            <a:r>
              <a:rPr lang="en-US" sz="2400" b="1" dirty="0" smtClean="0"/>
              <a:t>; </a:t>
            </a:r>
            <a:r>
              <a:rPr lang="en-US" sz="2400" b="1" dirty="0" err="1" smtClean="0"/>
              <a:t>nell’intera</a:t>
            </a:r>
            <a:r>
              <a:rPr lang="en-US" sz="2400" b="1" dirty="0" smtClean="0"/>
              <a:t> </a:t>
            </a:r>
            <a:r>
              <a:rPr lang="en-US" sz="2400" b="1" dirty="0" err="1"/>
              <a:t>popolazione</a:t>
            </a:r>
            <a:r>
              <a:rPr lang="en-US" sz="2400" b="1" dirty="0"/>
              <a:t> </a:t>
            </a:r>
            <a:r>
              <a:rPr lang="en-US" sz="2400" b="1" dirty="0" err="1"/>
              <a:t>detenuta</a:t>
            </a:r>
            <a:r>
              <a:rPr lang="en-US" sz="2400" b="1" dirty="0"/>
              <a:t> </a:t>
            </a:r>
            <a:r>
              <a:rPr lang="en-US" sz="2400" b="1" dirty="0" err="1"/>
              <a:t>gli</a:t>
            </a:r>
            <a:r>
              <a:rPr lang="en-US" sz="2400" b="1" dirty="0"/>
              <a:t> </a:t>
            </a:r>
            <a:r>
              <a:rPr lang="en-US" sz="2400" b="1" dirty="0" err="1"/>
              <a:t>stranieri</a:t>
            </a:r>
            <a:r>
              <a:rPr lang="en-US" sz="2400" b="1" dirty="0"/>
              <a:t> </a:t>
            </a:r>
            <a:r>
              <a:rPr lang="en-US" sz="2400" b="1" dirty="0" err="1"/>
              <a:t>sono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 err="1"/>
              <a:t>poco</a:t>
            </a:r>
            <a:r>
              <a:rPr lang="en-US" sz="2400" b="1" dirty="0"/>
              <a:t> </a:t>
            </a:r>
            <a:r>
              <a:rPr lang="en-US" sz="2400" b="1" dirty="0" err="1"/>
              <a:t>meno</a:t>
            </a:r>
            <a:r>
              <a:rPr lang="en-US" sz="2400" b="1" dirty="0"/>
              <a:t> di un </a:t>
            </a:r>
            <a:r>
              <a:rPr lang="en-US" sz="2400" b="1" dirty="0" err="1" smtClean="0"/>
              <a:t>terzo</a:t>
            </a:r>
            <a:r>
              <a:rPr lang="en-US" sz="2400" b="1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/>
              <a:t>Il </a:t>
            </a:r>
            <a:r>
              <a:rPr lang="en-US" sz="2200" b="1" dirty="0" err="1"/>
              <a:t>rischio</a:t>
            </a:r>
            <a:r>
              <a:rPr lang="en-US" sz="2200" b="1" dirty="0"/>
              <a:t> </a:t>
            </a:r>
            <a:r>
              <a:rPr lang="en-US" sz="2200" b="1" dirty="0" err="1"/>
              <a:t>suicidario</a:t>
            </a:r>
            <a:r>
              <a:rPr lang="en-US" sz="2200" b="1" dirty="0"/>
              <a:t> </a:t>
            </a:r>
            <a:r>
              <a:rPr lang="en-US" sz="2200" b="1" dirty="0" err="1"/>
              <a:t>tra</a:t>
            </a:r>
            <a:r>
              <a:rPr lang="en-US" sz="2200" b="1" dirty="0"/>
              <a:t> la </a:t>
            </a:r>
            <a:r>
              <a:rPr lang="en-US" sz="2200" b="1" dirty="0" err="1"/>
              <a:t>popolazione</a:t>
            </a:r>
            <a:r>
              <a:rPr lang="en-US" sz="2200" b="1" dirty="0"/>
              <a:t> </a:t>
            </a:r>
            <a:r>
              <a:rPr lang="en-US" sz="2200" b="1" dirty="0" err="1"/>
              <a:t>detenuta</a:t>
            </a:r>
            <a:r>
              <a:rPr lang="en-US" sz="2200" b="1" dirty="0"/>
              <a:t> è </a:t>
            </a:r>
            <a:r>
              <a:rPr lang="en-US" sz="2200" b="1" dirty="0" err="1"/>
              <a:t>più</a:t>
            </a:r>
            <a:r>
              <a:rPr lang="en-US" sz="2200" b="1" dirty="0"/>
              <a:t> alto </a:t>
            </a:r>
            <a:r>
              <a:rPr lang="en-US" sz="2200" b="1" dirty="0" err="1"/>
              <a:t>tra</a:t>
            </a:r>
            <a:r>
              <a:rPr lang="en-US" sz="2200" b="1" dirty="0"/>
              <a:t> </a:t>
            </a:r>
            <a:r>
              <a:rPr lang="en-US" sz="2200" b="1" dirty="0" err="1"/>
              <a:t>i</a:t>
            </a:r>
            <a:r>
              <a:rPr lang="en-US" sz="2200" b="1" dirty="0"/>
              <a:t> </a:t>
            </a:r>
            <a:r>
              <a:rPr lang="en-US" sz="2200" b="1" dirty="0" err="1"/>
              <a:t>più</a:t>
            </a:r>
            <a:r>
              <a:rPr lang="en-US" sz="2200" b="1" dirty="0"/>
              <a:t> </a:t>
            </a:r>
            <a:r>
              <a:rPr lang="en-US" sz="2200" b="1" dirty="0" err="1"/>
              <a:t>giovani</a:t>
            </a:r>
            <a:r>
              <a:rPr lang="en-US" sz="2200" b="1" dirty="0"/>
              <a:t>: quasi la </a:t>
            </a:r>
            <a:r>
              <a:rPr lang="en-US" sz="2200" b="1" dirty="0" err="1"/>
              <a:t>metà</a:t>
            </a:r>
            <a:r>
              <a:rPr lang="en-US" sz="2200" b="1" dirty="0"/>
              <a:t> </a:t>
            </a:r>
            <a:r>
              <a:rPr lang="en-US" sz="2200" b="1" dirty="0" err="1"/>
              <a:t>delle</a:t>
            </a:r>
            <a:r>
              <a:rPr lang="en-US" sz="2200" b="1" dirty="0"/>
              <a:t> </a:t>
            </a:r>
            <a:r>
              <a:rPr lang="en-US" sz="2200" b="1" dirty="0" err="1"/>
              <a:t>persone</a:t>
            </a:r>
            <a:r>
              <a:rPr lang="en-US" sz="2200" b="1" dirty="0"/>
              <a:t> </a:t>
            </a:r>
            <a:r>
              <a:rPr lang="en-US" sz="2200" b="1" dirty="0" err="1"/>
              <a:t>che</a:t>
            </a:r>
            <a:r>
              <a:rPr lang="en-US" sz="2200" b="1" dirty="0"/>
              <a:t> </a:t>
            </a:r>
            <a:r>
              <a:rPr lang="en-US" sz="2200" b="1" dirty="0" err="1"/>
              <a:t>si</a:t>
            </a:r>
            <a:r>
              <a:rPr lang="en-US" sz="2200" b="1" dirty="0"/>
              <a:t> </a:t>
            </a:r>
            <a:r>
              <a:rPr lang="en-US" sz="2200" b="1" dirty="0" err="1"/>
              <a:t>sono</a:t>
            </a:r>
            <a:r>
              <a:rPr lang="en-US" sz="2200" b="1" dirty="0"/>
              <a:t> </a:t>
            </a:r>
            <a:r>
              <a:rPr lang="en-US" sz="2200" b="1" dirty="0" err="1"/>
              <a:t>suicidate</a:t>
            </a:r>
            <a:r>
              <a:rPr lang="en-US" sz="2200" b="1" dirty="0"/>
              <a:t> </a:t>
            </a:r>
            <a:r>
              <a:rPr lang="en-US" sz="2200" b="1" dirty="0" err="1"/>
              <a:t>quest’anno</a:t>
            </a:r>
            <a:r>
              <a:rPr lang="en-US" sz="2200" b="1" dirty="0"/>
              <a:t> </a:t>
            </a:r>
            <a:r>
              <a:rPr lang="en-US" sz="2200" b="1" dirty="0" err="1"/>
              <a:t>aveva</a:t>
            </a:r>
            <a:r>
              <a:rPr lang="en-US" sz="2200" b="1" dirty="0"/>
              <a:t> </a:t>
            </a:r>
            <a:r>
              <a:rPr lang="en-US" sz="2200" b="1" dirty="0" err="1"/>
              <a:t>meno</a:t>
            </a:r>
            <a:r>
              <a:rPr lang="en-US" sz="2200" b="1" dirty="0"/>
              <a:t> di 35 </a:t>
            </a:r>
            <a:r>
              <a:rPr lang="en-US" sz="2200" b="1" dirty="0" err="1"/>
              <a:t>anni</a:t>
            </a:r>
            <a:r>
              <a:rPr lang="en-US" sz="2200" b="1" dirty="0"/>
              <a:t>, </a:t>
            </a:r>
            <a:r>
              <a:rPr lang="en-US" sz="2200" b="1" dirty="0" err="1"/>
              <a:t>nell’intero</a:t>
            </a:r>
            <a:r>
              <a:rPr lang="en-US" sz="2200" b="1" dirty="0"/>
              <a:t> </a:t>
            </a:r>
            <a:r>
              <a:rPr lang="en-US" sz="2200" b="1" dirty="0" err="1"/>
              <a:t>insieme</a:t>
            </a:r>
            <a:r>
              <a:rPr lang="en-US" sz="2200" b="1" dirty="0"/>
              <a:t> </a:t>
            </a:r>
            <a:r>
              <a:rPr lang="en-US" sz="2200" b="1" dirty="0" err="1"/>
              <a:t>della</a:t>
            </a:r>
            <a:r>
              <a:rPr lang="en-US" sz="2200" b="1" dirty="0"/>
              <a:t> </a:t>
            </a:r>
            <a:r>
              <a:rPr lang="en-US" sz="2200" b="1" dirty="0" err="1"/>
              <a:t>popolazione</a:t>
            </a:r>
            <a:r>
              <a:rPr lang="en-US" sz="2200" b="1" dirty="0"/>
              <a:t> </a:t>
            </a:r>
            <a:r>
              <a:rPr lang="en-US" sz="2200" b="1" dirty="0" err="1"/>
              <a:t>detenuta</a:t>
            </a:r>
            <a:r>
              <a:rPr lang="en-US" sz="2200" b="1" dirty="0"/>
              <a:t> le </a:t>
            </a:r>
            <a:r>
              <a:rPr lang="en-US" sz="2200" b="1" dirty="0" err="1"/>
              <a:t>persone</a:t>
            </a:r>
            <a:r>
              <a:rPr lang="en-US" sz="2200" b="1" dirty="0"/>
              <a:t> con </a:t>
            </a:r>
            <a:r>
              <a:rPr lang="en-US" sz="2200" b="1" dirty="0" err="1"/>
              <a:t>meno</a:t>
            </a:r>
            <a:r>
              <a:rPr lang="en-US" sz="2200" b="1" dirty="0"/>
              <a:t> di 35 </a:t>
            </a:r>
            <a:r>
              <a:rPr lang="en-US" sz="2200" b="1" dirty="0" err="1"/>
              <a:t>anni</a:t>
            </a:r>
            <a:r>
              <a:rPr lang="en-US" sz="2200" b="1" dirty="0"/>
              <a:t> </a:t>
            </a:r>
            <a:r>
              <a:rPr lang="en-US" sz="2200" b="1" dirty="0" err="1"/>
              <a:t>sono</a:t>
            </a:r>
            <a:r>
              <a:rPr lang="en-US" sz="2200" b="1" dirty="0"/>
              <a:t> </a:t>
            </a:r>
            <a:r>
              <a:rPr lang="en-US" sz="2200" b="1" dirty="0" err="1"/>
              <a:t>il</a:t>
            </a:r>
            <a:r>
              <a:rPr lang="en-US" sz="2200" b="1" dirty="0"/>
              <a:t> 30</a:t>
            </a:r>
            <a:r>
              <a:rPr lang="en-US" dirty="0" smtClean="0"/>
              <a:t>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err="1" smtClean="0"/>
              <a:t>L’età</a:t>
            </a:r>
            <a:r>
              <a:rPr lang="en-US" sz="2200" b="1" dirty="0" smtClean="0"/>
              <a:t> media </a:t>
            </a:r>
            <a:r>
              <a:rPr lang="en-US" sz="2200" b="1" dirty="0" err="1" smtClean="0"/>
              <a:t>delle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persone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che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sono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sucidate</a:t>
            </a:r>
            <a:r>
              <a:rPr lang="en-US" sz="2200" b="1" dirty="0" smtClean="0"/>
              <a:t> è </a:t>
            </a:r>
            <a:r>
              <a:rPr lang="en-US" sz="2200" b="1" dirty="0" err="1" smtClean="0"/>
              <a:t>pari</a:t>
            </a:r>
            <a:r>
              <a:rPr lang="en-US" sz="2200" b="1" dirty="0" smtClean="0"/>
              <a:t> a 38,4 </a:t>
            </a:r>
            <a:r>
              <a:rPr lang="en-US" sz="2200" b="1" dirty="0" err="1" smtClean="0"/>
              <a:t>anni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quella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dell’intera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popolazione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detenuta</a:t>
            </a:r>
            <a:r>
              <a:rPr lang="en-US" sz="2200" b="1" dirty="0" smtClean="0"/>
              <a:t> è di 42,7 </a:t>
            </a:r>
            <a:r>
              <a:rPr lang="en-US" sz="2200" b="1" dirty="0" err="1" smtClean="0"/>
              <a:t>anni</a:t>
            </a:r>
            <a:r>
              <a:rPr lang="en-US" sz="2200" b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b="1" dirty="0" smtClean="0"/>
              <a:t>Vi è </a:t>
            </a:r>
            <a:r>
              <a:rPr lang="en-US" sz="2200" b="1" dirty="0" err="1" smtClean="0"/>
              <a:t>una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notevole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correlazione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numero</a:t>
            </a:r>
            <a:r>
              <a:rPr lang="en-US" sz="2200" b="1" dirty="0" smtClean="0"/>
              <a:t> di </a:t>
            </a:r>
            <a:r>
              <a:rPr lang="en-US" sz="2200" b="1" dirty="0" err="1" smtClean="0"/>
              <a:t>suicidi</a:t>
            </a:r>
            <a:r>
              <a:rPr lang="en-US" sz="2200" b="1" dirty="0" smtClean="0"/>
              <a:t> e </a:t>
            </a:r>
            <a:r>
              <a:rPr lang="en-US" sz="2200" b="1" dirty="0" err="1" smtClean="0"/>
              <a:t>sovraffollamento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carcerario</a:t>
            </a:r>
            <a:endParaRPr lang="it-IT" sz="2200" b="1" dirty="0"/>
          </a:p>
          <a:p>
            <a:pPr>
              <a:buFont typeface="Wingdings" panose="05000000000000000000" pitchFamily="2" charset="2"/>
              <a:buChar char="ü"/>
            </a:pPr>
            <a:endParaRPr lang="it-IT" sz="2400" b="1" dirty="0"/>
          </a:p>
          <a:p>
            <a:endParaRPr lang="it-IT" sz="20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46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Distribuzioni percentuali per posizione giuridica delle persone che si sono suicidate negli istituti penitenziari in Italia tra il 1° gennaio e il </a:t>
            </a:r>
            <a:r>
              <a:rPr lang="it-IT" b="1" dirty="0">
                <a:solidFill>
                  <a:srgbClr val="002060"/>
                </a:solidFill>
              </a:rPr>
              <a:t>7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agosto 2024  rispetto al totale della popolazione detenuta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27584" y="6309320"/>
            <a:ext cx="6855659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Nostre elaborazioni </a:t>
            </a:r>
            <a:r>
              <a:rPr lang="it-IT" sz="1200" dirty="0" smtClean="0"/>
              <a:t>su dati Garante </a:t>
            </a:r>
            <a:r>
              <a:rPr lang="it-IT" sz="1200" dirty="0"/>
              <a:t>Nazionale dei diritti delle persone private della libertà personale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362197"/>
              </p:ext>
            </p:extLst>
          </p:nvPr>
        </p:nvGraphicFramePr>
        <p:xfrm>
          <a:off x="323528" y="1196752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151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Distribuzioni percentuali per fasce d’età delle persone che si sono suicidate negli istituti penitenziari in Italia tra il 1° gennaio e il </a:t>
            </a:r>
            <a:r>
              <a:rPr lang="it-IT" b="1" dirty="0">
                <a:solidFill>
                  <a:srgbClr val="002060"/>
                </a:solidFill>
              </a:rPr>
              <a:t>7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agosto 2024  rispetto al totale della popolazione detenuta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27584" y="6309320"/>
            <a:ext cx="6855659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Nostre elaborazioni </a:t>
            </a:r>
            <a:r>
              <a:rPr lang="it-IT" sz="1200" dirty="0" smtClean="0"/>
              <a:t>su dati Garante </a:t>
            </a:r>
            <a:r>
              <a:rPr lang="it-IT" sz="1200" dirty="0"/>
              <a:t>Nazionale dei diritti delle persone private della libertà personale 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124621"/>
              </p:ext>
            </p:extLst>
          </p:nvPr>
        </p:nvGraphicFramePr>
        <p:xfrm>
          <a:off x="611560" y="1340768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Distribuzioni percentuali per nazionalità delle persone che si sono suicidate negli istituti penitenziari in Italia tra il 1° gennaio e il </a:t>
            </a:r>
            <a:r>
              <a:rPr lang="it-IT" b="1" dirty="0">
                <a:solidFill>
                  <a:srgbClr val="002060"/>
                </a:solidFill>
              </a:rPr>
              <a:t>7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agosto 2024  rispetto al totale della popolazione detenuta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27584" y="6309320"/>
            <a:ext cx="6855659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Nostre elaborazioni </a:t>
            </a:r>
            <a:r>
              <a:rPr lang="it-IT" sz="1200" dirty="0" smtClean="0"/>
              <a:t>su dati Garante </a:t>
            </a:r>
            <a:r>
              <a:rPr lang="it-IT" sz="1200" dirty="0"/>
              <a:t>Nazionale dei diritti delle persone private della libertà personale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259968"/>
              </p:ext>
            </p:extLst>
          </p:nvPr>
        </p:nvGraphicFramePr>
        <p:xfrm>
          <a:off x="683568" y="1112852"/>
          <a:ext cx="7632848" cy="490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57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Istituti di pena dove si sono verificati più di 2 suicidi </a:t>
            </a:r>
          </a:p>
          <a:p>
            <a:pPr algn="ctr"/>
            <a:r>
              <a:rPr lang="it-IT" b="1" dirty="0" smtClean="0">
                <a:solidFill>
                  <a:srgbClr val="002060"/>
                </a:solidFill>
              </a:rPr>
              <a:t>nel periodo 1° gennaio </a:t>
            </a:r>
            <a:r>
              <a:rPr lang="it-IT" b="1" dirty="0" smtClean="0">
                <a:solidFill>
                  <a:srgbClr val="002060"/>
                </a:solidFill>
              </a:rPr>
              <a:t>2023- 7 </a:t>
            </a:r>
            <a:r>
              <a:rPr lang="it-IT" b="1" dirty="0" smtClean="0">
                <a:solidFill>
                  <a:srgbClr val="002060"/>
                </a:solidFill>
              </a:rPr>
              <a:t>agosto 2024 e relativo tasso di sovraffollamento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27584" y="6309320"/>
            <a:ext cx="6855659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Nostre elaborazioni </a:t>
            </a:r>
            <a:r>
              <a:rPr lang="it-IT" sz="1200" dirty="0" smtClean="0"/>
              <a:t>su dati Garante </a:t>
            </a:r>
            <a:r>
              <a:rPr lang="it-IT" sz="1200" dirty="0"/>
              <a:t>Nazionale dei diritti delle persone private della libertà personale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318995"/>
              </p:ext>
            </p:extLst>
          </p:nvPr>
        </p:nvGraphicFramePr>
        <p:xfrm>
          <a:off x="827584" y="1196756"/>
          <a:ext cx="6264696" cy="432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028">
                  <a:extLst>
                    <a:ext uri="{9D8B030D-6E8A-4147-A177-3AD203B41FA5}">
                      <a16:colId xmlns:a16="http://schemas.microsoft.com/office/drawing/2014/main" val="1678249970"/>
                    </a:ext>
                  </a:extLst>
                </a:gridCol>
                <a:gridCol w="1793943">
                  <a:extLst>
                    <a:ext uri="{9D8B030D-6E8A-4147-A177-3AD203B41FA5}">
                      <a16:colId xmlns:a16="http://schemas.microsoft.com/office/drawing/2014/main" val="2253344996"/>
                    </a:ext>
                  </a:extLst>
                </a:gridCol>
                <a:gridCol w="2513725">
                  <a:extLst>
                    <a:ext uri="{9D8B030D-6E8A-4147-A177-3AD203B41FA5}">
                      <a16:colId xmlns:a16="http://schemas.microsoft.com/office/drawing/2014/main" val="2188999219"/>
                    </a:ext>
                  </a:extLst>
                </a:gridCol>
              </a:tblGrid>
              <a:tr h="91105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Isituto di Pena 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Numero di suicidi </a:t>
                      </a:r>
                      <a:br>
                        <a:rPr lang="it-IT" sz="1600" b="1" u="none" strike="noStrike">
                          <a:effectLst/>
                        </a:rPr>
                      </a:br>
                      <a:r>
                        <a:rPr lang="it-IT" sz="1600" b="1" u="none" strike="noStrike">
                          <a:effectLst/>
                        </a:rPr>
                        <a:t>2023-2024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Tasso affollamento </a:t>
                      </a:r>
                      <a:br>
                        <a:rPr lang="it-IT" sz="1600" b="1" u="none" strike="noStrike" dirty="0">
                          <a:effectLst/>
                        </a:rPr>
                      </a:br>
                      <a:r>
                        <a:rPr lang="it-IT" sz="1600" b="1" u="none" strike="noStrike" dirty="0">
                          <a:effectLst/>
                        </a:rPr>
                        <a:t>su posti </a:t>
                      </a:r>
                      <a:r>
                        <a:rPr lang="it-IT" sz="1600" b="1" u="none" strike="noStrike" dirty="0" smtClean="0">
                          <a:effectLst/>
                        </a:rPr>
                        <a:t>disponibili </a:t>
                      </a:r>
                      <a:r>
                        <a:rPr lang="it-IT" sz="1600" b="1" u="none" strike="noStrike" dirty="0">
                          <a:effectLst/>
                        </a:rPr>
                        <a:t>al 31 luglio 2024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69653281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Roma Regina Coeli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180%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5269703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Torino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6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136%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0065516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Verona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5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182%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9216227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Terni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5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133%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3904668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Napoli Poggioreale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153%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00165086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Milano San Vittore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229%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5846927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Cagliari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122%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3613618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Pavia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3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134%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4963848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Firenze Sollicciano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3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131%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5317045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Santa Maria C.V. (Ce)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3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140%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1666098"/>
                  </a:ext>
                </a:extLst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Prato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>
                          <a:effectLst/>
                        </a:rPr>
                        <a:t>3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effectLst/>
                        </a:rPr>
                        <a:t>100%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4644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7663</TotalTime>
  <Words>394</Words>
  <Application>Microsoft Office PowerPoint</Application>
  <PresentationFormat>Presentazione su schermo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595</cp:revision>
  <dcterms:created xsi:type="dcterms:W3CDTF">2020-06-03T15:49:37Z</dcterms:created>
  <dcterms:modified xsi:type="dcterms:W3CDTF">2024-08-11T10:16:14Z</dcterms:modified>
</cp:coreProperties>
</file>