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0" r:id="rId7"/>
    <p:sldId id="271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>
        <p:scale>
          <a:sx n="86" d="100"/>
          <a:sy n="86" d="100"/>
        </p:scale>
        <p:origin x="1109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%204%20agost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4%20agosto%20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4%20agosto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%204%20agost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7056588340662E-2"/>
          <c:y val="3.2619775739041797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62-43CE-9CDB-2A0C88FDC0F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62-43CE-9CDB-2A0C88FDC0F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62-43CE-9CDB-2A0C88FDC0F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62-43CE-9CDB-2A0C88FDC0F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62-43CE-9CDB-2A0C88FDC0F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62-43CE-9CDB-2A0C88FDC0F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E62-43CE-9CDB-2A0C88FDC0F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E62-43CE-9CDB-2A0C88FDC0F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E62-43CE-9CDB-2A0C88FDC0F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E62-43CE-9CDB-2A0C88FDC0F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E62-43CE-9CDB-2A0C88FDC0F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E62-43CE-9CDB-2A0C88FDC0F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E62-43CE-9CDB-2A0C88FDC0F5}"/>
              </c:ext>
            </c:extLst>
          </c:dPt>
          <c:dPt>
            <c:idx val="1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E62-43CE-9CDB-2A0C88FDC0F5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E62-43CE-9CDB-2A0C88FDC0F5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E62-43CE-9CDB-2A0C88FDC0F5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E62-43CE-9CDB-2A0C88FDC0F5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E62-43CE-9CDB-2A0C88FDC0F5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regionali'!$K$2:$K$21</c:f>
              <c:strCache>
                <c:ptCount val="20"/>
                <c:pt idx="0">
                  <c:v>LOMBARDIA</c:v>
                </c:pt>
                <c:pt idx="1">
                  <c:v>PUGLIA</c:v>
                </c:pt>
                <c:pt idx="2">
                  <c:v>CALABRIA</c:v>
                </c:pt>
                <c:pt idx="3">
                  <c:v>LIGURIA</c:v>
                </c:pt>
                <c:pt idx="4">
                  <c:v>SICILIA</c:v>
                </c:pt>
                <c:pt idx="5">
                  <c:v>TOSCANA</c:v>
                </c:pt>
                <c:pt idx="6">
                  <c:v>FRIULI VENEZIA GIULIA</c:v>
                </c:pt>
                <c:pt idx="7">
                  <c:v>BASILICATA</c:v>
                </c:pt>
                <c:pt idx="8">
                  <c:v>VENETO</c:v>
                </c:pt>
                <c:pt idx="9">
                  <c:v>TRENTINO ALTO ADIGE</c:v>
                </c:pt>
                <c:pt idx="10">
                  <c:v>MARCHE</c:v>
                </c:pt>
                <c:pt idx="11">
                  <c:v>ABRUZZO</c:v>
                </c:pt>
                <c:pt idx="12">
                  <c:v>VALLE D'AOSTA</c:v>
                </c:pt>
                <c:pt idx="13">
                  <c:v>MOLISE</c:v>
                </c:pt>
                <c:pt idx="14">
                  <c:v>UMBRIA</c:v>
                </c:pt>
                <c:pt idx="15">
                  <c:v>SARDEGNA</c:v>
                </c:pt>
                <c:pt idx="16">
                  <c:v>PIEMONTE</c:v>
                </c:pt>
                <c:pt idx="17">
                  <c:v>CAMPANIA</c:v>
                </c:pt>
                <c:pt idx="18">
                  <c:v>EMILIA ROMAGNA</c:v>
                </c:pt>
                <c:pt idx="19">
                  <c:v>LAZIO</c:v>
                </c:pt>
              </c:strCache>
            </c:strRef>
          </c:cat>
          <c:val>
            <c:numRef>
              <c:f>'variazioni regionali'!$L$2:$L$21</c:f>
              <c:numCache>
                <c:formatCode>General</c:formatCode>
                <c:ptCount val="20"/>
                <c:pt idx="0">
                  <c:v>-149</c:v>
                </c:pt>
                <c:pt idx="1">
                  <c:v>-140</c:v>
                </c:pt>
                <c:pt idx="2">
                  <c:v>-105</c:v>
                </c:pt>
                <c:pt idx="3">
                  <c:v>-61</c:v>
                </c:pt>
                <c:pt idx="4">
                  <c:v>-59</c:v>
                </c:pt>
                <c:pt idx="5">
                  <c:v>-47</c:v>
                </c:pt>
                <c:pt idx="6">
                  <c:v>-30</c:v>
                </c:pt>
                <c:pt idx="7">
                  <c:v>-26</c:v>
                </c:pt>
                <c:pt idx="8">
                  <c:v>-20</c:v>
                </c:pt>
                <c:pt idx="9">
                  <c:v>-19</c:v>
                </c:pt>
                <c:pt idx="10">
                  <c:v>-6</c:v>
                </c:pt>
                <c:pt idx="11">
                  <c:v>-5</c:v>
                </c:pt>
                <c:pt idx="12">
                  <c:v>-3</c:v>
                </c:pt>
                <c:pt idx="13">
                  <c:v>1</c:v>
                </c:pt>
                <c:pt idx="14">
                  <c:v>22</c:v>
                </c:pt>
                <c:pt idx="15">
                  <c:v>26</c:v>
                </c:pt>
                <c:pt idx="16">
                  <c:v>45</c:v>
                </c:pt>
                <c:pt idx="17">
                  <c:v>48</c:v>
                </c:pt>
                <c:pt idx="18">
                  <c:v>51</c:v>
                </c:pt>
                <c:pt idx="19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8E62-43CE-9CDB-2A0C88FDC0F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16.267173341128323</c:v>
                </c:pt>
                <c:pt idx="1">
                  <c:v>14.614038244483341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0-4B9B-8698-23AD3692F26B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13.270973399590764</c:v>
                </c:pt>
                <c:pt idx="1">
                  <c:v>10.225246593492876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80-4B9B-8698-23AD3692F26B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70.257234726688097</c:v>
                </c:pt>
                <c:pt idx="1">
                  <c:v>74.588192956341089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80-4B9B-8698-23AD3692F26B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0.20461853259280913</c:v>
                </c:pt>
                <c:pt idx="1">
                  <c:v>0.57252220568269185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80-4B9B-8698-23AD3692F2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62.379421221864952</c:v>
                </c:pt>
                <c:pt idx="1">
                  <c:v>68.674856460504145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0-405C-8ACB-5C8F5FA8D506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37.620578778135048</c:v>
                </c:pt>
                <c:pt idx="1">
                  <c:v>31.325143539495855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E0-405C-8ACB-5C8F5FA8D5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93.671441099093826</c:v>
                </c:pt>
                <c:pt idx="1">
                  <c:v>95.78950812163643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E-4A7F-B118-CECB5BE6FAB6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6.3285589009061667</c:v>
                </c:pt>
                <c:pt idx="1">
                  <c:v>4.2104918783635679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E-4A7F-B118-CECB5BE6FA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04/08/2024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0" y="469404"/>
            <a:ext cx="8805102" cy="568151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luglio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68831"/>
              </p:ext>
            </p:extLst>
          </p:nvPr>
        </p:nvGraphicFramePr>
        <p:xfrm>
          <a:off x="611560" y="1484783"/>
          <a:ext cx="8353369" cy="436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luglio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30932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028689"/>
              </p:ext>
            </p:extLst>
          </p:nvPr>
        </p:nvGraphicFramePr>
        <p:xfrm>
          <a:off x="179512" y="1340768"/>
          <a:ext cx="7848872" cy="440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31 luglio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59394"/>
              </p:ext>
            </p:extLst>
          </p:nvPr>
        </p:nvGraphicFramePr>
        <p:xfrm>
          <a:off x="113738" y="1268760"/>
          <a:ext cx="8229270" cy="4661993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53435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07381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8318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54006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8561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7416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924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16045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LAURO- - ICAM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-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3968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Lug</a:t>
            </a:r>
            <a:r>
              <a:rPr lang="it-IT" sz="2400" b="1" dirty="0" smtClean="0">
                <a:solidFill>
                  <a:srgbClr val="002060"/>
                </a:solidFill>
              </a:rPr>
              <a:t>.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52736"/>
            <a:ext cx="874846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31/07/2024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989727"/>
              </p:ext>
            </p:extLst>
          </p:nvPr>
        </p:nvGraphicFramePr>
        <p:xfrm>
          <a:off x="431540" y="476972"/>
          <a:ext cx="7560840" cy="58059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3239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699543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74304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06971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76883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87761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2289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76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luglio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7820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213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13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57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13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121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54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1.581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139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4666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439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899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4.617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6.842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433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2.574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31 luglio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</a:t>
            </a:r>
            <a:r>
              <a:rPr lang="it-IT" sz="1050" dirty="0" smtClean="0"/>
              <a:t>penitenziari in tutta </a:t>
            </a:r>
            <a:r>
              <a:rPr lang="it-IT" sz="1050" dirty="0" smtClean="0"/>
              <a:t>Italia </a:t>
            </a:r>
            <a:r>
              <a:rPr lang="it-IT" sz="1050" dirty="0" smtClean="0"/>
              <a:t>sono </a:t>
            </a:r>
            <a:r>
              <a:rPr lang="it-IT" sz="1050" dirty="0" smtClean="0"/>
              <a:t>calcolati in base all’ultimo aggiornamento disponibile delle schede di trasparenza degli istituti consultabili sul sito del </a:t>
            </a:r>
            <a:r>
              <a:rPr lang="it-IT" sz="1050" dirty="0" smtClean="0"/>
              <a:t>ministero </a:t>
            </a:r>
            <a:r>
              <a:rPr lang="it-IT" sz="1050" dirty="0" smtClean="0"/>
              <a:t>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35" y="908720"/>
            <a:ext cx="8741062" cy="5231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696" y="1159211"/>
            <a:ext cx="5715495" cy="455715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</a:t>
            </a:r>
            <a:r>
              <a:rPr lang="it-IT" sz="2000" b="1" dirty="0" smtClean="0"/>
              <a:t>regione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negli </a:t>
            </a:r>
            <a:r>
              <a:rPr lang="it-IT" sz="2000" b="1" dirty="0" smtClean="0"/>
              <a:t>istituti </a:t>
            </a:r>
            <a:r>
              <a:rPr lang="it-IT" sz="2000" b="1" dirty="0" smtClean="0"/>
              <a:t>penitenziari d’Italia al </a:t>
            </a:r>
            <a:r>
              <a:rPr lang="it-IT" sz="2000" b="1" dirty="0" smtClean="0"/>
              <a:t>31 luglio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</a:t>
            </a:r>
            <a:r>
              <a:rPr lang="it-IT" sz="2400" b="1" dirty="0" smtClean="0">
                <a:solidFill>
                  <a:srgbClr val="002060"/>
                </a:solidFill>
              </a:rPr>
              <a:t>regione </a:t>
            </a:r>
            <a:r>
              <a:rPr lang="it-IT" sz="2400" b="1" dirty="0" smtClean="0">
                <a:solidFill>
                  <a:srgbClr val="002060"/>
                </a:solidFill>
              </a:rPr>
              <a:t>tra il </a:t>
            </a:r>
            <a:r>
              <a:rPr lang="it-IT" sz="2400" b="1" dirty="0" smtClean="0">
                <a:solidFill>
                  <a:srgbClr val="002060"/>
                </a:solidFill>
              </a:rPr>
              <a:t>30 giugno 2024 </a:t>
            </a:r>
            <a:r>
              <a:rPr lang="it-IT" sz="2400" b="1" dirty="0" smtClean="0">
                <a:solidFill>
                  <a:srgbClr val="002060"/>
                </a:solidFill>
              </a:rPr>
              <a:t>e il </a:t>
            </a:r>
            <a:r>
              <a:rPr lang="it-IT" sz="2400" b="1" dirty="0" smtClean="0">
                <a:solidFill>
                  <a:srgbClr val="002060"/>
                </a:solidFill>
              </a:rPr>
              <a:t>31 luglio </a:t>
            </a:r>
            <a:r>
              <a:rPr lang="it-IT" sz="2400" b="1" dirty="0" smtClean="0">
                <a:solidFill>
                  <a:srgbClr val="002060"/>
                </a:solidFill>
              </a:rPr>
              <a:t>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19819"/>
              </p:ext>
            </p:extLst>
          </p:nvPr>
        </p:nvGraphicFramePr>
        <p:xfrm>
          <a:off x="251520" y="1340768"/>
          <a:ext cx="8474908" cy="444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 al 31 </a:t>
            </a:r>
            <a:r>
              <a:rPr lang="it-IT" sz="2000" b="1" dirty="0" smtClean="0"/>
              <a:t>luglio </a:t>
            </a:r>
            <a:r>
              <a:rPr lang="it-IT" sz="2000" b="1" dirty="0" smtClean="0"/>
              <a:t>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48330"/>
              </p:ext>
            </p:extLst>
          </p:nvPr>
        </p:nvGraphicFramePr>
        <p:xfrm>
          <a:off x="179512" y="1053440"/>
          <a:ext cx="8812481" cy="51118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8066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49952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13602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84962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999043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70403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78319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1.121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UDINE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"VERZIANO"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CHIETI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CAMPOBASSO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064896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luglio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85388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77793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luglio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238460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55" y="1187546"/>
            <a:ext cx="7571456" cy="501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7609</TotalTime>
  <Words>893</Words>
  <Application>Microsoft Office PowerPoint</Application>
  <PresentationFormat>Presentazione su schermo (4:3)</PresentationFormat>
  <Paragraphs>414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luglio 2024</vt:lpstr>
      <vt:lpstr>Presentazione standard di PowerPoint</vt:lpstr>
      <vt:lpstr>Primi venti istituti penitenziari in Italia per tasso di affollamento su posti effettivamente disponibili al 31 luglio 2024</vt:lpstr>
      <vt:lpstr>Detenuti per Posizione Giuridica  In Italia e nel Lazio al 31 luglio 2024</vt:lpstr>
      <vt:lpstr>Percentuali di detenuti in attesa di giudizio  in Italia e nel Lazio tra giugno 2019 e luglio 2024</vt:lpstr>
      <vt:lpstr>Detenuti per Nazionalità In Italia e nel Lazio al 31 luglio 2024 </vt:lpstr>
      <vt:lpstr>Detenuti per Genere in Italia e nel Lazio al 31 luglio 2024 </vt:lpstr>
      <vt:lpstr>Detenute madri con figli al seguito presenti negli Istituti penitenziari in Italia  al 31 luglio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584</cp:revision>
  <dcterms:created xsi:type="dcterms:W3CDTF">2020-06-03T15:49:37Z</dcterms:created>
  <dcterms:modified xsi:type="dcterms:W3CDTF">2024-08-04T12:20:07Z</dcterms:modified>
</cp:coreProperties>
</file>