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67" r:id="rId3"/>
    <p:sldId id="266" r:id="rId4"/>
    <p:sldId id="265" r:id="rId5"/>
    <p:sldId id="268" r:id="rId6"/>
    <p:sldId id="269" r:id="rId7"/>
    <p:sldId id="270" r:id="rId8"/>
    <p:sldId id="271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83" autoAdjust="0"/>
    <p:restoredTop sz="93735" autoAdjust="0"/>
  </p:normalViewPr>
  <p:slideViewPr>
    <p:cSldViewPr>
      <p:cViewPr varScale="1">
        <p:scale>
          <a:sx n="78" d="100"/>
          <a:sy n="78" d="100"/>
        </p:scale>
        <p:origin x="1349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elaborazioni%20morti%20e%20suicidi\grafici%20suicidi%20settembre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elaborazioni%20morti%20e%20suicidi\grafici%20suicidi%20settembre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elaborazioni%20morti%20e%20suicidi\grafici%20suicidi%20settembre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elaborazioni%20morti%20e%20suicidi\grafici%20suicidi%20settembre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elaborazioni%20morti%20e%20suicidi\grafici%20suicidi%20settembre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elaborazioni%20morti%20e%20suicidi\grafici%20suicidi%20settembre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elaborazioni%20morti%20e%20suicidi\grafici%20suicidi%20settembre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'dati suicidi per isituto e regi'!$C$120</c:f>
              <c:strCache>
                <c:ptCount val="1"/>
                <c:pt idx="0">
                  <c:v>suicidi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'dati suicidi per isituto e regi'!$B$121:$B$125</c:f>
              <c:strCach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1 gen.- 17 set. 2024 </c:v>
                </c:pt>
              </c:strCache>
            </c:strRef>
          </c:cat>
          <c:val>
            <c:numRef>
              <c:f>'dati suicidi per isituto e regi'!$C$121:$C$125</c:f>
              <c:numCache>
                <c:formatCode>General</c:formatCode>
                <c:ptCount val="5"/>
                <c:pt idx="0">
                  <c:v>61</c:v>
                </c:pt>
                <c:pt idx="1">
                  <c:v>57</c:v>
                </c:pt>
                <c:pt idx="2">
                  <c:v>84</c:v>
                </c:pt>
                <c:pt idx="3">
                  <c:v>69</c:v>
                </c:pt>
                <c:pt idx="4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20-4F98-8029-70CB0C5F1FD6}"/>
            </c:ext>
          </c:extLst>
        </c:ser>
        <c:ser>
          <c:idx val="1"/>
          <c:order val="1"/>
          <c:tx>
            <c:strRef>
              <c:f>'dati suicidi per isituto e regi'!$D$120</c:f>
              <c:strCache>
                <c:ptCount val="1"/>
                <c:pt idx="0">
                  <c:v>Decessi totali</c:v>
                </c:pt>
              </c:strCache>
            </c:strRef>
          </c:tx>
          <c:spPr>
            <a:gradFill>
              <a:gsLst>
                <a:gs pos="0">
                  <a:schemeClr val="accent2"/>
                </a:gs>
                <a:gs pos="100000">
                  <a:schemeClr val="accent2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'dati suicidi per isituto e regi'!$B$121:$B$125</c:f>
              <c:strCach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1 gen.- 17 set. 2024 </c:v>
                </c:pt>
              </c:strCache>
            </c:strRef>
          </c:cat>
          <c:val>
            <c:numRef>
              <c:f>'dati suicidi per isituto e regi'!$D$121:$D$125</c:f>
              <c:numCache>
                <c:formatCode>General</c:formatCode>
                <c:ptCount val="5"/>
                <c:pt idx="0">
                  <c:v>154</c:v>
                </c:pt>
                <c:pt idx="1">
                  <c:v>149</c:v>
                </c:pt>
                <c:pt idx="2">
                  <c:v>171</c:v>
                </c:pt>
                <c:pt idx="3">
                  <c:v>157</c:v>
                </c:pt>
                <c:pt idx="4">
                  <c:v>179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20-4F98-8029-70CB0C5F1FD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483400959"/>
        <c:axId val="1483401375"/>
      </c:barChart>
      <c:catAx>
        <c:axId val="1483400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83401375"/>
        <c:crosses val="autoZero"/>
        <c:auto val="1"/>
        <c:lblAlgn val="ctr"/>
        <c:lblOffset val="100"/>
        <c:noMultiLvlLbl val="0"/>
      </c:catAx>
      <c:valAx>
        <c:axId val="148340137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834009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solidFill>
            <a:schemeClr val="accent1">
              <a:lumMod val="75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200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'dati suicidi per isituto e regi'!$C$129</c:f>
              <c:strCache>
                <c:ptCount val="1"/>
                <c:pt idx="0">
                  <c:v>suicidi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'dati suicidi per isituto e regi'!$B$130:$B$134</c:f>
              <c:strCach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1 gen.- 17 settembre 2024 </c:v>
                </c:pt>
              </c:strCache>
            </c:strRef>
          </c:cat>
          <c:val>
            <c:numRef>
              <c:f>'dati suicidi per isituto e regi'!$C$130:$C$134</c:f>
              <c:numCache>
                <c:formatCode>General</c:formatCode>
                <c:ptCount val="5"/>
                <c:pt idx="0">
                  <c:v>5</c:v>
                </c:pt>
                <c:pt idx="1">
                  <c:v>3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C2-48CE-BDAE-39C73F07806D}"/>
            </c:ext>
          </c:extLst>
        </c:ser>
        <c:ser>
          <c:idx val="1"/>
          <c:order val="1"/>
          <c:tx>
            <c:strRef>
              <c:f>'dati suicidi per isituto e regi'!$D$129</c:f>
              <c:strCache>
                <c:ptCount val="1"/>
                <c:pt idx="0">
                  <c:v>Decessi totali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'dati suicidi per isituto e regi'!$B$130:$B$134</c:f>
              <c:strCach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1 gen.- 17 settembre 2024 </c:v>
                </c:pt>
              </c:strCache>
            </c:strRef>
          </c:cat>
          <c:val>
            <c:numRef>
              <c:f>'dati suicidi per isituto e regi'!$D$130:$D$134</c:f>
              <c:numCache>
                <c:formatCode>General</c:formatCode>
                <c:ptCount val="5"/>
                <c:pt idx="0">
                  <c:v>22</c:v>
                </c:pt>
                <c:pt idx="1">
                  <c:v>12</c:v>
                </c:pt>
                <c:pt idx="2">
                  <c:v>25</c:v>
                </c:pt>
                <c:pt idx="3">
                  <c:v>26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C2-48CE-BDAE-39C73F07806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620156703"/>
        <c:axId val="620145471"/>
      </c:barChart>
      <c:catAx>
        <c:axId val="6201567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20145471"/>
        <c:crosses val="autoZero"/>
        <c:auto val="1"/>
        <c:lblAlgn val="ctr"/>
        <c:lblOffset val="100"/>
        <c:noMultiLvlLbl val="0"/>
      </c:catAx>
      <c:valAx>
        <c:axId val="620145471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201567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600"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'per regione'!$B$15</c:f>
              <c:strCache>
                <c:ptCount val="1"/>
                <c:pt idx="0">
                  <c:v>2020-2023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'per regione'!$A$16:$A$34</c:f>
              <c:strCache>
                <c:ptCount val="19"/>
                <c:pt idx="0">
                  <c:v>ND</c:v>
                </c:pt>
                <c:pt idx="1">
                  <c:v>Basilicata</c:v>
                </c:pt>
                <c:pt idx="2">
                  <c:v>Trenatino Alto Adige</c:v>
                </c:pt>
                <c:pt idx="3">
                  <c:v>Friuli VG</c:v>
                </c:pt>
                <c:pt idx="4">
                  <c:v>Marche</c:v>
                </c:pt>
                <c:pt idx="5">
                  <c:v>Umbria</c:v>
                </c:pt>
                <c:pt idx="6">
                  <c:v>Liguria</c:v>
                </c:pt>
                <c:pt idx="7">
                  <c:v>Abruzzo</c:v>
                </c:pt>
                <c:pt idx="8">
                  <c:v>Calabria</c:v>
                </c:pt>
                <c:pt idx="9">
                  <c:v>Sardegna</c:v>
                </c:pt>
                <c:pt idx="10">
                  <c:v>Toscana</c:v>
                </c:pt>
                <c:pt idx="11">
                  <c:v>Emilia Romagna</c:v>
                </c:pt>
                <c:pt idx="12">
                  <c:v>Puglia</c:v>
                </c:pt>
                <c:pt idx="13">
                  <c:v>Piemonte</c:v>
                </c:pt>
                <c:pt idx="14">
                  <c:v>Veneto</c:v>
                </c:pt>
                <c:pt idx="15">
                  <c:v>Sicilia</c:v>
                </c:pt>
                <c:pt idx="16">
                  <c:v>Lazio</c:v>
                </c:pt>
                <c:pt idx="17">
                  <c:v>Campania</c:v>
                </c:pt>
                <c:pt idx="18">
                  <c:v>Lombardia</c:v>
                </c:pt>
              </c:strCache>
            </c:strRef>
          </c:cat>
          <c:val>
            <c:numRef>
              <c:f>'per regione'!$B$16:$B$34</c:f>
              <c:numCache>
                <c:formatCode>General</c:formatCode>
                <c:ptCount val="19"/>
                <c:pt idx="0">
                  <c:v>19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5</c:v>
                </c:pt>
                <c:pt idx="5">
                  <c:v>7</c:v>
                </c:pt>
                <c:pt idx="6">
                  <c:v>6</c:v>
                </c:pt>
                <c:pt idx="7">
                  <c:v>8</c:v>
                </c:pt>
                <c:pt idx="8">
                  <c:v>8</c:v>
                </c:pt>
                <c:pt idx="9">
                  <c:v>9</c:v>
                </c:pt>
                <c:pt idx="10">
                  <c:v>12</c:v>
                </c:pt>
                <c:pt idx="11">
                  <c:v>16</c:v>
                </c:pt>
                <c:pt idx="12">
                  <c:v>20</c:v>
                </c:pt>
                <c:pt idx="13">
                  <c:v>18</c:v>
                </c:pt>
                <c:pt idx="14">
                  <c:v>20</c:v>
                </c:pt>
                <c:pt idx="15">
                  <c:v>24</c:v>
                </c:pt>
                <c:pt idx="16">
                  <c:v>21</c:v>
                </c:pt>
                <c:pt idx="17">
                  <c:v>29</c:v>
                </c:pt>
                <c:pt idx="18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C5-41FF-A24D-312E4CD285B7}"/>
            </c:ext>
          </c:extLst>
        </c:ser>
        <c:ser>
          <c:idx val="1"/>
          <c:order val="1"/>
          <c:tx>
            <c:strRef>
              <c:f>'per regione'!$C$15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'per regione'!$A$16:$A$34</c:f>
              <c:strCache>
                <c:ptCount val="19"/>
                <c:pt idx="0">
                  <c:v>ND</c:v>
                </c:pt>
                <c:pt idx="1">
                  <c:v>Basilicata</c:v>
                </c:pt>
                <c:pt idx="2">
                  <c:v>Trenatino Alto Adige</c:v>
                </c:pt>
                <c:pt idx="3">
                  <c:v>Friuli VG</c:v>
                </c:pt>
                <c:pt idx="4">
                  <c:v>Marche</c:v>
                </c:pt>
                <c:pt idx="5">
                  <c:v>Umbria</c:v>
                </c:pt>
                <c:pt idx="6">
                  <c:v>Liguria</c:v>
                </c:pt>
                <c:pt idx="7">
                  <c:v>Abruzzo</c:v>
                </c:pt>
                <c:pt idx="8">
                  <c:v>Calabria</c:v>
                </c:pt>
                <c:pt idx="9">
                  <c:v>Sardegna</c:v>
                </c:pt>
                <c:pt idx="10">
                  <c:v>Toscana</c:v>
                </c:pt>
                <c:pt idx="11">
                  <c:v>Emilia Romagna</c:v>
                </c:pt>
                <c:pt idx="12">
                  <c:v>Puglia</c:v>
                </c:pt>
                <c:pt idx="13">
                  <c:v>Piemonte</c:v>
                </c:pt>
                <c:pt idx="14">
                  <c:v>Veneto</c:v>
                </c:pt>
                <c:pt idx="15">
                  <c:v>Sicilia</c:v>
                </c:pt>
                <c:pt idx="16">
                  <c:v>Lazio</c:v>
                </c:pt>
                <c:pt idx="17">
                  <c:v>Campania</c:v>
                </c:pt>
                <c:pt idx="18">
                  <c:v>Lombardia</c:v>
                </c:pt>
              </c:strCache>
            </c:strRef>
          </c:cat>
          <c:val>
            <c:numRef>
              <c:f>'per regione'!$C$16:$C$34</c:f>
              <c:numCache>
                <c:formatCode>General</c:formatCode>
                <c:ptCount val="19"/>
                <c:pt idx="1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5</c:v>
                </c:pt>
                <c:pt idx="10">
                  <c:v>7</c:v>
                </c:pt>
                <c:pt idx="11">
                  <c:v>7</c:v>
                </c:pt>
                <c:pt idx="12">
                  <c:v>3</c:v>
                </c:pt>
                <c:pt idx="13">
                  <c:v>6</c:v>
                </c:pt>
                <c:pt idx="14">
                  <c:v>6</c:v>
                </c:pt>
                <c:pt idx="15">
                  <c:v>3</c:v>
                </c:pt>
                <c:pt idx="16">
                  <c:v>7</c:v>
                </c:pt>
                <c:pt idx="17">
                  <c:v>8</c:v>
                </c:pt>
                <c:pt idx="18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C5-41FF-A24D-312E4CD285B7}"/>
            </c:ext>
          </c:extLst>
        </c:ser>
        <c:ser>
          <c:idx val="2"/>
          <c:order val="2"/>
          <c:tx>
            <c:strRef>
              <c:f>'per regione'!$D$15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 regione'!$A$16:$A$34</c:f>
              <c:strCache>
                <c:ptCount val="19"/>
                <c:pt idx="0">
                  <c:v>ND</c:v>
                </c:pt>
                <c:pt idx="1">
                  <c:v>Basilicata</c:v>
                </c:pt>
                <c:pt idx="2">
                  <c:v>Trenatino Alto Adige</c:v>
                </c:pt>
                <c:pt idx="3">
                  <c:v>Friuli VG</c:v>
                </c:pt>
                <c:pt idx="4">
                  <c:v>Marche</c:v>
                </c:pt>
                <c:pt idx="5">
                  <c:v>Umbria</c:v>
                </c:pt>
                <c:pt idx="6">
                  <c:v>Liguria</c:v>
                </c:pt>
                <c:pt idx="7">
                  <c:v>Abruzzo</c:v>
                </c:pt>
                <c:pt idx="8">
                  <c:v>Calabria</c:v>
                </c:pt>
                <c:pt idx="9">
                  <c:v>Sardegna</c:v>
                </c:pt>
                <c:pt idx="10">
                  <c:v>Toscana</c:v>
                </c:pt>
                <c:pt idx="11">
                  <c:v>Emilia Romagna</c:v>
                </c:pt>
                <c:pt idx="12">
                  <c:v>Puglia</c:v>
                </c:pt>
                <c:pt idx="13">
                  <c:v>Piemonte</c:v>
                </c:pt>
                <c:pt idx="14">
                  <c:v>Veneto</c:v>
                </c:pt>
                <c:pt idx="15">
                  <c:v>Sicilia</c:v>
                </c:pt>
                <c:pt idx="16">
                  <c:v>Lazio</c:v>
                </c:pt>
                <c:pt idx="17">
                  <c:v>Campania</c:v>
                </c:pt>
                <c:pt idx="18">
                  <c:v>Lombardia</c:v>
                </c:pt>
              </c:strCache>
            </c:strRef>
          </c:cat>
          <c:val>
            <c:numRef>
              <c:f>'per regione'!$D$16:$D$34</c:f>
              <c:numCache>
                <c:formatCode>General</c:formatCode>
                <c:ptCount val="19"/>
                <c:pt idx="0">
                  <c:v>19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6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11</c:v>
                </c:pt>
                <c:pt idx="9">
                  <c:v>14</c:v>
                </c:pt>
                <c:pt idx="10">
                  <c:v>19</c:v>
                </c:pt>
                <c:pt idx="11">
                  <c:v>23</c:v>
                </c:pt>
                <c:pt idx="12">
                  <c:v>23</c:v>
                </c:pt>
                <c:pt idx="13">
                  <c:v>24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37</c:v>
                </c:pt>
                <c:pt idx="18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C5-41FF-A24D-312E4CD285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02153663"/>
        <c:axId val="802154079"/>
      </c:barChart>
      <c:catAx>
        <c:axId val="8021536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02154079"/>
        <c:crosses val="autoZero"/>
        <c:auto val="1"/>
        <c:lblAlgn val="ctr"/>
        <c:lblOffset val="100"/>
        <c:noMultiLvlLbl val="0"/>
      </c:catAx>
      <c:valAx>
        <c:axId val="802154079"/>
        <c:scaling>
          <c:orientation val="minMax"/>
          <c:max val="65"/>
          <c:min val="0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02153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2246994305567924"/>
          <c:y val="0.23012668629187313"/>
          <c:w val="0.15800632834564743"/>
          <c:h val="0.16365919685571217"/>
        </c:manualLayout>
      </c:layout>
      <c:overlay val="0"/>
      <c:spPr>
        <a:solidFill>
          <a:schemeClr val="accent1">
            <a:lumMod val="20000"/>
            <a:lumOff val="8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'eta poszione giuridica'!$G$2</c:f>
              <c:strCache>
                <c:ptCount val="1"/>
                <c:pt idx="0">
                  <c:v>SUICIDI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'eta poszione giuridica'!$F$3:$F$7</c:f>
              <c:strCache>
                <c:ptCount val="5"/>
                <c:pt idx="0">
                  <c:v>DEFINITIVI</c:v>
                </c:pt>
                <c:pt idx="1">
                  <c:v>IN ATTESA DI PRIMO GIUDIZIO</c:v>
                </c:pt>
                <c:pt idx="2">
                  <c:v>RICCORENTI O APPELLANTI</c:v>
                </c:pt>
                <c:pt idx="3">
                  <c:v>MISTI</c:v>
                </c:pt>
                <c:pt idx="4">
                  <c:v>ALTRO</c:v>
                </c:pt>
              </c:strCache>
            </c:strRef>
          </c:cat>
          <c:val>
            <c:numRef>
              <c:f>'eta poszione giuridica'!$G$3:$G$7</c:f>
              <c:numCache>
                <c:formatCode>0.0%</c:formatCode>
                <c:ptCount val="5"/>
                <c:pt idx="0">
                  <c:v>0.43283582089552236</c:v>
                </c:pt>
                <c:pt idx="1">
                  <c:v>0.35820895522388058</c:v>
                </c:pt>
                <c:pt idx="2">
                  <c:v>5.9701492537313432E-2</c:v>
                </c:pt>
                <c:pt idx="3">
                  <c:v>0.13432835820895522</c:v>
                </c:pt>
                <c:pt idx="4">
                  <c:v>1.4925373134328358E-2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A2-49F6-B743-54F967C7FCE6}"/>
            </c:ext>
          </c:extLst>
        </c:ser>
        <c:ser>
          <c:idx val="1"/>
          <c:order val="1"/>
          <c:tx>
            <c:strRef>
              <c:f>'eta poszione giuridica'!$H$2</c:f>
              <c:strCache>
                <c:ptCount val="1"/>
                <c:pt idx="0">
                  <c:v>POPOLAZIONE DETENUTA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'eta poszione giuridica'!$F$3:$F$7</c:f>
              <c:strCache>
                <c:ptCount val="5"/>
                <c:pt idx="0">
                  <c:v>DEFINITIVI</c:v>
                </c:pt>
                <c:pt idx="1">
                  <c:v>IN ATTESA DI PRIMO GIUDIZIO</c:v>
                </c:pt>
                <c:pt idx="2">
                  <c:v>RICCORENTI O APPELLANTI</c:v>
                </c:pt>
                <c:pt idx="3">
                  <c:v>MISTI</c:v>
                </c:pt>
                <c:pt idx="4">
                  <c:v>ALTRO</c:v>
                </c:pt>
              </c:strCache>
            </c:strRef>
          </c:cat>
          <c:val>
            <c:numRef>
              <c:f>'eta poszione giuridica'!$H$3:$H$7</c:f>
              <c:numCache>
                <c:formatCode>0.0%</c:formatCode>
                <c:ptCount val="5"/>
                <c:pt idx="0">
                  <c:v>0.746</c:v>
                </c:pt>
                <c:pt idx="1">
                  <c:v>0.14599999999999999</c:v>
                </c:pt>
                <c:pt idx="2">
                  <c:v>9.4E-2</c:v>
                </c:pt>
                <c:pt idx="3">
                  <c:v>1.2999999999999999E-2</c:v>
                </c:pt>
                <c:pt idx="4">
                  <c:v>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A2-49F6-B743-54F967C7FCE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2078540783"/>
        <c:axId val="2078544527"/>
      </c:barChart>
      <c:catAx>
        <c:axId val="20785407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78544527"/>
        <c:crosses val="autoZero"/>
        <c:auto val="1"/>
        <c:lblAlgn val="ctr"/>
        <c:lblOffset val="100"/>
        <c:noMultiLvlLbl val="0"/>
      </c:catAx>
      <c:valAx>
        <c:axId val="2078544527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20785407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'eta poszione giuridica'!$F$26</c:f>
              <c:strCache>
                <c:ptCount val="1"/>
                <c:pt idx="0">
                  <c:v>SUICIDI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'eta poszione giuridica'!$E$27:$E$28</c:f>
              <c:strCache>
                <c:ptCount val="2"/>
                <c:pt idx="0">
                  <c:v>STRANIERI</c:v>
                </c:pt>
                <c:pt idx="1">
                  <c:v>ITALIANI</c:v>
                </c:pt>
              </c:strCache>
            </c:strRef>
          </c:cat>
          <c:val>
            <c:numRef>
              <c:f>'eta poszione giuridica'!$F$27:$F$28</c:f>
              <c:numCache>
                <c:formatCode>0.0%</c:formatCode>
                <c:ptCount val="2"/>
                <c:pt idx="0">
                  <c:v>0.56899999999999995</c:v>
                </c:pt>
                <c:pt idx="1">
                  <c:v>0.43100000000000005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33-4160-A109-E53DBF0222B4}"/>
            </c:ext>
          </c:extLst>
        </c:ser>
        <c:ser>
          <c:idx val="1"/>
          <c:order val="1"/>
          <c:tx>
            <c:strRef>
              <c:f>'eta poszione giuridica'!$G$26</c:f>
              <c:strCache>
                <c:ptCount val="1"/>
                <c:pt idx="0">
                  <c:v>POPOLAZIONE DETENUTA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'eta poszione giuridica'!$E$27:$E$28</c:f>
              <c:strCache>
                <c:ptCount val="2"/>
                <c:pt idx="0">
                  <c:v>STRANIERI</c:v>
                </c:pt>
                <c:pt idx="1">
                  <c:v>ITALIANI</c:v>
                </c:pt>
              </c:strCache>
            </c:strRef>
          </c:cat>
          <c:val>
            <c:numRef>
              <c:f>'eta poszione giuridica'!$G$27:$G$28</c:f>
              <c:numCache>
                <c:formatCode>0.0%</c:formatCode>
                <c:ptCount val="2"/>
                <c:pt idx="0">
                  <c:v>0.313</c:v>
                </c:pt>
                <c:pt idx="1">
                  <c:v>0.68700000000000006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33-4160-A109-E53DBF0222B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938897887"/>
        <c:axId val="1938910367"/>
      </c:barChart>
      <c:catAx>
        <c:axId val="1938897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38910367"/>
        <c:crosses val="autoZero"/>
        <c:auto val="1"/>
        <c:lblAlgn val="ctr"/>
        <c:lblOffset val="100"/>
        <c:noMultiLvlLbl val="0"/>
      </c:catAx>
      <c:valAx>
        <c:axId val="1938910367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19388978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100"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'eta poszione giuridica'!$G$16</c:f>
              <c:strCache>
                <c:ptCount val="1"/>
                <c:pt idx="0">
                  <c:v>SUICIDI (età media 39,9)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'eta poszione giuridica'!$F$17:$F$21</c:f>
              <c:strCache>
                <c:ptCount val="5"/>
                <c:pt idx="0">
                  <c:v>DA 18 A 24 ANNI</c:v>
                </c:pt>
                <c:pt idx="1">
                  <c:v>DA 25 A 34 ANNI</c:v>
                </c:pt>
                <c:pt idx="2">
                  <c:v>DA 35 A  44 ANNI</c:v>
                </c:pt>
                <c:pt idx="3">
                  <c:v>DA 45 A 59 ANNI</c:v>
                </c:pt>
                <c:pt idx="4">
                  <c:v>60 ANNI E OLTRE</c:v>
                </c:pt>
              </c:strCache>
            </c:strRef>
          </c:cat>
          <c:val>
            <c:numRef>
              <c:f>'eta poszione giuridica'!$G$17:$G$21</c:f>
              <c:numCache>
                <c:formatCode>0%</c:formatCode>
                <c:ptCount val="5"/>
                <c:pt idx="0">
                  <c:v>0.12328767123287671</c:v>
                </c:pt>
                <c:pt idx="1">
                  <c:v>0.33846153846153848</c:v>
                </c:pt>
                <c:pt idx="2">
                  <c:v>0.23076923076923078</c:v>
                </c:pt>
                <c:pt idx="3">
                  <c:v>0.32307692307692309</c:v>
                </c:pt>
                <c:pt idx="4">
                  <c:v>9.2307692307692313E-2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D0-4065-9810-E378C563BB52}"/>
            </c:ext>
          </c:extLst>
        </c:ser>
        <c:ser>
          <c:idx val="1"/>
          <c:order val="1"/>
          <c:tx>
            <c:strRef>
              <c:f>'eta poszione giuridica'!$H$16</c:f>
              <c:strCache>
                <c:ptCount val="1"/>
                <c:pt idx="0">
                  <c:v>POPOLAZIONE DETENUTA (età media 42,7)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'eta poszione giuridica'!$F$17:$F$21</c:f>
              <c:strCache>
                <c:ptCount val="5"/>
                <c:pt idx="0">
                  <c:v>DA 18 A 24 ANNI</c:v>
                </c:pt>
                <c:pt idx="1">
                  <c:v>DA 25 A 34 ANNI</c:v>
                </c:pt>
                <c:pt idx="2">
                  <c:v>DA 35 A  44 ANNI</c:v>
                </c:pt>
                <c:pt idx="3">
                  <c:v>DA 45 A 59 ANNI</c:v>
                </c:pt>
                <c:pt idx="4">
                  <c:v>60 ANNI E OLTRE</c:v>
                </c:pt>
              </c:strCache>
            </c:strRef>
          </c:cat>
          <c:val>
            <c:numRef>
              <c:f>'eta poszione giuridica'!$H$17:$H$21</c:f>
              <c:numCache>
                <c:formatCode>0%</c:formatCode>
                <c:ptCount val="5"/>
                <c:pt idx="0">
                  <c:v>6.0283216434531134E-2</c:v>
                </c:pt>
                <c:pt idx="1">
                  <c:v>0.23636272978093939</c:v>
                </c:pt>
                <c:pt idx="2">
                  <c:v>0.28117209054947978</c:v>
                </c:pt>
                <c:pt idx="3">
                  <c:v>0.32164345311305387</c:v>
                </c:pt>
                <c:pt idx="4">
                  <c:v>0.10043878602532992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D0-4065-9810-E378C563BB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38903711"/>
        <c:axId val="1938904959"/>
      </c:barChart>
      <c:catAx>
        <c:axId val="19389037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38904959"/>
        <c:crosses val="autoZero"/>
        <c:auto val="1"/>
        <c:lblAlgn val="ctr"/>
        <c:lblOffset val="100"/>
        <c:noMultiLvlLbl val="0"/>
      </c:catAx>
      <c:valAx>
        <c:axId val="193890495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9389037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F81-4DDC-8713-AE0C712032D6}"/>
              </c:ext>
            </c:extLst>
          </c:dPt>
          <c:dPt>
            <c:idx val="1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F81-4DDC-8713-AE0C712032D6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F81-4DDC-8713-AE0C712032D6}"/>
              </c:ext>
            </c:extLst>
          </c:dPt>
          <c:dPt>
            <c:idx val="3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F81-4DDC-8713-AE0C712032D6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9F81-4DDC-8713-AE0C712032D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'eta poszione giuridica'!$C$17:$C$21</c:f>
              <c:strCache>
                <c:ptCount val="5"/>
                <c:pt idx="0">
                  <c:v>DA 18 A 24 ANNI</c:v>
                </c:pt>
                <c:pt idx="1">
                  <c:v>DA 25 A 34 ANNI</c:v>
                </c:pt>
                <c:pt idx="2">
                  <c:v>DA 35 A  44 ANNI</c:v>
                </c:pt>
                <c:pt idx="3">
                  <c:v>DA 45 A 59 ANNI</c:v>
                </c:pt>
                <c:pt idx="4">
                  <c:v>60 ANNI E OLTRE</c:v>
                </c:pt>
              </c:strCache>
            </c:strRef>
          </c:cat>
          <c:val>
            <c:numRef>
              <c:f>'eta poszione giuridica'!$D$17:$D$21</c:f>
              <c:numCache>
                <c:formatCode>General</c:formatCode>
                <c:ptCount val="5"/>
                <c:pt idx="0">
                  <c:v>7</c:v>
                </c:pt>
                <c:pt idx="1">
                  <c:v>15</c:v>
                </c:pt>
                <c:pt idx="2">
                  <c:v>10</c:v>
                </c:pt>
                <c:pt idx="3">
                  <c:v>9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F81-4DDC-8713-AE0C712032D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200" b="1"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18/09/2024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18/09/2024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18/09/2024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18/09/2024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18/09/2024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18/09/2024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18/09/2024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18/09/2024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18/09/2024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18/09/2024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18/09/2024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18/09/2024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18/09/2024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423884" y="6247013"/>
            <a:ext cx="6001323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notizie di decesso dal dossier  «Morire di Carcere» di Ristretti Orizzonti</a:t>
            </a:r>
            <a:endParaRPr lang="it-IT" sz="12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403648" y="476672"/>
            <a:ext cx="554461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/>
              <a:t>Suicidi e decessi in carcere in Carcere in Italia</a:t>
            </a:r>
          </a:p>
          <a:p>
            <a:r>
              <a:rPr lang="it-IT" b="1" dirty="0" smtClean="0"/>
              <a:t> tra il </a:t>
            </a:r>
            <a:r>
              <a:rPr lang="it-IT" b="1" dirty="0" smtClean="0"/>
              <a:t>1° gennaio 2020 </a:t>
            </a:r>
            <a:r>
              <a:rPr lang="it-IT" b="1" dirty="0" smtClean="0"/>
              <a:t>e </a:t>
            </a:r>
            <a:r>
              <a:rPr lang="it-IT" b="1" dirty="0" smtClean="0"/>
              <a:t>il 11 settembre 2024</a:t>
            </a:r>
            <a:endParaRPr lang="it-IT" b="1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562544"/>
              </p:ext>
            </p:extLst>
          </p:nvPr>
        </p:nvGraphicFramePr>
        <p:xfrm>
          <a:off x="827584" y="1268760"/>
          <a:ext cx="763284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67544" y="6278076"/>
            <a:ext cx="785401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Provveditorato Amministrazione Penitenziaria e notizie di decesso da dossier Ristretti Orizzonti</a:t>
            </a:r>
            <a:endParaRPr lang="it-IT" sz="12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763688" y="203202"/>
            <a:ext cx="473219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b="1" dirty="0" smtClean="0"/>
              <a:t>Suicidi e decessi in carcere in Carcere NEL LAZIO</a:t>
            </a:r>
          </a:p>
          <a:p>
            <a:r>
              <a:rPr lang="it-IT" b="1" dirty="0" smtClean="0"/>
              <a:t> tra il 2020 e </a:t>
            </a:r>
            <a:r>
              <a:rPr lang="it-IT" b="1" dirty="0" smtClean="0"/>
              <a:t>17 settembre 2024</a:t>
            </a:r>
            <a:endParaRPr lang="it-IT" b="1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0516081"/>
              </p:ext>
            </p:extLst>
          </p:nvPr>
        </p:nvGraphicFramePr>
        <p:xfrm>
          <a:off x="395536" y="849533"/>
          <a:ext cx="7536884" cy="4920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9534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475656" y="144279"/>
            <a:ext cx="480035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b="1" dirty="0" smtClean="0"/>
              <a:t>Suicidi dal 1° gennaio 2020 al </a:t>
            </a:r>
            <a:r>
              <a:rPr lang="it-IT" b="1" dirty="0" smtClean="0"/>
              <a:t>17 settembre 2024</a:t>
            </a:r>
            <a:endParaRPr lang="it-IT" b="1" dirty="0" smtClean="0"/>
          </a:p>
          <a:p>
            <a:r>
              <a:rPr lang="it-IT" b="1" dirty="0" smtClean="0"/>
              <a:t>negli Istituti penitenziari per Regione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372675" y="6370637"/>
            <a:ext cx="6001323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notizie di decesso dal dossier  «Morire di Carcere» di Ristretti Orizzonti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9159891"/>
              </p:ext>
            </p:extLst>
          </p:nvPr>
        </p:nvGraphicFramePr>
        <p:xfrm>
          <a:off x="467544" y="1052735"/>
          <a:ext cx="7811586" cy="5194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9548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79512" y="41196"/>
            <a:ext cx="7704856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Suicidi in Carcere 2020-2024: </a:t>
            </a:r>
          </a:p>
          <a:p>
            <a:pPr algn="ctr"/>
            <a:r>
              <a:rPr lang="it-IT" b="1" dirty="0" smtClean="0"/>
              <a:t>Primi </a:t>
            </a:r>
            <a:r>
              <a:rPr lang="it-IT" b="1" dirty="0" smtClean="0"/>
              <a:t>22</a:t>
            </a:r>
            <a:r>
              <a:rPr lang="it-IT" b="1" dirty="0" smtClean="0"/>
              <a:t> </a:t>
            </a:r>
            <a:r>
              <a:rPr lang="it-IT" b="1" dirty="0" smtClean="0"/>
              <a:t>Istituti Penitenziari per numero di suicidi </a:t>
            </a:r>
            <a:r>
              <a:rPr lang="it-IT" b="1" dirty="0" smtClean="0"/>
              <a:t>accertati e tassi di affollamento al 15 settembre 2024  </a:t>
            </a:r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331640" y="6309320"/>
            <a:ext cx="6001323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notizie di decesso dal dossier  «Morire di Carcere» di Ristretti Orizzonti</a:t>
            </a:r>
            <a:endParaRPr lang="it-IT" sz="1200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623175"/>
              </p:ext>
            </p:extLst>
          </p:nvPr>
        </p:nvGraphicFramePr>
        <p:xfrm>
          <a:off x="1943708" y="1182454"/>
          <a:ext cx="4176464" cy="4908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2155">
                  <a:extLst>
                    <a:ext uri="{9D8B030D-6E8A-4147-A177-3AD203B41FA5}">
                      <a16:colId xmlns:a16="http://schemas.microsoft.com/office/drawing/2014/main" val="1714835101"/>
                    </a:ext>
                  </a:extLst>
                </a:gridCol>
                <a:gridCol w="1070887">
                  <a:extLst>
                    <a:ext uri="{9D8B030D-6E8A-4147-A177-3AD203B41FA5}">
                      <a16:colId xmlns:a16="http://schemas.microsoft.com/office/drawing/2014/main" val="2288393210"/>
                    </a:ext>
                  </a:extLst>
                </a:gridCol>
                <a:gridCol w="1713422">
                  <a:extLst>
                    <a:ext uri="{9D8B030D-6E8A-4147-A177-3AD203B41FA5}">
                      <a16:colId xmlns:a16="http://schemas.microsoft.com/office/drawing/2014/main" val="3634895160"/>
                    </a:ext>
                  </a:extLst>
                </a:gridCol>
              </a:tblGrid>
              <a:tr h="49078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Istituto Penitenziario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numero suicidi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Tasso di affollamento al 15 settembre 2024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extLst>
                  <a:ext uri="{0D108BD9-81ED-4DB2-BD59-A6C34878D82A}">
                    <a16:rowId xmlns:a16="http://schemas.microsoft.com/office/drawing/2014/main" val="1029795768"/>
                  </a:ext>
                </a:extLst>
              </a:tr>
              <a:tr h="29623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Roma Regina Coeli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14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185%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extLst>
                  <a:ext uri="{0D108BD9-81ED-4DB2-BD59-A6C34878D82A}">
                    <a16:rowId xmlns:a16="http://schemas.microsoft.com/office/drawing/2014/main" val="102546267"/>
                  </a:ext>
                </a:extLst>
              </a:tr>
              <a:tr h="18693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Torino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12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135%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extLst>
                  <a:ext uri="{0D108BD9-81ED-4DB2-BD59-A6C34878D82A}">
                    <a16:rowId xmlns:a16="http://schemas.microsoft.com/office/drawing/2014/main" val="3119031397"/>
                  </a:ext>
                </a:extLst>
              </a:tr>
              <a:tr h="18693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Verona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11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186%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extLst>
                  <a:ext uri="{0D108BD9-81ED-4DB2-BD59-A6C34878D82A}">
                    <a16:rowId xmlns:a16="http://schemas.microsoft.com/office/drawing/2014/main" val="3319278040"/>
                  </a:ext>
                </a:extLst>
              </a:tr>
              <a:tr h="18693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Pavia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10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136%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extLst>
                  <a:ext uri="{0D108BD9-81ED-4DB2-BD59-A6C34878D82A}">
                    <a16:rowId xmlns:a16="http://schemas.microsoft.com/office/drawing/2014/main" val="1110813747"/>
                  </a:ext>
                </a:extLst>
              </a:tr>
              <a:tr h="196961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Napoli Poggioreale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9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146%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extLst>
                  <a:ext uri="{0D108BD9-81ED-4DB2-BD59-A6C34878D82A}">
                    <a16:rowId xmlns:a16="http://schemas.microsoft.com/office/drawing/2014/main" val="2382406714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Milano San Vittore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8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226%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extLst>
                  <a:ext uri="{0D108BD9-81ED-4DB2-BD59-A6C34878D82A}">
                    <a16:rowId xmlns:a16="http://schemas.microsoft.com/office/drawing/2014/main" val="961230729"/>
                  </a:ext>
                </a:extLst>
              </a:tr>
              <a:tr h="198966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Firenze Sollicciano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8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135%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extLst>
                  <a:ext uri="{0D108BD9-81ED-4DB2-BD59-A6C34878D82A}">
                    <a16:rowId xmlns:a16="http://schemas.microsoft.com/office/drawing/2014/main" val="483590903"/>
                  </a:ext>
                </a:extLst>
              </a:tr>
              <a:tr h="18693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Foggia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8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195%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extLst>
                  <a:ext uri="{0D108BD9-81ED-4DB2-BD59-A6C34878D82A}">
                    <a16:rowId xmlns:a16="http://schemas.microsoft.com/office/drawing/2014/main" val="949696039"/>
                  </a:ext>
                </a:extLst>
              </a:tr>
              <a:tr h="18693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Cagliari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7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125%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extLst>
                  <a:ext uri="{0D108BD9-81ED-4DB2-BD59-A6C34878D82A}">
                    <a16:rowId xmlns:a16="http://schemas.microsoft.com/office/drawing/2014/main" val="1297142079"/>
                  </a:ext>
                </a:extLst>
              </a:tr>
              <a:tr h="18693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Monza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7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177%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extLst>
                  <a:ext uri="{0D108BD9-81ED-4DB2-BD59-A6C34878D82A}">
                    <a16:rowId xmlns:a16="http://schemas.microsoft.com/office/drawing/2014/main" val="3705661130"/>
                  </a:ext>
                </a:extLst>
              </a:tr>
              <a:tr h="198966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Roma Rebibbia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7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150%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extLst>
                  <a:ext uri="{0D108BD9-81ED-4DB2-BD59-A6C34878D82A}">
                    <a16:rowId xmlns:a16="http://schemas.microsoft.com/office/drawing/2014/main" val="1094935264"/>
                  </a:ext>
                </a:extLst>
              </a:tr>
              <a:tr h="29623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Santa Maria C.V. (Ce)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7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141%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extLst>
                  <a:ext uri="{0D108BD9-81ED-4DB2-BD59-A6C34878D82A}">
                    <a16:rowId xmlns:a16="http://schemas.microsoft.com/office/drawing/2014/main" val="1865153211"/>
                  </a:ext>
                </a:extLst>
              </a:tr>
              <a:tr h="18693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Terni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7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134%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extLst>
                  <a:ext uri="{0D108BD9-81ED-4DB2-BD59-A6C34878D82A}">
                    <a16:rowId xmlns:a16="http://schemas.microsoft.com/office/drawing/2014/main" val="45380785"/>
                  </a:ext>
                </a:extLst>
              </a:tr>
              <a:tr h="18693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Como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6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188%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extLst>
                  <a:ext uri="{0D108BD9-81ED-4DB2-BD59-A6C34878D82A}">
                    <a16:rowId xmlns:a16="http://schemas.microsoft.com/office/drawing/2014/main" val="1376943333"/>
                  </a:ext>
                </a:extLst>
              </a:tr>
              <a:tr h="198966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Benevento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5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161%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extLst>
                  <a:ext uri="{0D108BD9-81ED-4DB2-BD59-A6C34878D82A}">
                    <a16:rowId xmlns:a16="http://schemas.microsoft.com/office/drawing/2014/main" val="1332418014"/>
                  </a:ext>
                </a:extLst>
              </a:tr>
              <a:tr h="18693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Frosinone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5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130%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extLst>
                  <a:ext uri="{0D108BD9-81ED-4DB2-BD59-A6C34878D82A}">
                    <a16:rowId xmlns:a16="http://schemas.microsoft.com/office/drawing/2014/main" val="305069206"/>
                  </a:ext>
                </a:extLst>
              </a:tr>
              <a:tr h="198966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Genova Marassi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5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133%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extLst>
                  <a:ext uri="{0D108BD9-81ED-4DB2-BD59-A6C34878D82A}">
                    <a16:rowId xmlns:a16="http://schemas.microsoft.com/office/drawing/2014/main" val="698632464"/>
                  </a:ext>
                </a:extLst>
              </a:tr>
              <a:tr h="195101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Napoli Secondigliano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5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127%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extLst>
                  <a:ext uri="{0D108BD9-81ED-4DB2-BD59-A6C34878D82A}">
                    <a16:rowId xmlns:a16="http://schemas.microsoft.com/office/drawing/2014/main" val="3567781001"/>
                  </a:ext>
                </a:extLst>
              </a:tr>
              <a:tr h="198966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Palermo Pagliarelli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5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117%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extLst>
                  <a:ext uri="{0D108BD9-81ED-4DB2-BD59-A6C34878D82A}">
                    <a16:rowId xmlns:a16="http://schemas.microsoft.com/office/drawing/2014/main" val="3673674991"/>
                  </a:ext>
                </a:extLst>
              </a:tr>
              <a:tr h="18693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Parma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5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113%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extLst>
                  <a:ext uri="{0D108BD9-81ED-4DB2-BD59-A6C34878D82A}">
                    <a16:rowId xmlns:a16="http://schemas.microsoft.com/office/drawing/2014/main" val="4143238490"/>
                  </a:ext>
                </a:extLst>
              </a:tr>
              <a:tr h="18693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Prato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5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101%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extLst>
                  <a:ext uri="{0D108BD9-81ED-4DB2-BD59-A6C34878D82A}">
                    <a16:rowId xmlns:a16="http://schemas.microsoft.com/office/drawing/2014/main" val="1364608988"/>
                  </a:ext>
                </a:extLst>
              </a:tr>
              <a:tr h="18693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Venezia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5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164%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9" marR="4719" marT="4719" marB="0" anchor="b"/>
                </a:tc>
                <a:extLst>
                  <a:ext uri="{0D108BD9-81ED-4DB2-BD59-A6C34878D82A}">
                    <a16:rowId xmlns:a16="http://schemas.microsoft.com/office/drawing/2014/main" val="1918864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68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79512" y="41196"/>
            <a:ext cx="770485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Confronto della distribuzione per posizione giuridica della popolazione detenuta e dei persone che si sono tolte la vita in carcere nel 2024</a:t>
            </a:r>
            <a:endParaRPr lang="it-IT" b="1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7503056"/>
              </p:ext>
            </p:extLst>
          </p:nvPr>
        </p:nvGraphicFramePr>
        <p:xfrm>
          <a:off x="755576" y="1052736"/>
          <a:ext cx="763284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13832" y="5415259"/>
            <a:ext cx="8640960" cy="646331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200" dirty="0" smtClean="0"/>
              <a:t>Fonte: </a:t>
            </a:r>
            <a:r>
              <a:rPr lang="it-IT" sz="1200" dirty="0"/>
              <a:t>elaborazioni su dati </a:t>
            </a:r>
            <a:r>
              <a:rPr lang="it-IT" sz="1200" dirty="0" smtClean="0"/>
              <a:t>Dipartimento Amministrazione Penitenziaria  Ufficio Garante Nazionale dei diritti delle persone private della libertà e </a:t>
            </a:r>
            <a:r>
              <a:rPr lang="it-IT" sz="1200" dirty="0"/>
              <a:t>notizie di decesso da dossier Ristretti Orizzonti</a:t>
            </a:r>
          </a:p>
          <a:p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51092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79512" y="41196"/>
            <a:ext cx="770485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Confronto della distribuzione per nazionalità tra popolazione detenuta e persone che si sono tolte la vita in carcere nel 2024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331640" y="6309320"/>
            <a:ext cx="6001323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notizie di decesso dal dossier  «Morire di Carcere» di Ristretti Orizzonti</a:t>
            </a:r>
            <a:endParaRPr lang="it-IT" sz="1200" dirty="0"/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8988416"/>
              </p:ext>
            </p:extLst>
          </p:nvPr>
        </p:nvGraphicFramePr>
        <p:xfrm>
          <a:off x="899591" y="1196752"/>
          <a:ext cx="7296193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4231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79512" y="41196"/>
            <a:ext cx="770485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Confronto della distribuzione per classi di età tra popolazione detenuta e persone che si sono tolte la vita in carcere nel 2024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331640" y="6309320"/>
            <a:ext cx="6001323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notizie di decesso dal dossier  «Morire di Carcere» di Ristretti Orizzonti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2400841"/>
              </p:ext>
            </p:extLst>
          </p:nvPr>
        </p:nvGraphicFramePr>
        <p:xfrm>
          <a:off x="467544" y="908720"/>
          <a:ext cx="792088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414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79512" y="41196"/>
            <a:ext cx="7704856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Distribuzione per classi di età degli stranieri </a:t>
            </a:r>
          </a:p>
          <a:p>
            <a:pPr algn="ctr"/>
            <a:r>
              <a:rPr lang="it-IT" sz="2000" b="1" dirty="0" smtClean="0"/>
              <a:t>che si sono tolti la vita in carcere nel 2024</a:t>
            </a:r>
            <a:endParaRPr lang="it-IT" sz="2000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331640" y="6309320"/>
            <a:ext cx="6001323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notizie di decesso dal dossier  «Morire di Carcere» di Ristretti Orizzonti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4362968"/>
              </p:ext>
            </p:extLst>
          </p:nvPr>
        </p:nvGraphicFramePr>
        <p:xfrm>
          <a:off x="971600" y="1268760"/>
          <a:ext cx="684076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038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7093</TotalTime>
  <Words>415</Words>
  <Application>Microsoft Office PowerPoint</Application>
  <PresentationFormat>Presentazione su schermo (4:3)</PresentationFormat>
  <Paragraphs>90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562</cp:revision>
  <dcterms:created xsi:type="dcterms:W3CDTF">2020-06-03T15:49:37Z</dcterms:created>
  <dcterms:modified xsi:type="dcterms:W3CDTF">2024-09-18T14:36:56Z</dcterms:modified>
</cp:coreProperties>
</file>