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70" r:id="rId5"/>
    <p:sldId id="258" r:id="rId6"/>
    <p:sldId id="259" r:id="rId7"/>
    <p:sldId id="273" r:id="rId8"/>
    <p:sldId id="274" r:id="rId9"/>
    <p:sldId id="260" r:id="rId10"/>
    <p:sldId id="272" r:id="rId11"/>
    <p:sldId id="271" r:id="rId12"/>
    <p:sldId id="261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4\detenuti%20stranieri%20%2012%20settembre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6.5149595314023756E-2"/>
          <c:y val="0.11683695788026496"/>
          <c:w val="0.85494270879773415"/>
          <c:h val="0.57216486332065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RIEPILOGO!$C$14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RIEPILOGO!$B$15:$B$27</c:f>
              <c:strCache>
                <c:ptCount val="13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giugno '23</c:v>
                </c:pt>
                <c:pt idx="10">
                  <c:v>gennaio '24</c:v>
                </c:pt>
                <c:pt idx="11">
                  <c:v>giugno '24</c:v>
                </c:pt>
                <c:pt idx="12">
                  <c:v>agosto '24</c:v>
                </c:pt>
              </c:strCache>
            </c:strRef>
          </c:cat>
          <c:val>
            <c:numRef>
              <c:f>RIEPILOGO!$C$15:$C$27</c:f>
              <c:numCache>
                <c:formatCode>#,##0</c:formatCode>
                <c:ptCount val="13"/>
                <c:pt idx="0">
                  <c:v>20224</c:v>
                </c:pt>
                <c:pt idx="1">
                  <c:v>19888</c:v>
                </c:pt>
                <c:pt idx="2">
                  <c:v>17510</c:v>
                </c:pt>
                <c:pt idx="3">
                  <c:v>17344</c:v>
                </c:pt>
                <c:pt idx="4">
                  <c:v>17019</c:v>
                </c:pt>
                <c:pt idx="5">
                  <c:v>17043</c:v>
                </c:pt>
                <c:pt idx="6">
                  <c:v>17182</c:v>
                </c:pt>
                <c:pt idx="7" formatCode="_-* #,##0_-;\-* #,##0_-;_-* &quot;-&quot;??_-;_-@_-">
                  <c:v>17854</c:v>
                </c:pt>
                <c:pt idx="8">
                  <c:v>17683</c:v>
                </c:pt>
                <c:pt idx="9">
                  <c:v>17987</c:v>
                </c:pt>
                <c:pt idx="10">
                  <c:v>18985</c:v>
                </c:pt>
                <c:pt idx="11">
                  <c:v>19259</c:v>
                </c:pt>
                <c:pt idx="12">
                  <c:v>19507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B-4927-909A-88C43E6A02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488064"/>
        <c:axId val="488488896"/>
      </c:barChart>
      <c:lineChart>
        <c:grouping val="standard"/>
        <c:varyColors val="0"/>
        <c:ser>
          <c:idx val="1"/>
          <c:order val="1"/>
          <c:tx>
            <c:strRef>
              <c:f>RIEPILOGO!$D$14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4900398406374501E-2"/>
                  <c:y val="-2.78241513633834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1DB-4927-909A-88C43E6A025F}"/>
                </c:ext>
              </c:extLst>
            </c:dLbl>
            <c:dLbl>
              <c:idx val="1"/>
              <c:layout>
                <c:manualLayout>
                  <c:x val="-1.9920318725099632E-2"/>
                  <c:y val="-5.10103548902303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1DB-4927-909A-88C43E6A025F}"/>
                </c:ext>
              </c:extLst>
            </c:dLbl>
            <c:dLbl>
              <c:idx val="2"/>
              <c:layout>
                <c:manualLayout>
                  <c:x val="-2.6560424966799469E-2"/>
                  <c:y val="8.3472454090149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1DB-4927-909A-88C43E6A025F}"/>
                </c:ext>
              </c:extLst>
            </c:dLbl>
            <c:dLbl>
              <c:idx val="3"/>
              <c:layout>
                <c:manualLayout>
                  <c:x val="-2.8220451527224435E-2"/>
                  <c:y val="5.5648302726766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1DB-4927-909A-88C43E6A025F}"/>
                </c:ext>
              </c:extLst>
            </c:dLbl>
            <c:dLbl>
              <c:idx val="4"/>
              <c:layout>
                <c:manualLayout>
                  <c:x val="-3.9840637450199265E-2"/>
                  <c:y val="-2.78241513633834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1DB-4927-909A-88C43E6A025F}"/>
                </c:ext>
              </c:extLst>
            </c:dLbl>
            <c:dLbl>
              <c:idx val="5"/>
              <c:layout>
                <c:manualLayout>
                  <c:x val="-3.48605577689243E-2"/>
                  <c:y val="8.3472454090150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1DB-4927-909A-88C43E6A025F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RIEPILOGO!$B$15:$B$27</c:f>
              <c:strCache>
                <c:ptCount val="13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ottobre '22</c:v>
                </c:pt>
                <c:pt idx="8">
                  <c:v>dicembre '22</c:v>
                </c:pt>
                <c:pt idx="9">
                  <c:v>giugno '23</c:v>
                </c:pt>
                <c:pt idx="10">
                  <c:v>gennaio '24</c:v>
                </c:pt>
                <c:pt idx="11">
                  <c:v>giugno '24</c:v>
                </c:pt>
                <c:pt idx="12">
                  <c:v>agosto '24</c:v>
                </c:pt>
              </c:strCache>
            </c:strRef>
          </c:cat>
          <c:val>
            <c:numRef>
              <c:f>RIEPILOGO!$D$15:$D$27</c:f>
              <c:numCache>
                <c:formatCode>0.0%</c:formatCode>
                <c:ptCount val="13"/>
                <c:pt idx="0">
                  <c:v>0.33415947919764716</c:v>
                </c:pt>
                <c:pt idx="1">
                  <c:v>0.32727212888150209</c:v>
                </c:pt>
                <c:pt idx="2">
                  <c:v>0.32680714459023125</c:v>
                </c:pt>
                <c:pt idx="3">
                  <c:v>0.32501311745746198</c:v>
                </c:pt>
                <c:pt idx="4">
                  <c:v>0.31729962525868338</c:v>
                </c:pt>
                <c:pt idx="5">
                  <c:v>0.31482986662725826</c:v>
                </c:pt>
                <c:pt idx="6">
                  <c:v>0.31330573840739595</c:v>
                </c:pt>
                <c:pt idx="7">
                  <c:v>0.318</c:v>
                </c:pt>
                <c:pt idx="8">
                  <c:v>0.315</c:v>
                </c:pt>
                <c:pt idx="9">
                  <c:v>0.313</c:v>
                </c:pt>
                <c:pt idx="10">
                  <c:v>0.313</c:v>
                </c:pt>
                <c:pt idx="11">
                  <c:v>0.313</c:v>
                </c:pt>
                <c:pt idx="12">
                  <c:v>0.316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1DB-4927-909A-88C43E6A02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88489728"/>
        <c:axId val="488493472"/>
      </c:lineChart>
      <c:catAx>
        <c:axId val="4884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896"/>
        <c:crosses val="autoZero"/>
        <c:auto val="1"/>
        <c:lblAlgn val="ctr"/>
        <c:lblOffset val="100"/>
        <c:noMultiLvlLbl val="0"/>
      </c:catAx>
      <c:valAx>
        <c:axId val="488488896"/>
        <c:scaling>
          <c:orientation val="minMax"/>
          <c:max val="21000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8064"/>
        <c:crosses val="autoZero"/>
        <c:crossBetween val="between"/>
      </c:valAx>
      <c:valAx>
        <c:axId val="488493472"/>
        <c:scaling>
          <c:orientation val="minMax"/>
          <c:max val="0.4"/>
          <c:min val="0.15000000000000002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488489728"/>
        <c:crosses val="max"/>
        <c:crossBetween val="between"/>
        <c:majorUnit val="5.000000000000001E-2"/>
      </c:valAx>
      <c:catAx>
        <c:axId val="4884897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84934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Stranieri</a:t>
            </a:r>
          </a:p>
          <a:p>
            <a:pPr>
              <a:defRPr/>
            </a:pPr>
            <a:r>
              <a:rPr lang="en-US"/>
              <a:t>età media 38,9</a:t>
            </a:r>
          </a:p>
        </c:rich>
      </c:tx>
      <c:layout>
        <c:manualLayout>
          <c:xMode val="edge"/>
          <c:yMode val="edge"/>
          <c:x val="0.3109860017497813"/>
          <c:y val="2.3980815347721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5439266812959858"/>
          <c:y val="0.2032102474157555"/>
          <c:w val="0.50749193236091406"/>
          <c:h val="0.73357838564018374"/>
        </c:manualLayout>
      </c:layout>
      <c:pieChart>
        <c:varyColors val="1"/>
        <c:ser>
          <c:idx val="0"/>
          <c:order val="0"/>
          <c:tx>
            <c:strRef>
              <c:f>'per età'!$A$66</c:f>
              <c:strCache>
                <c:ptCount val="1"/>
                <c:pt idx="0">
                  <c:v>Stranieri</c:v>
                </c:pt>
              </c:strCache>
            </c:strRef>
          </c:tx>
          <c:explosion val="3"/>
          <c:dPt>
            <c:idx val="0"/>
            <c:bubble3D val="0"/>
            <c:explosion val="22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6B3-4850-ADA7-8C66F31F2264}"/>
              </c:ext>
            </c:extLst>
          </c:dPt>
          <c:dPt>
            <c:idx val="1"/>
            <c:bubble3D val="0"/>
            <c:explosion val="13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6B3-4850-ADA7-8C66F31F2264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6B3-4850-ADA7-8C66F31F226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6B3-4850-ADA7-8C66F31F2264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6B3-4850-ADA7-8C66F31F226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'per età'!$B$65:$F$65</c:f>
              <c:strCache>
                <c:ptCount val="5"/>
                <c:pt idx="0">
                  <c:v>Fino a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59 anni</c:v>
                </c:pt>
                <c:pt idx="4">
                  <c:v>60 e oltre</c:v>
                </c:pt>
              </c:strCache>
            </c:strRef>
          </c:cat>
          <c:val>
            <c:numRef>
              <c:f>'per età'!$B$66:$F$66</c:f>
              <c:numCache>
                <c:formatCode>General</c:formatCode>
                <c:ptCount val="5"/>
                <c:pt idx="0">
                  <c:v>203</c:v>
                </c:pt>
                <c:pt idx="1">
                  <c:v>755</c:v>
                </c:pt>
                <c:pt idx="2">
                  <c:v>886</c:v>
                </c:pt>
                <c:pt idx="3">
                  <c:v>598</c:v>
                </c:pt>
                <c:pt idx="4" formatCode="#,##0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6B3-4850-ADA7-8C66F31F226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Italiani </a:t>
            </a:r>
          </a:p>
          <a:p>
            <a:pPr>
              <a:defRPr/>
            </a:pPr>
            <a:r>
              <a:rPr lang="en-US"/>
              <a:t>età media 45,3 </a:t>
            </a:r>
          </a:p>
        </c:rich>
      </c:tx>
      <c:layout>
        <c:manualLayout>
          <c:xMode val="edge"/>
          <c:yMode val="edge"/>
          <c:x val="0.54315045296757258"/>
          <c:y val="3.16330565440885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2954798953076166"/>
          <c:y val="0.21599461988959562"/>
          <c:w val="0.4447755040437617"/>
          <c:h val="0.75237232356631578"/>
        </c:manualLayout>
      </c:layout>
      <c:pieChart>
        <c:varyColors val="1"/>
        <c:ser>
          <c:idx val="0"/>
          <c:order val="0"/>
          <c:tx>
            <c:strRef>
              <c:f>'per età'!$A$64</c:f>
              <c:strCache>
                <c:ptCount val="1"/>
                <c:pt idx="0">
                  <c:v>Italiani</c:v>
                </c:pt>
              </c:strCache>
            </c:strRef>
          </c:tx>
          <c:dPt>
            <c:idx val="0"/>
            <c:bubble3D val="0"/>
            <c:explosion val="13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047-4748-AB8C-A19AFA2AEEB6}"/>
              </c:ext>
            </c:extLst>
          </c:dPt>
          <c:dPt>
            <c:idx val="1"/>
            <c:bubble3D val="0"/>
            <c:explosion val="21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047-4748-AB8C-A19AFA2AEEB6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047-4748-AB8C-A19AFA2AEEB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047-4748-AB8C-A19AFA2AEEB6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047-4748-AB8C-A19AFA2AEEB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'per età'!$B$63:$F$63</c:f>
              <c:strCache>
                <c:ptCount val="5"/>
                <c:pt idx="0">
                  <c:v>Fino a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59 anni</c:v>
                </c:pt>
                <c:pt idx="4">
                  <c:v>60 e oltre</c:v>
                </c:pt>
              </c:strCache>
            </c:strRef>
          </c:cat>
          <c:val>
            <c:numRef>
              <c:f>'per età'!$B$64:$F$64</c:f>
              <c:numCache>
                <c:formatCode>General</c:formatCode>
                <c:ptCount val="5"/>
                <c:pt idx="0">
                  <c:v>181</c:v>
                </c:pt>
                <c:pt idx="1">
                  <c:v>792</c:v>
                </c:pt>
                <c:pt idx="2">
                  <c:v>1086</c:v>
                </c:pt>
                <c:pt idx="3">
                  <c:v>1603</c:v>
                </c:pt>
                <c:pt idx="4">
                  <c:v>582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047-4748-AB8C-A19AFA2AEEB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2303985291932848E-2"/>
          <c:y val="0.23358926219631798"/>
          <c:w val="0.16848240218219568"/>
          <c:h val="0.6341462655246386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area'!$F$21</c:f>
              <c:strCache>
                <c:ptCount val="1"/>
                <c:pt idx="0">
                  <c:v>Italia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07C-40B5-B867-21A7C5415718}"/>
              </c:ext>
            </c:extLst>
          </c:dPt>
          <c:dPt>
            <c:idx val="1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07C-40B5-B867-21A7C541571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07C-40B5-B867-21A7C541571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07C-40B5-B867-21A7C5415718}"/>
              </c:ext>
            </c:extLst>
          </c:dPt>
          <c:dPt>
            <c:idx val="4"/>
            <c:bubble3D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07C-40B5-B867-21A7C541571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07C-40B5-B867-21A7C5415718}"/>
              </c:ext>
            </c:extLst>
          </c:dPt>
          <c:dPt>
            <c:idx val="6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07C-40B5-B867-21A7C5415718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07C-40B5-B867-21A7C541571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area'!$E$22:$E$29</c:f>
              <c:strCache>
                <c:ptCount val="8"/>
                <c:pt idx="0">
                  <c:v>Nord africa</c:v>
                </c:pt>
                <c:pt idx="1">
                  <c:v>Altri paesi africani</c:v>
                </c:pt>
                <c:pt idx="2">
                  <c:v> Paesi Est Europa, ex Yugoslvia, Russia</c:v>
                </c:pt>
                <c:pt idx="3">
                  <c:v>Asia e Turchia</c:v>
                </c:pt>
                <c:pt idx="4">
                  <c:v>America centro meridionale</c:v>
                </c:pt>
                <c:pt idx="5">
                  <c:v>Unione europea, USA, GB e Canada</c:v>
                </c:pt>
                <c:pt idx="6">
                  <c:v>Medio oriente</c:v>
                </c:pt>
                <c:pt idx="7">
                  <c:v>Altro</c:v>
                </c:pt>
              </c:strCache>
            </c:strRef>
          </c:cat>
          <c:val>
            <c:numRef>
              <c:f>'grafico per area'!$F$22:$F$29</c:f>
              <c:numCache>
                <c:formatCode>General</c:formatCode>
                <c:ptCount val="8"/>
                <c:pt idx="0">
                  <c:v>7713</c:v>
                </c:pt>
                <c:pt idx="1">
                  <c:v>2750</c:v>
                </c:pt>
                <c:pt idx="2">
                  <c:v>3257</c:v>
                </c:pt>
                <c:pt idx="3">
                  <c:v>1395</c:v>
                </c:pt>
                <c:pt idx="4">
                  <c:v>1214</c:v>
                </c:pt>
                <c:pt idx="5">
                  <c:v>2834</c:v>
                </c:pt>
                <c:pt idx="6">
                  <c:v>137</c:v>
                </c:pt>
                <c:pt idx="7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07C-40B5-B867-21A7C541571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884901072918288"/>
          <c:y val="4.4183477065366822E-2"/>
          <c:w val="0.33698668332180859"/>
          <c:h val="0.8671091113610799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'grafico per area'!$B$21</c:f>
              <c:strCache>
                <c:ptCount val="1"/>
                <c:pt idx="0">
                  <c:v>Lazio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2CF-4220-B637-8E84A0C92F66}"/>
              </c:ext>
            </c:extLst>
          </c:dPt>
          <c:dPt>
            <c:idx val="1"/>
            <c:bubble3D val="0"/>
            <c:explosion val="1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2CF-4220-B637-8E84A0C92F66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2CF-4220-B637-8E84A0C92F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2CF-4220-B637-8E84A0C92F66}"/>
              </c:ext>
            </c:extLst>
          </c:dPt>
          <c:dPt>
            <c:idx val="4"/>
            <c:bubble3D val="0"/>
            <c:explosion val="0"/>
            <c:spPr>
              <a:solidFill>
                <a:srgbClr val="00206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2CF-4220-B637-8E84A0C92F66}"/>
              </c:ext>
            </c:extLst>
          </c:dPt>
          <c:dPt>
            <c:idx val="5"/>
            <c:bubble3D val="0"/>
            <c:explosion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2CF-4220-B637-8E84A0C92F66}"/>
              </c:ext>
            </c:extLst>
          </c:dPt>
          <c:dPt>
            <c:idx val="6"/>
            <c:bubble3D val="0"/>
            <c:explosion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F2CF-4220-B637-8E84A0C92F66}"/>
              </c:ext>
            </c:extLst>
          </c:dPt>
          <c:dPt>
            <c:idx val="7"/>
            <c:bubble3D val="0"/>
            <c:explosion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F2CF-4220-B637-8E84A0C92F6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'grafico per area'!$A$22:$A$29</c:f>
              <c:strCache>
                <c:ptCount val="8"/>
                <c:pt idx="0">
                  <c:v>Nord africa</c:v>
                </c:pt>
                <c:pt idx="1">
                  <c:v>Altri paesi africani</c:v>
                </c:pt>
                <c:pt idx="2">
                  <c:v> Paesi Est Europa, ex Yugoslvia, Russia</c:v>
                </c:pt>
                <c:pt idx="3">
                  <c:v>Asia e Turchia</c:v>
                </c:pt>
                <c:pt idx="4">
                  <c:v>America centro meridionale</c:v>
                </c:pt>
                <c:pt idx="5">
                  <c:v>Unione europea, USA, GB e Canada</c:v>
                </c:pt>
                <c:pt idx="6">
                  <c:v>Medio oriente</c:v>
                </c:pt>
                <c:pt idx="7">
                  <c:v>Altro</c:v>
                </c:pt>
              </c:strCache>
            </c:strRef>
          </c:cat>
          <c:val>
            <c:numRef>
              <c:f>'grafico per area'!$B$22:$B$29</c:f>
              <c:numCache>
                <c:formatCode>General</c:formatCode>
                <c:ptCount val="8"/>
                <c:pt idx="0">
                  <c:v>667</c:v>
                </c:pt>
                <c:pt idx="1">
                  <c:v>393</c:v>
                </c:pt>
                <c:pt idx="2">
                  <c:v>429</c:v>
                </c:pt>
                <c:pt idx="3">
                  <c:v>182</c:v>
                </c:pt>
                <c:pt idx="4">
                  <c:v>281</c:v>
                </c:pt>
                <c:pt idx="5">
                  <c:v>618</c:v>
                </c:pt>
                <c:pt idx="6">
                  <c:v>27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2CF-4220-B637-8E84A0C92F6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Lazio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RIEPILOGO!$C$29</c:f>
              <c:strCache>
                <c:ptCount val="1"/>
                <c:pt idx="0">
                  <c:v>detenuti stranieri presenti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RIEPILOGO!$B$30:$B$41</c:f>
              <c:strCache>
                <c:ptCount val="12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dicembre '22</c:v>
                </c:pt>
                <c:pt idx="8">
                  <c:v>giugno '23</c:v>
                </c:pt>
                <c:pt idx="9">
                  <c:v>gennaio '24</c:v>
                </c:pt>
                <c:pt idx="10">
                  <c:v>giugno '24</c:v>
                </c:pt>
                <c:pt idx="11">
                  <c:v>agosto '24</c:v>
                </c:pt>
              </c:strCache>
            </c:strRef>
          </c:cat>
          <c:val>
            <c:numRef>
              <c:f>RIEPILOGO!$C$30:$C$41</c:f>
              <c:numCache>
                <c:formatCode>#,##0</c:formatCode>
                <c:ptCount val="12"/>
                <c:pt idx="0">
                  <c:v>2515</c:v>
                </c:pt>
                <c:pt idx="1">
                  <c:v>2486</c:v>
                </c:pt>
                <c:pt idx="2">
                  <c:v>2233</c:v>
                </c:pt>
                <c:pt idx="3">
                  <c:v>2177</c:v>
                </c:pt>
                <c:pt idx="4">
                  <c:v>2127</c:v>
                </c:pt>
                <c:pt idx="5">
                  <c:v>2088</c:v>
                </c:pt>
                <c:pt idx="6">
                  <c:v>2101</c:v>
                </c:pt>
                <c:pt idx="7">
                  <c:v>2205</c:v>
                </c:pt>
                <c:pt idx="8">
                  <c:v>2290</c:v>
                </c:pt>
                <c:pt idx="9">
                  <c:v>2512</c:v>
                </c:pt>
                <c:pt idx="10">
                  <c:v>2544</c:v>
                </c:pt>
                <c:pt idx="11">
                  <c:v>2609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D5-4C6C-BD58-3853A29279E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2433344"/>
        <c:axId val="602440000"/>
      </c:barChart>
      <c:lineChart>
        <c:grouping val="standard"/>
        <c:varyColors val="0"/>
        <c:ser>
          <c:idx val="1"/>
          <c:order val="1"/>
          <c:tx>
            <c:strRef>
              <c:f>RIEPILOGO!$D$29</c:f>
              <c:strCache>
                <c:ptCount val="1"/>
                <c:pt idx="0">
                  <c:v>percentuale su totale detenuti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66463826910073E-2"/>
                  <c:y val="-4.437049362174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D5-4C6C-BD58-3853A29279E0}"/>
                </c:ext>
              </c:extLst>
            </c:dLbl>
            <c:dLbl>
              <c:idx val="3"/>
              <c:layout>
                <c:manualLayout>
                  <c:x val="-6.1978098538028362E-17"/>
                  <c:y val="-2.4958402662229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D5-4C6C-BD58-3853A29279E0}"/>
                </c:ext>
              </c:extLst>
            </c:dLbl>
            <c:dLbl>
              <c:idx val="6"/>
              <c:layout>
                <c:manualLayout>
                  <c:x val="-8.4516565246788369E-3"/>
                  <c:y val="-3.6051026067665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D5-4C6C-BD58-3853A29279E0}"/>
                </c:ext>
              </c:extLst>
            </c:dLbl>
            <c:dLbl>
              <c:idx val="7"/>
              <c:layout>
                <c:manualLayout>
                  <c:x val="-1.5888147442008262E-3"/>
                  <c:y val="-4.99168053244592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D5-4C6C-BD58-3853A29279E0}"/>
                </c:ext>
              </c:extLst>
            </c:dLbl>
            <c:spPr>
              <a:solidFill>
                <a:schemeClr val="accent4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RIEPILOGO!$B$30:$B$41</c:f>
              <c:strCache>
                <c:ptCount val="12"/>
                <c:pt idx="0">
                  <c:v>giugno '19</c:v>
                </c:pt>
                <c:pt idx="1">
                  <c:v>dicembre '19</c:v>
                </c:pt>
                <c:pt idx="2">
                  <c:v>giugno '20</c:v>
                </c:pt>
                <c:pt idx="3">
                  <c:v>dicembre '20</c:v>
                </c:pt>
                <c:pt idx="4">
                  <c:v>giugno '21</c:v>
                </c:pt>
                <c:pt idx="5">
                  <c:v>dicembre '21</c:v>
                </c:pt>
                <c:pt idx="6">
                  <c:v>giugno '22</c:v>
                </c:pt>
                <c:pt idx="7">
                  <c:v>dicembre '22</c:v>
                </c:pt>
                <c:pt idx="8">
                  <c:v>giugno '23</c:v>
                </c:pt>
                <c:pt idx="9">
                  <c:v>gennaio '24</c:v>
                </c:pt>
                <c:pt idx="10">
                  <c:v>giugno '24</c:v>
                </c:pt>
                <c:pt idx="11">
                  <c:v>agosto '24</c:v>
                </c:pt>
              </c:strCache>
            </c:strRef>
          </c:cat>
          <c:val>
            <c:numRef>
              <c:f>RIEPILOGO!$D$30:$D$41</c:f>
              <c:numCache>
                <c:formatCode>0.0%</c:formatCode>
                <c:ptCount val="12"/>
                <c:pt idx="0">
                  <c:v>0.3878778531770512</c:v>
                </c:pt>
                <c:pt idx="1">
                  <c:v>0.37861711848918672</c:v>
                </c:pt>
                <c:pt idx="2">
                  <c:v>0.3888888888888889</c:v>
                </c:pt>
                <c:pt idx="3">
                  <c:v>0.37431224209078406</c:v>
                </c:pt>
                <c:pt idx="4">
                  <c:v>0.3798892659403465</c:v>
                </c:pt>
                <c:pt idx="5">
                  <c:v>0.37635183850036047</c:v>
                </c:pt>
                <c:pt idx="6">
                  <c:v>0.37074289747661904</c:v>
                </c:pt>
                <c:pt idx="7">
                  <c:v>0.37165009270183719</c:v>
                </c:pt>
                <c:pt idx="8">
                  <c:v>0.371</c:v>
                </c:pt>
                <c:pt idx="9">
                  <c:v>0.378</c:v>
                </c:pt>
                <c:pt idx="10">
                  <c:v>0.375</c:v>
                </c:pt>
                <c:pt idx="11">
                  <c:v>0.379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5D5-4C6C-BD58-3853A29279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02428768"/>
        <c:axId val="602434176"/>
      </c:lineChart>
      <c:catAx>
        <c:axId val="60243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40000"/>
        <c:crosses val="autoZero"/>
        <c:auto val="1"/>
        <c:lblAlgn val="ctr"/>
        <c:lblOffset val="100"/>
        <c:noMultiLvlLbl val="0"/>
      </c:catAx>
      <c:valAx>
        <c:axId val="602440000"/>
        <c:scaling>
          <c:orientation val="minMax"/>
          <c:min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33344"/>
        <c:crosses val="autoZero"/>
        <c:crossBetween val="between"/>
      </c:valAx>
      <c:valAx>
        <c:axId val="602434176"/>
        <c:scaling>
          <c:orientation val="minMax"/>
          <c:min val="0.30000000000000004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1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602428768"/>
        <c:crosses val="max"/>
        <c:crossBetween val="between"/>
      </c:valAx>
      <c:catAx>
        <c:axId val="602428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0243417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IStITUTO'!$Q$2</c:f>
              <c:strCache>
                <c:ptCount val="1"/>
                <c:pt idx="0">
                  <c:v>Numero detenuti italiani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IStITUTO'!$P$3:$P$18</c:f>
              <c:strCache>
                <c:ptCount val="16"/>
                <c:pt idx="0">
                  <c:v>PALIANO</c:v>
                </c:pt>
                <c:pt idx="1">
                  <c:v>ROMA "REBIBBIA"</c:v>
                </c:pt>
                <c:pt idx="2">
                  <c:v>CIVITAVECCHIA "G. PASSERINI"</c:v>
                </c:pt>
                <c:pt idx="3">
                  <c:v>ROMA "REBIBBIA TERZA CASA"</c:v>
                </c:pt>
                <c:pt idx="4">
                  <c:v>LATINA</c:v>
                </c:pt>
                <c:pt idx="5">
                  <c:v>VELLETRI</c:v>
                </c:pt>
                <c:pt idx="6">
                  <c:v>ROMA "R. CINOTTI" REBIBBIA N.C.1</c:v>
                </c:pt>
                <c:pt idx="7">
                  <c:v>CASSINO</c:v>
                </c:pt>
                <c:pt idx="8">
                  <c:v>ROMA "G. STEFANINI" REBIBBIA FEMMINILE</c:v>
                </c:pt>
                <c:pt idx="9">
                  <c:v>FROSINONE "G. PAGLIEI"</c:v>
                </c:pt>
                <c:pt idx="10">
                  <c:v>VITERBO "N.C."</c:v>
                </c:pt>
                <c:pt idx="11">
                  <c:v>CIVITAVECCHIA "N.C."</c:v>
                </c:pt>
                <c:pt idx="12">
                  <c:v>ROMA "REGINA COELI"</c:v>
                </c:pt>
                <c:pt idx="13">
                  <c:v>RIETI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IStITUTO'!$Q$3:$Q$18</c:f>
              <c:numCache>
                <c:formatCode>_-* #,##0_-;\-* #,##0_-;_-* "-"??_-;_-@_-</c:formatCode>
                <c:ptCount val="16"/>
                <c:pt idx="0">
                  <c:v>57</c:v>
                </c:pt>
                <c:pt idx="1">
                  <c:v>260</c:v>
                </c:pt>
                <c:pt idx="2">
                  <c:v>58</c:v>
                </c:pt>
                <c:pt idx="3">
                  <c:v>70</c:v>
                </c:pt>
                <c:pt idx="4">
                  <c:v>96</c:v>
                </c:pt>
                <c:pt idx="5">
                  <c:v>391</c:v>
                </c:pt>
                <c:pt idx="6">
                  <c:v>1087</c:v>
                </c:pt>
                <c:pt idx="7">
                  <c:v>147</c:v>
                </c:pt>
                <c:pt idx="8">
                  <c:v>236</c:v>
                </c:pt>
                <c:pt idx="9">
                  <c:v>388</c:v>
                </c:pt>
                <c:pt idx="10">
                  <c:v>417</c:v>
                </c:pt>
                <c:pt idx="11">
                  <c:v>275</c:v>
                </c:pt>
                <c:pt idx="12">
                  <c:v>562</c:v>
                </c:pt>
                <c:pt idx="13">
                  <c:v>226</c:v>
                </c:pt>
                <c:pt idx="14">
                  <c:v>4270</c:v>
                </c:pt>
                <c:pt idx="15">
                  <c:v>42251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F4-46E7-B668-9E8F8CD9635B}"/>
            </c:ext>
          </c:extLst>
        </c:ser>
        <c:ser>
          <c:idx val="1"/>
          <c:order val="1"/>
          <c:tx>
            <c:strRef>
              <c:f>'DETENUTI PER IStITUTO'!$R$2</c:f>
              <c:strCache>
                <c:ptCount val="1"/>
                <c:pt idx="0">
                  <c:v>Numero detenuti stranieri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IStITUTO'!$P$3:$P$18</c:f>
              <c:strCache>
                <c:ptCount val="16"/>
                <c:pt idx="0">
                  <c:v>PALIANO</c:v>
                </c:pt>
                <c:pt idx="1">
                  <c:v>ROMA "REBIBBIA"</c:v>
                </c:pt>
                <c:pt idx="2">
                  <c:v>CIVITAVECCHIA "G. PASSERINI"</c:v>
                </c:pt>
                <c:pt idx="3">
                  <c:v>ROMA "REBIBBIA TERZA CASA"</c:v>
                </c:pt>
                <c:pt idx="4">
                  <c:v>LATINA</c:v>
                </c:pt>
                <c:pt idx="5">
                  <c:v>VELLETRI</c:v>
                </c:pt>
                <c:pt idx="6">
                  <c:v>ROMA "R. CINOTTI" REBIBBIA N.C.1</c:v>
                </c:pt>
                <c:pt idx="7">
                  <c:v>CASSINO</c:v>
                </c:pt>
                <c:pt idx="8">
                  <c:v>ROMA "G. STEFANINI" REBIBBIA FEMMINILE</c:v>
                </c:pt>
                <c:pt idx="9">
                  <c:v>FROSINONE "G. PAGLIEI"</c:v>
                </c:pt>
                <c:pt idx="10">
                  <c:v>VITERBO "N.C."</c:v>
                </c:pt>
                <c:pt idx="11">
                  <c:v>CIVITAVECCHIA "N.C."</c:v>
                </c:pt>
                <c:pt idx="12">
                  <c:v>ROMA "REGINA COELI"</c:v>
                </c:pt>
                <c:pt idx="13">
                  <c:v>RIETI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IStITUTO'!$R$3:$R$18</c:f>
              <c:numCache>
                <c:formatCode>_-* #,##0_-;\-* #,##0_-;_-* "-"??_-;_-@_-</c:formatCode>
                <c:ptCount val="16"/>
                <c:pt idx="0">
                  <c:v>5</c:v>
                </c:pt>
                <c:pt idx="1">
                  <c:v>33</c:v>
                </c:pt>
                <c:pt idx="2">
                  <c:v>14</c:v>
                </c:pt>
                <c:pt idx="3">
                  <c:v>17</c:v>
                </c:pt>
                <c:pt idx="4">
                  <c:v>32</c:v>
                </c:pt>
                <c:pt idx="5">
                  <c:v>165</c:v>
                </c:pt>
                <c:pt idx="6">
                  <c:v>496</c:v>
                </c:pt>
                <c:pt idx="7">
                  <c:v>73</c:v>
                </c:pt>
                <c:pt idx="8">
                  <c:v>124</c:v>
                </c:pt>
                <c:pt idx="9">
                  <c:v>246</c:v>
                </c:pt>
                <c:pt idx="10">
                  <c:v>267</c:v>
                </c:pt>
                <c:pt idx="11">
                  <c:v>264</c:v>
                </c:pt>
                <c:pt idx="12">
                  <c:v>595</c:v>
                </c:pt>
                <c:pt idx="13">
                  <c:v>278</c:v>
                </c:pt>
                <c:pt idx="14">
                  <c:v>2609</c:v>
                </c:pt>
                <c:pt idx="15">
                  <c:v>19507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F4-46E7-B668-9E8F8CD9635B}"/>
            </c:ext>
          </c:extLst>
        </c:ser>
        <c:ser>
          <c:idx val="2"/>
          <c:order val="2"/>
          <c:tx>
            <c:strRef>
              <c:f>'DETENUTI PER IStITUTO'!$S$2</c:f>
              <c:strCache>
                <c:ptCount val="1"/>
                <c:pt idx="0">
                  <c:v>% detenuti stranieri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PER IStITUTO'!$P$3:$P$18</c:f>
              <c:strCache>
                <c:ptCount val="16"/>
                <c:pt idx="0">
                  <c:v>PALIANO</c:v>
                </c:pt>
                <c:pt idx="1">
                  <c:v>ROMA "REBIBBIA"</c:v>
                </c:pt>
                <c:pt idx="2">
                  <c:v>CIVITAVECCHIA "G. PASSERINI"</c:v>
                </c:pt>
                <c:pt idx="3">
                  <c:v>ROMA "REBIBBIA TERZA CASA"</c:v>
                </c:pt>
                <c:pt idx="4">
                  <c:v>LATINA</c:v>
                </c:pt>
                <c:pt idx="5">
                  <c:v>VELLETRI</c:v>
                </c:pt>
                <c:pt idx="6">
                  <c:v>ROMA "R. CINOTTI" REBIBBIA N.C.1</c:v>
                </c:pt>
                <c:pt idx="7">
                  <c:v>CASSINO</c:v>
                </c:pt>
                <c:pt idx="8">
                  <c:v>ROMA "G. STEFANINI" REBIBBIA FEMMINILE</c:v>
                </c:pt>
                <c:pt idx="9">
                  <c:v>FROSINONE "G. PAGLIEI"</c:v>
                </c:pt>
                <c:pt idx="10">
                  <c:v>VITERBO "N.C."</c:v>
                </c:pt>
                <c:pt idx="11">
                  <c:v>CIVITAVECCHIA "N.C."</c:v>
                </c:pt>
                <c:pt idx="12">
                  <c:v>ROMA "REGINA COELI"</c:v>
                </c:pt>
                <c:pt idx="13">
                  <c:v>RIETI "N.C."</c:v>
                </c:pt>
                <c:pt idx="14">
                  <c:v>TOTALE LAZIO</c:v>
                </c:pt>
                <c:pt idx="15">
                  <c:v>TOTALE ITALIA</c:v>
                </c:pt>
              </c:strCache>
            </c:strRef>
          </c:cat>
          <c:val>
            <c:numRef>
              <c:f>'DETENUTI PER IStITUTO'!$S$3:$S$18</c:f>
              <c:numCache>
                <c:formatCode>0.0%</c:formatCode>
                <c:ptCount val="16"/>
                <c:pt idx="0">
                  <c:v>8.0645161290322578E-2</c:v>
                </c:pt>
                <c:pt idx="1">
                  <c:v>0.11262798634812286</c:v>
                </c:pt>
                <c:pt idx="2">
                  <c:v>0.19444444444444445</c:v>
                </c:pt>
                <c:pt idx="3">
                  <c:v>0.19540229885057472</c:v>
                </c:pt>
                <c:pt idx="4">
                  <c:v>0.25</c:v>
                </c:pt>
                <c:pt idx="5">
                  <c:v>0.29676258992805754</c:v>
                </c:pt>
                <c:pt idx="6">
                  <c:v>0.3133291219204043</c:v>
                </c:pt>
                <c:pt idx="7">
                  <c:v>0.33181818181818185</c:v>
                </c:pt>
                <c:pt idx="8">
                  <c:v>0.34444444444444444</c:v>
                </c:pt>
                <c:pt idx="9">
                  <c:v>0.38801261829652994</c:v>
                </c:pt>
                <c:pt idx="10">
                  <c:v>0.39035087719298245</c:v>
                </c:pt>
                <c:pt idx="11">
                  <c:v>0.48979591836734693</c:v>
                </c:pt>
                <c:pt idx="12">
                  <c:v>0.51426101987899742</c:v>
                </c:pt>
                <c:pt idx="13">
                  <c:v>0.55158730158730163</c:v>
                </c:pt>
                <c:pt idx="14">
                  <c:v>0.37927024276784416</c:v>
                </c:pt>
                <c:pt idx="15">
                  <c:v>0.31586191262670421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F4-46E7-B668-9E8F8CD9635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7211471"/>
        <c:axId val="1747213967"/>
      </c:barChart>
      <c:catAx>
        <c:axId val="1747211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7213967"/>
        <c:crosses val="autoZero"/>
        <c:auto val="1"/>
        <c:lblAlgn val="ctr"/>
        <c:lblOffset val="100"/>
        <c:noMultiLvlLbl val="0"/>
      </c:catAx>
      <c:valAx>
        <c:axId val="17472139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472114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TOTALE ITALIA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GIURIDICA'!$M$33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GIURIDICA'!$N$32:$O$32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GIURIDICA'!$N$33:$O$33</c:f>
              <c:numCache>
                <c:formatCode>0.0%</c:formatCode>
                <c:ptCount val="2"/>
                <c:pt idx="0">
                  <c:v>0.14366523869257533</c:v>
                </c:pt>
                <c:pt idx="1">
                  <c:v>0.18501050904803404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6F-486A-B8C6-B96042BA8E44}"/>
            </c:ext>
          </c:extLst>
        </c:ser>
        <c:ser>
          <c:idx val="1"/>
          <c:order val="1"/>
          <c:tx>
            <c:strRef>
              <c:f>'POSIZIONE GIURIDICA'!$M$34</c:f>
              <c:strCache>
                <c:ptCount val="1"/>
                <c:pt idx="0">
                  <c:v>APPELLANTI E RICORRENTI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GIURIDICA'!$N$32:$O$32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GIURIDICA'!$N$34:$O$34</c:f>
              <c:numCache>
                <c:formatCode>0.0%</c:formatCode>
                <c:ptCount val="2"/>
                <c:pt idx="0">
                  <c:v>9.358358382050129E-2</c:v>
                </c:pt>
                <c:pt idx="1">
                  <c:v>0.10770492643666377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6F-486A-B8C6-B96042BA8E44}"/>
            </c:ext>
          </c:extLst>
        </c:ser>
        <c:ser>
          <c:idx val="2"/>
          <c:order val="2"/>
          <c:tx>
            <c:strRef>
              <c:f>'POSIZIONE GIURIDICA'!$M$35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chemeClr val="accent1">
                <a:shade val="86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GIURIDICA'!$N$32:$O$32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GIURIDICA'!$N$35:$O$35</c:f>
              <c:numCache>
                <c:formatCode>0.0%</c:formatCode>
                <c:ptCount val="2"/>
                <c:pt idx="0">
                  <c:v>0.75657380890393122</c:v>
                </c:pt>
                <c:pt idx="1">
                  <c:v>0.70256830881222121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6F-486A-B8C6-B96042BA8E44}"/>
            </c:ext>
          </c:extLst>
        </c:ser>
        <c:ser>
          <c:idx val="3"/>
          <c:order val="3"/>
          <c:tx>
            <c:strRef>
              <c:f>'POSIZIONE GIURIDICA'!$M$36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1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GIURIDICA'!$N$32:$O$32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'POSIZIONE GIURIDICA'!$N$36:$O$36</c:f>
              <c:numCache>
                <c:formatCode>0.0%</c:formatCode>
                <c:ptCount val="2"/>
                <c:pt idx="0">
                  <c:v>6.1773685829921189E-3</c:v>
                </c:pt>
                <c:pt idx="1">
                  <c:v>4.716255703080945E-3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B6F-486A-B8C6-B96042BA8E4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REGIONE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'POSIZIONE GIURIDICA'!$A$33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GIURIDICA'!$B$33:$C$33</c:f>
              <c:numCache>
                <c:formatCode>0.0%</c:formatCode>
                <c:ptCount val="2"/>
                <c:pt idx="0">
                  <c:v>0.16229508196721312</c:v>
                </c:pt>
                <c:pt idx="1">
                  <c:v>0.20735914143349943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07-4B9E-86CB-4B6239D31052}"/>
            </c:ext>
          </c:extLst>
        </c:ser>
        <c:ser>
          <c:idx val="1"/>
          <c:order val="1"/>
          <c:tx>
            <c:strRef>
              <c:f>'POSIZIONE GIURIDICA'!$A$34</c:f>
              <c:strCache>
                <c:ptCount val="1"/>
                <c:pt idx="0">
                  <c:v>APPELLANTI E RICORRENTI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GIURIDICA'!$B$34:$C$34</c:f>
              <c:numCache>
                <c:formatCode>0.0%</c:formatCode>
                <c:ptCount val="2"/>
                <c:pt idx="0">
                  <c:v>0.11241217798594848</c:v>
                </c:pt>
                <c:pt idx="1">
                  <c:v>0.14373323112303565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07-4B9E-86CB-4B6239D31052}"/>
            </c:ext>
          </c:extLst>
        </c:ser>
        <c:ser>
          <c:idx val="2"/>
          <c:order val="2"/>
          <c:tx>
            <c:strRef>
              <c:f>'POSIZIONE GIURIDICA'!$A$35</c:f>
              <c:strCache>
                <c:ptCount val="1"/>
                <c:pt idx="0">
                  <c:v>CONDANNATI DEFINITIVI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GIURIDICA'!$B$35:$C$35</c:f>
              <c:numCache>
                <c:formatCode>0.0%</c:formatCode>
                <c:ptCount val="2"/>
                <c:pt idx="0">
                  <c:v>0.72388758782201401</c:v>
                </c:pt>
                <c:pt idx="1">
                  <c:v>0.64545802989651202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07-4B9E-86CB-4B6239D31052}"/>
            </c:ext>
          </c:extLst>
        </c:ser>
        <c:ser>
          <c:idx val="3"/>
          <c:order val="3"/>
          <c:tx>
            <c:strRef>
              <c:f>'POSIZIONE GIURIDICA'!$A$36</c:f>
              <c:strCache>
                <c:ptCount val="1"/>
                <c:pt idx="0">
                  <c:v>ALTRA POSIZIONE</c:v>
                </c:pt>
              </c:strCache>
            </c:strRef>
          </c:tx>
          <c:spPr>
            <a:solidFill>
              <a:schemeClr val="accent2">
                <a:shade val="580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'POSIZIONE GIURIDICA'!$B$32:$C$32</c:f>
              <c:strCache>
                <c:ptCount val="2"/>
                <c:pt idx="0">
                  <c:v>Italiani </c:v>
                </c:pt>
                <c:pt idx="1">
                  <c:v>Stranieri</c:v>
                </c:pt>
              </c:strCache>
            </c:strRef>
          </c:cat>
          <c:val>
            <c:numRef>
              <c:f>'POSIZIONE GIURIDICA'!$B$36:$C$36</c:f>
              <c:numCache>
                <c:formatCode>0.0%</c:formatCode>
                <c:ptCount val="2"/>
                <c:pt idx="0">
                  <c:v>1.405152224824356E-3</c:v>
                </c:pt>
                <c:pt idx="1">
                  <c:v>3.4495975469528554E-3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07-4B9E-86CB-4B6239D3105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720873935"/>
        <c:axId val="720867695"/>
      </c:barChart>
      <c:catAx>
        <c:axId val="7208739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20867695"/>
        <c:crosses val="autoZero"/>
        <c:auto val="1"/>
        <c:lblAlgn val="ctr"/>
        <c:lblOffset val="100"/>
        <c:noMultiLvlLbl val="0"/>
      </c:catAx>
      <c:valAx>
        <c:axId val="720867695"/>
        <c:scaling>
          <c:orientation val="minMax"/>
        </c:scaling>
        <c:delete val="1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2087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400" b="1"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inflitta'!$C$13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inflitta'!$C$14:$C$15</c:f>
              <c:numCache>
                <c:formatCode>0%</c:formatCode>
                <c:ptCount val="2"/>
                <c:pt idx="0">
                  <c:v>0.2358104431353065</c:v>
                </c:pt>
                <c:pt idx="1">
                  <c:v>0.2835580075990215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A7-47DE-951B-BE6A15079C1C}"/>
            </c:ext>
          </c:extLst>
        </c:ser>
        <c:ser>
          <c:idx val="1"/>
          <c:order val="1"/>
          <c:tx>
            <c:strRef>
              <c:f>'garfico pena inflitta'!$D$13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inflitta'!$D$14:$D$15</c:f>
              <c:numCache>
                <c:formatCode>0%</c:formatCode>
                <c:ptCount val="2"/>
                <c:pt idx="0">
                  <c:v>6.1442733101473961E-2</c:v>
                </c:pt>
                <c:pt idx="1">
                  <c:v>9.8683183261333476E-2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A7-47DE-951B-BE6A15079C1C}"/>
            </c:ext>
          </c:extLst>
        </c:ser>
        <c:ser>
          <c:idx val="2"/>
          <c:order val="2"/>
          <c:tx>
            <c:strRef>
              <c:f>'garfico pena inflitta'!$E$13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inflitta'!$E$14:$E$15</c:f>
              <c:numCache>
                <c:formatCode>0%</c:formatCode>
                <c:ptCount val="2"/>
                <c:pt idx="0">
                  <c:v>0.22592093122293988</c:v>
                </c:pt>
                <c:pt idx="1">
                  <c:v>0.29724665591006089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A7-47DE-951B-BE6A15079C1C}"/>
            </c:ext>
          </c:extLst>
        </c:ser>
        <c:ser>
          <c:idx val="3"/>
          <c:order val="3"/>
          <c:tx>
            <c:strRef>
              <c:f>'garfico pena inflitta'!$F$13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793E4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inflitta'!$F$14:$F$15</c:f>
              <c:numCache>
                <c:formatCode>0%</c:formatCode>
                <c:ptCount val="2"/>
                <c:pt idx="0">
                  <c:v>0.22894929850710957</c:v>
                </c:pt>
                <c:pt idx="1">
                  <c:v>0.20964971633789622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A7-47DE-951B-BE6A15079C1C}"/>
            </c:ext>
          </c:extLst>
        </c:ser>
        <c:ser>
          <c:idx val="4"/>
          <c:order val="4"/>
          <c:tx>
            <c:strRef>
              <c:f>'garfico pena inflitta'!$G$13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inflitta'!$G$14:$G$15</c:f>
              <c:numCache>
                <c:formatCode>0%</c:formatCode>
                <c:ptCount val="2"/>
                <c:pt idx="0">
                  <c:v>0.1413632384602645</c:v>
                </c:pt>
                <c:pt idx="1">
                  <c:v>8.0570447093114034E-2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A7-47DE-951B-BE6A15079C1C}"/>
            </c:ext>
          </c:extLst>
        </c:ser>
        <c:ser>
          <c:idx val="5"/>
          <c:order val="5"/>
          <c:tx>
            <c:strRef>
              <c:f>'garfico pena inflitta'!$H$13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inflitta'!$H$14:$H$15</c:f>
              <c:numCache>
                <c:formatCode>0%</c:formatCode>
                <c:ptCount val="2"/>
                <c:pt idx="0">
                  <c:v>0.10010173421345257</c:v>
                </c:pt>
                <c:pt idx="1">
                  <c:v>2.545151720189455E-2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A7-47DE-951B-BE6A15079C1C}"/>
            </c:ext>
          </c:extLst>
        </c:ser>
        <c:ser>
          <c:idx val="6"/>
          <c:order val="6"/>
          <c:tx>
            <c:strRef>
              <c:f>'garfico pena inflitta'!$I$13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4694469519536142E-18"/>
                  <c:y val="-0.10770975056689341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777341561237426E-2"/>
                      <c:h val="9.61073318216175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38A7-47DE-951B-BE6A15079C1C}"/>
                </c:ext>
              </c:extLst>
            </c:dLbl>
            <c:dLbl>
              <c:idx val="1"/>
              <c:layout>
                <c:manualLayout>
                  <c:x val="0"/>
                  <c:y val="-7.1806500377928961E-2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8A7-47DE-951B-BE6A15079C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inflitta'!$B$14:$B$15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inflitta'!$I$14:$I$15</c:f>
              <c:numCache>
                <c:formatCode>0%</c:formatCode>
                <c:ptCount val="2"/>
                <c:pt idx="0">
                  <c:v>6.4116213594530014E-3</c:v>
                </c:pt>
                <c:pt idx="1">
                  <c:v>4.840472596679332E-3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8A7-47DE-951B-BE6A15079C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inflitta'!$C$45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inflitta'!$C$46:$C$47</c:f>
              <c:numCache>
                <c:formatCode>0%</c:formatCode>
                <c:ptCount val="2"/>
                <c:pt idx="0">
                  <c:v>0.27191328934967013</c:v>
                </c:pt>
                <c:pt idx="1">
                  <c:v>0.33765723270440251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55-42C1-998A-1ACAA1C8AC90}"/>
            </c:ext>
          </c:extLst>
        </c:ser>
        <c:ser>
          <c:idx val="1"/>
          <c:order val="1"/>
          <c:tx>
            <c:strRef>
              <c:f>'garfico pena inflitta'!$D$45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inflitta'!$D$46:$D$47</c:f>
              <c:numCache>
                <c:formatCode>0%</c:formatCode>
                <c:ptCount val="2"/>
                <c:pt idx="0">
                  <c:v>7.9406220546654097E-2</c:v>
                </c:pt>
                <c:pt idx="1">
                  <c:v>9.9449685534591201E-2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55-42C1-998A-1ACAA1C8AC90}"/>
            </c:ext>
          </c:extLst>
        </c:ser>
        <c:ser>
          <c:idx val="2"/>
          <c:order val="2"/>
          <c:tx>
            <c:strRef>
              <c:f>'garfico pena inflitta'!$E$45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inflitta'!$E$46:$E$47</c:f>
              <c:numCache>
                <c:formatCode>0%</c:formatCode>
                <c:ptCount val="2"/>
                <c:pt idx="0">
                  <c:v>0.26107445805843543</c:v>
                </c:pt>
                <c:pt idx="1">
                  <c:v>0.28812893081761004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55-42C1-998A-1ACAA1C8AC90}"/>
            </c:ext>
          </c:extLst>
        </c:ser>
        <c:ser>
          <c:idx val="3"/>
          <c:order val="3"/>
          <c:tx>
            <c:strRef>
              <c:f>'garfico pena inflitta'!$F$45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inflitta'!$F$46:$F$47</c:f>
              <c:numCache>
                <c:formatCode>0%</c:formatCode>
                <c:ptCount val="2"/>
                <c:pt idx="0">
                  <c:v>0.22054665409990576</c:v>
                </c:pt>
                <c:pt idx="1">
                  <c:v>0.19300314465408805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55-42C1-998A-1ACAA1C8AC90}"/>
            </c:ext>
          </c:extLst>
        </c:ser>
        <c:ser>
          <c:idx val="4"/>
          <c:order val="4"/>
          <c:tx>
            <c:strRef>
              <c:f>'garfico pena inflitta'!$G$45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inflitta'!$G$46:$G$47</c:f>
              <c:numCache>
                <c:formatCode>0%</c:formatCode>
                <c:ptCount val="2"/>
                <c:pt idx="0">
                  <c:v>0.10014137606032045</c:v>
                </c:pt>
                <c:pt idx="1">
                  <c:v>6.5644654088050314E-2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55-42C1-998A-1ACAA1C8AC90}"/>
            </c:ext>
          </c:extLst>
        </c:ser>
        <c:ser>
          <c:idx val="5"/>
          <c:order val="5"/>
          <c:tx>
            <c:strRef>
              <c:f>'garfico pena inflitta'!$H$45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6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inflitta'!$H$46:$H$47</c:f>
              <c:numCache>
                <c:formatCode>0%</c:formatCode>
                <c:ptCount val="2"/>
                <c:pt idx="0">
                  <c:v>6.6211121583411872E-2</c:v>
                </c:pt>
                <c:pt idx="1">
                  <c:v>1.2971698113207548E-2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55-42C1-998A-1ACAA1C8AC90}"/>
            </c:ext>
          </c:extLst>
        </c:ser>
        <c:ser>
          <c:idx val="6"/>
          <c:order val="6"/>
          <c:tx>
            <c:strRef>
              <c:f>'garfico pena inflitta'!$I$45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55-42C1-998A-1ACAA1C8AC90}"/>
                </c:ext>
              </c:extLst>
            </c:dLbl>
            <c:dLbl>
              <c:idx val="1"/>
              <c:layout>
                <c:manualLayout>
                  <c:x val="-1.0683760683760685E-3"/>
                  <c:y val="-0.16250944822373395"/>
                </c:manualLayout>
              </c:layout>
              <c:spPr>
                <a:solidFill>
                  <a:schemeClr val="lt1"/>
                </a:solidFill>
                <a:ln w="12700" cap="flat" cmpd="sng" algn="ctr">
                  <a:solidFill>
                    <a:schemeClr val="dk1"/>
                  </a:solidFill>
                  <a:prstDash val="solid"/>
                  <a:miter lim="800000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055-42C1-998A-1ACAA1C8AC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inflitta'!$B$46:$B$47</c:f>
              <c:strCache>
                <c:ptCount val="2"/>
                <c:pt idx="0">
                  <c:v>ITALIANI</c:v>
                </c:pt>
                <c:pt idx="1">
                  <c:v>STRANIERI</c:v>
                </c:pt>
              </c:strCache>
            </c:strRef>
          </c:cat>
          <c:val>
            <c:numRef>
              <c:f>'garfico pena inflitta'!$I$46:$I$47</c:f>
              <c:numCache>
                <c:formatCode>0%</c:formatCode>
                <c:ptCount val="2"/>
                <c:pt idx="0">
                  <c:v>7.0688030160226205E-4</c:v>
                </c:pt>
                <c:pt idx="1">
                  <c:v>3.1446540880503146E-3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055-42C1-998A-1ACAA1C8AC9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Italiani </a:t>
            </a:r>
          </a:p>
          <a:p>
            <a:pPr>
              <a:defRPr/>
            </a:pPr>
            <a:r>
              <a:rPr lang="en-US" sz="1200" i="1"/>
              <a:t>età media 42,7 </a:t>
            </a:r>
          </a:p>
        </c:rich>
      </c:tx>
      <c:layout>
        <c:manualLayout>
          <c:xMode val="edge"/>
          <c:yMode val="edge"/>
          <c:x val="0.14024166790471945"/>
          <c:y val="4.74495848161328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27387867735858173"/>
          <c:y val="0.19389693726006668"/>
          <c:w val="0.48939664750495143"/>
          <c:h val="0.75702636814526303"/>
        </c:manualLayout>
      </c:layout>
      <c:pieChart>
        <c:varyColors val="1"/>
        <c:ser>
          <c:idx val="0"/>
          <c:order val="0"/>
          <c:tx>
            <c:strRef>
              <c:f>'per età'!$A$89</c:f>
              <c:strCache>
                <c:ptCount val="1"/>
                <c:pt idx="0">
                  <c:v>Italiani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5F2-4AD6-9809-98B4733540C4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5F2-4AD6-9809-98B4733540C4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5F2-4AD6-9809-98B4733540C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5F2-4AD6-9809-98B4733540C4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5F2-4AD6-9809-98B4733540C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'per età'!$B$88:$F$88</c:f>
              <c:strCache>
                <c:ptCount val="5"/>
                <c:pt idx="0">
                  <c:v>Fino a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59 anni</c:v>
                </c:pt>
                <c:pt idx="4">
                  <c:v>60 e oltre</c:v>
                </c:pt>
              </c:strCache>
            </c:strRef>
          </c:cat>
          <c:val>
            <c:numRef>
              <c:f>'per età'!$B$89:$F$89</c:f>
              <c:numCache>
                <c:formatCode>#,##0</c:formatCode>
                <c:ptCount val="5"/>
                <c:pt idx="0">
                  <c:v>1886</c:v>
                </c:pt>
                <c:pt idx="1">
                  <c:v>7944</c:v>
                </c:pt>
                <c:pt idx="2">
                  <c:v>10974</c:v>
                </c:pt>
                <c:pt idx="3">
                  <c:v>15768</c:v>
                </c:pt>
                <c:pt idx="4">
                  <c:v>5695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F2-4AD6-9809-98B4733540C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2.0338576486901374E-2"/>
          <c:y val="0.26126818667239549"/>
          <c:w val="0.18048526644449817"/>
          <c:h val="0.452256190396129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Stranieri</a:t>
            </a:r>
          </a:p>
          <a:p>
            <a:pPr>
              <a:defRPr/>
            </a:pPr>
            <a:r>
              <a:rPr lang="en-US" sz="1200" b="1" i="1"/>
              <a:t>età media 31,4</a:t>
            </a:r>
          </a:p>
        </c:rich>
      </c:tx>
      <c:layout>
        <c:manualLayout>
          <c:xMode val="edge"/>
          <c:yMode val="edge"/>
          <c:x val="0.3109860017497813"/>
          <c:y val="2.39808153477218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35439266812959858"/>
          <c:y val="0.2032102474157555"/>
          <c:w val="0.50749193236091406"/>
          <c:h val="0.73357838564018374"/>
        </c:manualLayout>
      </c:layout>
      <c:pieChart>
        <c:varyColors val="1"/>
        <c:ser>
          <c:idx val="0"/>
          <c:order val="0"/>
          <c:tx>
            <c:strRef>
              <c:f>'per età'!$A$91</c:f>
              <c:strCache>
                <c:ptCount val="1"/>
                <c:pt idx="0">
                  <c:v>Stranieri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BA8-49D3-8316-2CB7FCB6D22C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ABA8-49D3-8316-2CB7FCB6D22C}"/>
              </c:ext>
            </c:extLst>
          </c:dPt>
          <c:dPt>
            <c:idx val="2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BA8-49D3-8316-2CB7FCB6D22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BA8-49D3-8316-2CB7FCB6D22C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ABA8-49D3-8316-2CB7FCB6D22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'per età'!$B$90:$F$90</c:f>
              <c:strCache>
                <c:ptCount val="5"/>
                <c:pt idx="0">
                  <c:v>Fino a 25 anni</c:v>
                </c:pt>
                <c:pt idx="1">
                  <c:v>da 25 a 34 anni</c:v>
                </c:pt>
                <c:pt idx="2">
                  <c:v>da 35 a 44 anni</c:v>
                </c:pt>
                <c:pt idx="3">
                  <c:v>da 45 a 59 anni</c:v>
                </c:pt>
                <c:pt idx="4">
                  <c:v>60 e oltre</c:v>
                </c:pt>
              </c:strCache>
            </c:strRef>
          </c:cat>
          <c:val>
            <c:numRef>
              <c:f>'per età'!$B$91:$F$91</c:f>
              <c:numCache>
                <c:formatCode>#,##0</c:formatCode>
                <c:ptCount val="5"/>
                <c:pt idx="0">
                  <c:v>1941</c:v>
                </c:pt>
                <c:pt idx="1">
                  <c:v>6441</c:v>
                </c:pt>
                <c:pt idx="2">
                  <c:v>6343</c:v>
                </c:pt>
                <c:pt idx="3">
                  <c:v>3912</c:v>
                </c:pt>
                <c:pt idx="4">
                  <c:v>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A8-49D3-8316-2CB7FCB6D22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1454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546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31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40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8430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6539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828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28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66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017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0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17DB-5140-438E-9EDE-2155F5ECC05D}" type="datetimeFigureOut">
              <a:rPr lang="it-IT" smtClean="0"/>
              <a:t>12/09/2024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11FC1-5A5D-472A-B250-DB5AA91046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604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77652" y="393192"/>
            <a:ext cx="848398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NUMERO E PERCENTUALI DETENUTI STRANIERI PRESENTI NEGLI ISTITUTI PENITENZIARI</a:t>
            </a:r>
          </a:p>
          <a:p>
            <a:pPr algn="ctr"/>
            <a:r>
              <a:rPr lang="it-IT" b="1" dirty="0" smtClean="0"/>
              <a:t>IN ITALIA DA GIUGNO 2019 A AGOSTO 2024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053441"/>
              </p:ext>
            </p:extLst>
          </p:nvPr>
        </p:nvGraphicFramePr>
        <p:xfrm>
          <a:off x="1081001" y="1354974"/>
          <a:ext cx="9817908" cy="448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5553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708069" y="341974"/>
            <a:ext cx="8047332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DISTRIBUZIONE PER CLASSI DI ETA’ DEI DETENUTI ITALIANE E STRANIERI </a:t>
            </a:r>
            <a:r>
              <a:rPr lang="it-IT" b="1" dirty="0" smtClean="0"/>
              <a:t>NEL LAZIO</a:t>
            </a:r>
            <a:endParaRPr lang="it-IT" b="1" dirty="0" smtClean="0"/>
          </a:p>
          <a:p>
            <a:pPr algn="ctr"/>
            <a:r>
              <a:rPr lang="it-IT" b="1" dirty="0" smtClean="0"/>
              <a:t>Aggiornamento 30 GIUGNO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1118567"/>
              </p:ext>
            </p:extLst>
          </p:nvPr>
        </p:nvGraphicFramePr>
        <p:xfrm>
          <a:off x="698090" y="1445342"/>
          <a:ext cx="5164118" cy="383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886327"/>
              </p:ext>
            </p:extLst>
          </p:nvPr>
        </p:nvGraphicFramePr>
        <p:xfrm>
          <a:off x="5426653" y="1476913"/>
          <a:ext cx="6036093" cy="3802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21281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91215" y="341974"/>
            <a:ext cx="10281020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NEGLI ISTITUTI PENITENZIARI IN ITALIA E NEL LAZIO PER PROVENIENZA GEOGRAFICA</a:t>
            </a:r>
          </a:p>
          <a:p>
            <a:pPr algn="ctr"/>
            <a:r>
              <a:rPr lang="it-IT" b="1" dirty="0" smtClean="0"/>
              <a:t>Aggiornamento 31 AGOSTO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027001"/>
              </p:ext>
            </p:extLst>
          </p:nvPr>
        </p:nvGraphicFramePr>
        <p:xfrm>
          <a:off x="1169670" y="1409700"/>
          <a:ext cx="5379720" cy="4000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538727"/>
              </p:ext>
            </p:extLst>
          </p:nvPr>
        </p:nvGraphicFramePr>
        <p:xfrm>
          <a:off x="6442710" y="1417320"/>
          <a:ext cx="4579620" cy="4030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6632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33436" y="341974"/>
            <a:ext cx="8396594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PRIME DIECI NAZIONALITA’ DEI DETENUTI STRANIERI PRESENTI </a:t>
            </a:r>
            <a:r>
              <a:rPr lang="it-IT" b="1" dirty="0"/>
              <a:t> </a:t>
            </a:r>
            <a:r>
              <a:rPr lang="it-IT" b="1" dirty="0" smtClean="0"/>
              <a:t> </a:t>
            </a:r>
            <a:r>
              <a:rPr lang="it-IT" b="1" dirty="0" smtClean="0"/>
              <a:t>NEL </a:t>
            </a:r>
            <a:r>
              <a:rPr lang="it-IT" b="1" dirty="0" smtClean="0"/>
              <a:t>LAZIO E IN ITALIA </a:t>
            </a:r>
            <a:endParaRPr lang="it-IT" b="1" dirty="0" smtClean="0"/>
          </a:p>
          <a:p>
            <a:pPr algn="ctr"/>
            <a:r>
              <a:rPr lang="it-IT" b="1" dirty="0" smtClean="0"/>
              <a:t>Aggiornamento al 31 AGOSTO 2024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758184" y="6434935"/>
            <a:ext cx="46074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</a:t>
            </a:r>
            <a:r>
              <a:rPr lang="it-IT" sz="1200" dirty="0"/>
              <a:t>e</a:t>
            </a:r>
            <a:r>
              <a:rPr lang="it-IT" sz="1200" dirty="0" smtClean="0"/>
              <a:t>laborazioni su dati Dipartimento </a:t>
            </a:r>
            <a:r>
              <a:rPr lang="it-IT" sz="1200" dirty="0"/>
              <a:t>A</a:t>
            </a:r>
            <a:r>
              <a:rPr lang="it-IT" sz="1200" dirty="0" smtClean="0"/>
              <a:t>mministrazione </a:t>
            </a:r>
            <a:r>
              <a:rPr lang="it-IT" sz="1200" dirty="0"/>
              <a:t>P</a:t>
            </a:r>
            <a:r>
              <a:rPr lang="it-IT" sz="1200" dirty="0" smtClean="0"/>
              <a:t>enitenziaria</a:t>
            </a:r>
            <a:endParaRPr lang="it-IT" sz="1200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46108"/>
              </p:ext>
            </p:extLst>
          </p:nvPr>
        </p:nvGraphicFramePr>
        <p:xfrm>
          <a:off x="343759" y="1060611"/>
          <a:ext cx="10775942" cy="4907698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997981">
                  <a:extLst>
                    <a:ext uri="{9D8B030D-6E8A-4147-A177-3AD203B41FA5}">
                      <a16:colId xmlns:a16="http://schemas.microsoft.com/office/drawing/2014/main" val="463587147"/>
                    </a:ext>
                  </a:extLst>
                </a:gridCol>
                <a:gridCol w="1727750">
                  <a:extLst>
                    <a:ext uri="{9D8B030D-6E8A-4147-A177-3AD203B41FA5}">
                      <a16:colId xmlns:a16="http://schemas.microsoft.com/office/drawing/2014/main" val="1453063789"/>
                    </a:ext>
                  </a:extLst>
                </a:gridCol>
                <a:gridCol w="1502714">
                  <a:extLst>
                    <a:ext uri="{9D8B030D-6E8A-4147-A177-3AD203B41FA5}">
                      <a16:colId xmlns:a16="http://schemas.microsoft.com/office/drawing/2014/main" val="3691069305"/>
                    </a:ext>
                  </a:extLst>
                </a:gridCol>
                <a:gridCol w="226824">
                  <a:extLst>
                    <a:ext uri="{9D8B030D-6E8A-4147-A177-3AD203B41FA5}">
                      <a16:colId xmlns:a16="http://schemas.microsoft.com/office/drawing/2014/main" val="2007005194"/>
                    </a:ext>
                  </a:extLst>
                </a:gridCol>
                <a:gridCol w="1857440">
                  <a:extLst>
                    <a:ext uri="{9D8B030D-6E8A-4147-A177-3AD203B41FA5}">
                      <a16:colId xmlns:a16="http://schemas.microsoft.com/office/drawing/2014/main" val="1541138955"/>
                    </a:ext>
                  </a:extLst>
                </a:gridCol>
                <a:gridCol w="1524775">
                  <a:extLst>
                    <a:ext uri="{9D8B030D-6E8A-4147-A177-3AD203B41FA5}">
                      <a16:colId xmlns:a16="http://schemas.microsoft.com/office/drawing/2014/main" val="94430370"/>
                    </a:ext>
                  </a:extLst>
                </a:gridCol>
                <a:gridCol w="1938458">
                  <a:extLst>
                    <a:ext uri="{9D8B030D-6E8A-4147-A177-3AD203B41FA5}">
                      <a16:colId xmlns:a16="http://schemas.microsoft.com/office/drawing/2014/main" val="1228705770"/>
                    </a:ext>
                  </a:extLst>
                </a:gridCol>
              </a:tblGrid>
              <a:tr h="204973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REGIONE LAZIO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TOTALE ITALIA</a:t>
                      </a:r>
                      <a:endParaRPr lang="it-I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41466"/>
                  </a:ext>
                </a:extLst>
              </a:tr>
              <a:tr h="229555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NAZIONALITA' 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NUMERO DI DETENUTI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1" u="none" strike="noStrike" dirty="0">
                          <a:solidFill>
                            <a:srgbClr val="C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SU DETENUTI STRANIERI</a:t>
                      </a:r>
                      <a:endParaRPr lang="it-IT" sz="1400" b="1" i="0" u="none" strike="noStrike" dirty="0">
                        <a:solidFill>
                          <a:srgbClr val="C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b"/>
                </a:tc>
                <a:extLst>
                  <a:ext uri="{0D108BD9-81ED-4DB2-BD59-A6C34878D82A}">
                    <a16:rowId xmlns:a16="http://schemas.microsoft.com/office/drawing/2014/main" val="379474556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18,5%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4.149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21,3%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35012078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MAROCCO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9,0%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ROMANIA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2.154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11,0%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845850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TUNISIA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2.099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10,8%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84288049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7,4%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ALBANIA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1.922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9,9%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207020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6,0%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NIGERIA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1.115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5,7%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46573778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5,4%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EGITTO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894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4,6%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8584245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PERU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3,2%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SENEGAL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502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2,6%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78747034"/>
                  </a:ext>
                </a:extLst>
              </a:tr>
              <a:tr h="23465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2,8%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ALGERIA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470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34741264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BOSNIA E ERZEGOVINA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GAMBIA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402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2,1%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85851274"/>
                  </a:ext>
                </a:extLst>
              </a:tr>
              <a:tr h="12242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GEORGIA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2,4%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PAKISTAN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345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00141064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Prime 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1692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64,9%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Prime dieci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14.052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1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72,0%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11970317"/>
                  </a:ext>
                </a:extLst>
              </a:tr>
              <a:tr h="46931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Altre 98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917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35,1%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Altre 134 Nazionalità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     5.455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28,0%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6439565"/>
                  </a:ext>
                </a:extLst>
              </a:tr>
              <a:tr h="58664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TOTALE DETENUTI STRANIERI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2.609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5101" marR="5101" marT="5101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TOTALE DETENUTI STRANIERI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19.507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068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4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5774" y="97366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231904" y="6488669"/>
            <a:ext cx="4665251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/>
              <a:t>Fonte: elaborazioni </a:t>
            </a:r>
            <a:r>
              <a:rPr lang="it-IT" sz="1200" dirty="0" smtClean="0"/>
              <a:t>su </a:t>
            </a:r>
            <a:r>
              <a:rPr lang="it-IT" sz="1200" dirty="0"/>
              <a:t>dati </a:t>
            </a:r>
            <a:r>
              <a:rPr lang="it-IT" sz="1200" dirty="0" smtClean="0"/>
              <a:t>Dipartimento Amministrazione Penitenziaria</a:t>
            </a:r>
            <a:endParaRPr lang="it-IT" sz="12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11296" y="208236"/>
            <a:ext cx="939853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rgbClr val="002060"/>
                </a:solidFill>
              </a:rPr>
              <a:t>Numero di detenuti stranieri e percentuali sul totale dei presenti negli Istituti </a:t>
            </a:r>
            <a:r>
              <a:rPr lang="it-IT" sz="2400" b="1" dirty="0" smtClean="0">
                <a:solidFill>
                  <a:srgbClr val="002060"/>
                </a:solidFill>
              </a:rPr>
              <a:t>Penitenziari in </a:t>
            </a:r>
            <a:r>
              <a:rPr lang="it-IT" sz="2400" b="1" dirty="0">
                <a:solidFill>
                  <a:srgbClr val="002060"/>
                </a:solidFill>
              </a:rPr>
              <a:t>Italia  per regione </a:t>
            </a:r>
            <a:r>
              <a:rPr lang="it-IT" sz="2400" b="1" dirty="0" smtClean="0">
                <a:solidFill>
                  <a:srgbClr val="002060"/>
                </a:solidFill>
              </a:rPr>
              <a:t>al 31 agosto 2024</a:t>
            </a:r>
            <a:endParaRPr lang="it-IT" sz="2400" b="1" dirty="0">
              <a:solidFill>
                <a:srgbClr val="00206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569181" y="2286969"/>
            <a:ext cx="1600200" cy="1476981"/>
          </a:xfrm>
          <a:prstGeom prst="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727200" y="2286969"/>
            <a:ext cx="883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/>
              <a:t>L</a:t>
            </a:r>
            <a:r>
              <a:rPr lang="it-IT" sz="1600" dirty="0" smtClean="0"/>
              <a:t>egenda</a:t>
            </a:r>
            <a:endParaRPr lang="it-IT" sz="16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5790" y="1453491"/>
            <a:ext cx="5456393" cy="481625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7199" y="2625522"/>
            <a:ext cx="1291303" cy="10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2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46138" y="393192"/>
            <a:ext cx="10147009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PERCENTUALI SUL TOTALE DEI DETENUTI PRESENTI NEGLI ISTITUTI PENITENZIARI</a:t>
            </a:r>
          </a:p>
          <a:p>
            <a:pPr algn="ctr"/>
            <a:r>
              <a:rPr lang="it-IT" b="1" dirty="0" smtClean="0"/>
              <a:t>NEL LAZIO DA GIUGNO 2019 A AGOSTO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8135440"/>
              </p:ext>
            </p:extLst>
          </p:nvPr>
        </p:nvGraphicFramePr>
        <p:xfrm>
          <a:off x="658761" y="1230630"/>
          <a:ext cx="9449169" cy="4875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0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10762" y="334414"/>
            <a:ext cx="9906431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E ITALIANI PRESENTI NEGLI ISITUTI PENITENZIARI DEL LAZIO AL 31 AGOSTO 2024</a:t>
            </a:r>
          </a:p>
          <a:p>
            <a:pPr algn="ctr"/>
            <a:r>
              <a:rPr lang="it-IT" b="1" dirty="0" smtClean="0"/>
              <a:t>(Val. </a:t>
            </a:r>
            <a:r>
              <a:rPr lang="it-IT" b="1" dirty="0" err="1" smtClean="0"/>
              <a:t>Ass</a:t>
            </a:r>
            <a:r>
              <a:rPr lang="it-IT" b="1" dirty="0" smtClean="0"/>
              <a:t>. e percentuale  detenuti stranieri su totale presenti)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981675" y="6538134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141170"/>
              </p:ext>
            </p:extLst>
          </p:nvPr>
        </p:nvGraphicFramePr>
        <p:xfrm>
          <a:off x="1956619" y="1038068"/>
          <a:ext cx="7511845" cy="5421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024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50249" y="341974"/>
            <a:ext cx="9562939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IN ITALIA PER POSIZIONE GIURIDICA</a:t>
            </a:r>
          </a:p>
          <a:p>
            <a:pPr algn="ctr"/>
            <a:r>
              <a:rPr lang="it-IT" b="1" dirty="0" smtClean="0"/>
              <a:t>Aggiornamento al 31 AGOSTO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162775"/>
              </p:ext>
            </p:extLst>
          </p:nvPr>
        </p:nvGraphicFramePr>
        <p:xfrm>
          <a:off x="1700980" y="1229697"/>
          <a:ext cx="9202993" cy="4433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842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28530" y="54402"/>
            <a:ext cx="9728562" cy="64633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ITALIANI E STRANIERI NEGLI ISTITUTI PENITENZIARI DEL LAZIO PER POSIZIONE GIURIDICA </a:t>
            </a:r>
          </a:p>
          <a:p>
            <a:pPr algn="ctr"/>
            <a:r>
              <a:rPr lang="it-IT" b="1" dirty="0" smtClean="0"/>
              <a:t>Aggiornamento al 31 AGOSTO 2024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7940609"/>
              </p:ext>
            </p:extLst>
          </p:nvPr>
        </p:nvGraphicFramePr>
        <p:xfrm>
          <a:off x="1074310" y="864870"/>
          <a:ext cx="9522640" cy="5570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467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303086"/>
            <a:ext cx="10658866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DETENUTI  ITALIANI E STRANIERI NEGLI ISTITUTI PENITENZIARI DEL D’ITALIA PER DURATA DELLA PENA INFLITTA Aggiornamento al 30 GIUGNO 2024 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494032"/>
              </p:ext>
            </p:extLst>
          </p:nvPr>
        </p:nvGraphicFramePr>
        <p:xfrm>
          <a:off x="294322" y="1307689"/>
          <a:ext cx="11603355" cy="4296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84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303086"/>
            <a:ext cx="10658866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DETENUTI  ITALIANI E STRANIERI NEGLI ISTITUTI PENITENZIARI DEL </a:t>
            </a:r>
            <a:r>
              <a:rPr lang="it-IT" b="1" dirty="0" err="1" smtClean="0"/>
              <a:t>DEL</a:t>
            </a:r>
            <a:r>
              <a:rPr lang="it-IT" b="1" dirty="0" smtClean="0"/>
              <a:t> LAZIO PER DURATA DELLA PENA INFLITTA Aggiornamento al 30 GIUGNO 2024 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758184" y="6434935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dati Dipartimento Amministrazione Penitenziaria</a:t>
            </a:r>
            <a:endParaRPr lang="it-IT" sz="1200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5965808"/>
              </p:ext>
            </p:extLst>
          </p:nvPr>
        </p:nvGraphicFramePr>
        <p:xfrm>
          <a:off x="152400" y="1425677"/>
          <a:ext cx="11887200" cy="450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06108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808" y="100583"/>
            <a:ext cx="851877" cy="112911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06068" y="341974"/>
            <a:ext cx="8851334" cy="646331"/>
          </a:xfrm>
          <a:prstGeom prst="rect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it-IT" b="1" dirty="0" smtClean="0"/>
              <a:t>DETENUTI STRANIERI  E ITALIANI PER CLASSI DI ETA’ NEGLI ISTITUTI PENITENZIARI IN ITALIA</a:t>
            </a:r>
          </a:p>
          <a:p>
            <a:pPr algn="ctr"/>
            <a:r>
              <a:rPr lang="it-IT" b="1" dirty="0" smtClean="0"/>
              <a:t>Aggiornamento 30 GIUGNO 2024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575304" y="6231521"/>
            <a:ext cx="46492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su </a:t>
            </a:r>
            <a:r>
              <a:rPr lang="it-IT" sz="1200" dirty="0"/>
              <a:t>d</a:t>
            </a:r>
            <a:r>
              <a:rPr lang="it-IT" sz="1200" dirty="0" smtClean="0"/>
              <a:t>ati Dipartimento Amministrazione Penitenziaria</a:t>
            </a:r>
            <a:endParaRPr lang="it-IT" sz="1200" dirty="0"/>
          </a:p>
        </p:txBody>
      </p:sp>
      <p:graphicFrame>
        <p:nvGraphicFramePr>
          <p:cNvPr id="11" name="Gra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6292952"/>
              </p:ext>
            </p:extLst>
          </p:nvPr>
        </p:nvGraphicFramePr>
        <p:xfrm>
          <a:off x="5916930" y="1836420"/>
          <a:ext cx="4968240" cy="321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Gra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82977"/>
              </p:ext>
            </p:extLst>
          </p:nvPr>
        </p:nvGraphicFramePr>
        <p:xfrm>
          <a:off x="1306830" y="1809750"/>
          <a:ext cx="4648200" cy="323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17133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497</Words>
  <Application>Microsoft Office PowerPoint</Application>
  <PresentationFormat>Widescreen</PresentationFormat>
  <Paragraphs>143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128</cp:revision>
  <dcterms:created xsi:type="dcterms:W3CDTF">2022-10-11T15:14:06Z</dcterms:created>
  <dcterms:modified xsi:type="dcterms:W3CDTF">2024-09-12T15:46:32Z</dcterms:modified>
</cp:coreProperties>
</file>