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6" r:id="rId3"/>
    <p:sldId id="257" r:id="rId4"/>
    <p:sldId id="258" r:id="rId5"/>
    <p:sldId id="269" r:id="rId6"/>
    <p:sldId id="270" r:id="rId7"/>
    <p:sldId id="271" r:id="rId8"/>
    <p:sldId id="259" r:id="rId9"/>
    <p:sldId id="264" r:id="rId10"/>
    <p:sldId id="268" r:id="rId11"/>
    <p:sldId id="261" r:id="rId12"/>
    <p:sldId id="260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3" autoAdjust="0"/>
    <p:restoredTop sz="95274" autoAdjust="0"/>
  </p:normalViewPr>
  <p:slideViewPr>
    <p:cSldViewPr>
      <p:cViewPr>
        <p:scale>
          <a:sx n="83" d="100"/>
          <a:sy n="83" d="100"/>
        </p:scale>
        <p:origin x="1205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en\Dropbox\GARANTE%20DETENUTI\Elaborazioni\ELABORAZIONI%202024\tabelle%20e%20grafici%20%204%20SETEMBRE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\Dropbox\GARANTE%20DETENUTI\Elaborazioni\ELABORAZIONI%202024\tabelle%20e%20grafici%20%204%20SETEMBRE%20202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Foglio_di_lavoro_di_Microsoft_Excel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\Dropbox\GARANTE%20DETENUTI\Elaborazioni\ELABORAZIONI%202024\tabelle%20e%20grafici%20%204%20SETEMBRE%20202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en\Dropbox\GARANTE%20DETENUTI\Elaborazioni\ELABORAZIONI%202024\tabelle%20e%20grafici%20%204%20SETEMBRE%20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62390657428538E-2"/>
          <c:y val="1.8364868570533162E-2"/>
          <c:w val="0.93799445557470995"/>
          <c:h val="0.815166429884337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5-42D5-9DC3-E81BD07A058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5-42D5-9DC3-E81BD07A058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5-42D5-9DC3-E81BD07A0582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5-42D5-9DC3-E81BD07A0582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5-42D5-9DC3-E81BD07A0582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5-42D5-9DC3-E81BD07A0582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5-42D5-9DC3-E81BD07A0582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5-42D5-9DC3-E81BD07A0582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5-42D5-9DC3-E81BD07A0582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5-42D5-9DC3-E81BD07A0582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5-42D5-9DC3-E81BD07A0582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5-42D5-9DC3-E81BD07A0582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5-42D5-9DC3-E81BD07A0582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5-42D5-9DC3-E81BD07A0582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315-42D5-9DC3-E81BD07A0582}"/>
              </c:ext>
            </c:extLst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315-42D5-9DC3-E81BD07A0582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8315-42D5-9DC3-E81BD07A0582}"/>
              </c:ext>
            </c:extLst>
          </c:dPt>
          <c:dPt>
            <c:idx val="1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8315-42D5-9DC3-E81BD07A0582}"/>
              </c:ext>
            </c:extLst>
          </c:dPt>
          <c:dPt>
            <c:idx val="2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8315-42D5-9DC3-E81BD07A0582}"/>
              </c:ext>
            </c:extLst>
          </c:dPt>
          <c:dLbls>
            <c:spPr>
              <a:solidFill>
                <a:schemeClr val="lt1"/>
              </a:solidFill>
              <a:ln w="25400" cap="flat" cmpd="sng" algn="ctr">
                <a:noFill/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'variazioni regionali'!$K$2:$K$21</c:f>
              <c:strCache>
                <c:ptCount val="20"/>
                <c:pt idx="0">
                  <c:v>BASILICATA</c:v>
                </c:pt>
                <c:pt idx="1">
                  <c:v>PIEMONTE</c:v>
                </c:pt>
                <c:pt idx="2">
                  <c:v>VALLE D'AOSTA</c:v>
                </c:pt>
                <c:pt idx="3">
                  <c:v>MOLISE</c:v>
                </c:pt>
                <c:pt idx="4">
                  <c:v>UMBRIA</c:v>
                </c:pt>
                <c:pt idx="5">
                  <c:v>TRENTINO ALTO ADIGE</c:v>
                </c:pt>
                <c:pt idx="6">
                  <c:v>MARCHE</c:v>
                </c:pt>
                <c:pt idx="7">
                  <c:v>CALABRIA</c:v>
                </c:pt>
                <c:pt idx="8">
                  <c:v>FRIULI VENEZIA GIULIA</c:v>
                </c:pt>
                <c:pt idx="9">
                  <c:v>PUGLIA</c:v>
                </c:pt>
                <c:pt idx="10">
                  <c:v>LIGURIA</c:v>
                </c:pt>
                <c:pt idx="11">
                  <c:v>ABRUZZO</c:v>
                </c:pt>
                <c:pt idx="12">
                  <c:v>VENETO</c:v>
                </c:pt>
                <c:pt idx="13">
                  <c:v>LAZIO</c:v>
                </c:pt>
                <c:pt idx="14">
                  <c:v>SARDEGNA</c:v>
                </c:pt>
                <c:pt idx="15">
                  <c:v>CAMPANIA</c:v>
                </c:pt>
                <c:pt idx="16">
                  <c:v>TOSCANA</c:v>
                </c:pt>
                <c:pt idx="17">
                  <c:v>EMILIA ROMAGNA</c:v>
                </c:pt>
                <c:pt idx="18">
                  <c:v>SICILIA</c:v>
                </c:pt>
                <c:pt idx="19">
                  <c:v>LOMBARDIA</c:v>
                </c:pt>
              </c:strCache>
            </c:strRef>
          </c:cat>
          <c:val>
            <c:numRef>
              <c:f>'variazioni regionali'!$L$2:$L$21</c:f>
              <c:numCache>
                <c:formatCode>#,##0</c:formatCode>
                <c:ptCount val="20"/>
                <c:pt idx="0">
                  <c:v>-8</c:v>
                </c:pt>
                <c:pt idx="1">
                  <c:v>-5</c:v>
                </c:pt>
                <c:pt idx="2">
                  <c:v>-1</c:v>
                </c:pt>
                <c:pt idx="3">
                  <c:v>4</c:v>
                </c:pt>
                <c:pt idx="4">
                  <c:v>5</c:v>
                </c:pt>
                <c:pt idx="5">
                  <c:v>7</c:v>
                </c:pt>
                <c:pt idx="6">
                  <c:v>17</c:v>
                </c:pt>
                <c:pt idx="7">
                  <c:v>20</c:v>
                </c:pt>
                <c:pt idx="8">
                  <c:v>23</c:v>
                </c:pt>
                <c:pt idx="9">
                  <c:v>25</c:v>
                </c:pt>
                <c:pt idx="10">
                  <c:v>32</c:v>
                </c:pt>
                <c:pt idx="11">
                  <c:v>34</c:v>
                </c:pt>
                <c:pt idx="12">
                  <c:v>34</c:v>
                </c:pt>
                <c:pt idx="13">
                  <c:v>37</c:v>
                </c:pt>
                <c:pt idx="14">
                  <c:v>46</c:v>
                </c:pt>
                <c:pt idx="15">
                  <c:v>53</c:v>
                </c:pt>
                <c:pt idx="16">
                  <c:v>57</c:v>
                </c:pt>
                <c:pt idx="17">
                  <c:v>61</c:v>
                </c:pt>
                <c:pt idx="18">
                  <c:v>85</c:v>
                </c:pt>
                <c:pt idx="19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8315-42D5-9DC3-E81BD07A05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9660192"/>
        <c:axId val="1869663936"/>
      </c:barChart>
      <c:catAx>
        <c:axId val="186966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69663936"/>
        <c:crosses val="autoZero"/>
        <c:auto val="1"/>
        <c:lblAlgn val="ctr"/>
        <c:lblOffset val="100"/>
        <c:noMultiLvlLbl val="0"/>
      </c:catAx>
      <c:valAx>
        <c:axId val="18696639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869660192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'detenuti per posizione giuridic'!$O$19</c:f>
              <c:strCache>
                <c:ptCount val="1"/>
                <c:pt idx="0">
                  <c:v>In attesa di primo giudizio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'detenuti per posizione giuridic'!$P$18:$Q$18</c:f>
              <c:strCache>
                <c:ptCount val="2"/>
                <c:pt idx="0">
                  <c:v>Lazio</c:v>
                </c:pt>
                <c:pt idx="1">
                  <c:v>Italia</c:v>
                </c:pt>
              </c:strCache>
            </c:strRef>
          </c:cat>
          <c:val>
            <c:numRef>
              <c:f>'detenuti per posizione giuridic'!$P$19:$Q$19</c:f>
              <c:numCache>
                <c:formatCode>_-* #,##0.0\ _€_-;\-* #,##0.0\ _€_-;_-* "-"??\ _€_-;_-@_-</c:formatCode>
                <c:ptCount val="2"/>
                <c:pt idx="0" formatCode="0.0">
                  <c:v>17.938653874109608</c:v>
                </c:pt>
                <c:pt idx="1">
                  <c:v>15.672463486511869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EC-45AF-94AE-5DF37B578EC5}"/>
            </c:ext>
          </c:extLst>
        </c:ser>
        <c:ser>
          <c:idx val="1"/>
          <c:order val="1"/>
          <c:tx>
            <c:strRef>
              <c:f>'detenuti per posizione giuridic'!$O$20</c:f>
              <c:strCache>
                <c:ptCount val="1"/>
                <c:pt idx="0">
                  <c:v>Appellanti e ricorrenti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'detenuti per posizione giuridic'!$P$18:$Q$18</c:f>
              <c:strCache>
                <c:ptCount val="2"/>
                <c:pt idx="0">
                  <c:v>Lazio</c:v>
                </c:pt>
                <c:pt idx="1">
                  <c:v>Italia</c:v>
                </c:pt>
              </c:strCache>
            </c:strRef>
          </c:cat>
          <c:val>
            <c:numRef>
              <c:f>'detenuti per posizione giuridic'!$P$20:$Q$20</c:f>
              <c:numCache>
                <c:formatCode>_-* #,##0.0\ _€_-;\-* #,##0.0\ _€_-;_-* "-"??\ _€_-;_-@_-</c:formatCode>
                <c:ptCount val="2"/>
                <c:pt idx="0" formatCode="0.0">
                  <c:v>12.429132141299608</c:v>
                </c:pt>
                <c:pt idx="1">
                  <c:v>9.8043978108099346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EC-45AF-94AE-5DF37B578EC5}"/>
            </c:ext>
          </c:extLst>
        </c:ser>
        <c:ser>
          <c:idx val="2"/>
          <c:order val="2"/>
          <c:tx>
            <c:strRef>
              <c:f>'detenuti per posizione giuridic'!$O$21</c:f>
              <c:strCache>
                <c:ptCount val="1"/>
                <c:pt idx="0">
                  <c:v>Condannati definitivi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'detenuti per posizione giuridic'!$P$18:$Q$18</c:f>
              <c:strCache>
                <c:ptCount val="2"/>
                <c:pt idx="0">
                  <c:v>Lazio</c:v>
                </c:pt>
                <c:pt idx="1">
                  <c:v>Italia</c:v>
                </c:pt>
              </c:strCache>
            </c:strRef>
          </c:cat>
          <c:val>
            <c:numRef>
              <c:f>'detenuti per posizione giuridic'!$P$21:$Q$21</c:f>
              <c:numCache>
                <c:formatCode>_-* #,##0.0\ _€_-;\-* #,##0.0\ _€_-;_-* "-"??\ _€_-;_-@_-</c:formatCode>
                <c:ptCount val="2"/>
                <c:pt idx="0" formatCode="0.0">
                  <c:v>69.41415903474342</c:v>
                </c:pt>
                <c:pt idx="1">
                  <c:v>73.951552835260216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EC-45AF-94AE-5DF37B578EC5}"/>
            </c:ext>
          </c:extLst>
        </c:ser>
        <c:ser>
          <c:idx val="3"/>
          <c:order val="3"/>
          <c:tx>
            <c:strRef>
              <c:f>'detenuti per posizione giuridic'!$O$22</c:f>
              <c:strCache>
                <c:ptCount val="1"/>
                <c:pt idx="0">
                  <c:v>altra posizione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'detenuti per posizione giuridic'!$P$18:$Q$18</c:f>
              <c:strCache>
                <c:ptCount val="2"/>
                <c:pt idx="0">
                  <c:v>Lazio</c:v>
                </c:pt>
                <c:pt idx="1">
                  <c:v>Italia</c:v>
                </c:pt>
              </c:strCache>
            </c:strRef>
          </c:cat>
          <c:val>
            <c:numRef>
              <c:f>'detenuti per posizione giuridic'!$P$22:$Q$22</c:f>
              <c:numCache>
                <c:formatCode>_-* #,##0.0\ _€_-;\-* #,##0.0\ _€_-;_-* "-"??\ _€_-;_-@_-</c:formatCode>
                <c:ptCount val="2"/>
                <c:pt idx="0" formatCode="0.0">
                  <c:v>0.21805494984736151</c:v>
                </c:pt>
                <c:pt idx="1">
                  <c:v>0.57158586741798634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EC-45AF-94AE-5DF37B578E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04141184"/>
        <c:axId val="104142720"/>
      </c:barChart>
      <c:catAx>
        <c:axId val="10414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104142720"/>
        <c:crosses val="autoZero"/>
        <c:auto val="1"/>
        <c:lblAlgn val="ctr"/>
        <c:lblOffset val="100"/>
        <c:noMultiLvlLbl val="0"/>
      </c:catAx>
      <c:valAx>
        <c:axId val="1041427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041411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 attesa di giudizio trend'!$B$170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6835016835016835E-2"/>
                  <c:y val="-3.5002692514808934E-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7FA-49FB-BF88-2E9CBD907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 attesa di giudizio trend'!$A$171:$A$223</c:f>
              <c:strCache>
                <c:ptCount val="53"/>
                <c:pt idx="0">
                  <c:v>ago 24</c:v>
                </c:pt>
                <c:pt idx="5">
                  <c:v>mar. 24</c:v>
                </c:pt>
                <c:pt idx="8">
                  <c:v>dic. 23</c:v>
                </c:pt>
                <c:pt idx="11">
                  <c:v>set. 23</c:v>
                </c:pt>
                <c:pt idx="14">
                  <c:v>giu. 23</c:v>
                </c:pt>
                <c:pt idx="17">
                  <c:v>mar. 23</c:v>
                </c:pt>
                <c:pt idx="20">
                  <c:v>dic.22</c:v>
                </c:pt>
                <c:pt idx="23">
                  <c:v>set. 22</c:v>
                </c:pt>
                <c:pt idx="26">
                  <c:v>giu. 22</c:v>
                </c:pt>
                <c:pt idx="29">
                  <c:v>mar. 22</c:v>
                </c:pt>
                <c:pt idx="32">
                  <c:v>dic. 21</c:v>
                </c:pt>
                <c:pt idx="36">
                  <c:v>giu 21</c:v>
                </c:pt>
                <c:pt idx="40">
                  <c:v>dic 20</c:v>
                </c:pt>
                <c:pt idx="44">
                  <c:v>giu 20</c:v>
                </c:pt>
                <c:pt idx="48">
                  <c:v>dic 19</c:v>
                </c:pt>
                <c:pt idx="52">
                  <c:v>giu 19</c:v>
                </c:pt>
              </c:strCache>
            </c:strRef>
          </c:cat>
          <c:val>
            <c:numRef>
              <c:f>'in attesa di giudizio trend'!$B$171:$B$223</c:f>
              <c:numCache>
                <c:formatCode>0.0%</c:formatCode>
                <c:ptCount val="53"/>
                <c:pt idx="0">
                  <c:v>0.255</c:v>
                </c:pt>
                <c:pt idx="1">
                  <c:v>0.248</c:v>
                </c:pt>
                <c:pt idx="2">
                  <c:v>0.251</c:v>
                </c:pt>
                <c:pt idx="3">
                  <c:v>0.253</c:v>
                </c:pt>
                <c:pt idx="4">
                  <c:v>0.255</c:v>
                </c:pt>
                <c:pt idx="5">
                  <c:v>0.25800000000000001</c:v>
                </c:pt>
                <c:pt idx="6">
                  <c:v>0.26</c:v>
                </c:pt>
                <c:pt idx="7">
                  <c:v>0.25900000000000001</c:v>
                </c:pt>
                <c:pt idx="8" formatCode="0%">
                  <c:v>0.26</c:v>
                </c:pt>
                <c:pt idx="9" formatCode="0%">
                  <c:v>0.26300000000000001</c:v>
                </c:pt>
                <c:pt idx="10" formatCode="0%">
                  <c:v>0.26600000000000001</c:v>
                </c:pt>
                <c:pt idx="11" formatCode="0%">
                  <c:v>0.26500000000000001</c:v>
                </c:pt>
                <c:pt idx="12" formatCode="0%">
                  <c:v>0.25900000000000001</c:v>
                </c:pt>
                <c:pt idx="13" formatCode="0%">
                  <c:v>0.252</c:v>
                </c:pt>
                <c:pt idx="14">
                  <c:v>0.254</c:v>
                </c:pt>
                <c:pt idx="15" formatCode="0%">
                  <c:v>0.25</c:v>
                </c:pt>
                <c:pt idx="16" formatCode="0%">
                  <c:v>0.25900000000000001</c:v>
                </c:pt>
                <c:pt idx="17" formatCode="0%">
                  <c:v>0.26200000000000001</c:v>
                </c:pt>
                <c:pt idx="18" formatCode="0%">
                  <c:v>0.26900000000000002</c:v>
                </c:pt>
                <c:pt idx="19" formatCode="0%">
                  <c:v>0.27500000000000002</c:v>
                </c:pt>
                <c:pt idx="20" formatCode="0%">
                  <c:v>0.27800000000000002</c:v>
                </c:pt>
                <c:pt idx="21" formatCode="0%">
                  <c:v>0.28399999999999997</c:v>
                </c:pt>
                <c:pt idx="22" formatCode="0%">
                  <c:v>0.28799999999999998</c:v>
                </c:pt>
                <c:pt idx="23" formatCode="0%">
                  <c:v>0.28799999999999998</c:v>
                </c:pt>
                <c:pt idx="24" formatCode="0%">
                  <c:v>0.28499999999999998</c:v>
                </c:pt>
                <c:pt idx="25" formatCode="0%">
                  <c:v>0.27800000000000002</c:v>
                </c:pt>
                <c:pt idx="26" formatCode="0%">
                  <c:v>0.28399999999999997</c:v>
                </c:pt>
                <c:pt idx="27" formatCode="0%">
                  <c:v>0.28499999999999998</c:v>
                </c:pt>
                <c:pt idx="28" formatCode="0%">
                  <c:v>0.28899999999999998</c:v>
                </c:pt>
                <c:pt idx="29" formatCode="0%">
                  <c:v>0.29299999999999998</c:v>
                </c:pt>
                <c:pt idx="30" formatCode="0%">
                  <c:v>0.29799999999999999</c:v>
                </c:pt>
                <c:pt idx="31" formatCode="0%">
                  <c:v>0.3</c:v>
                </c:pt>
                <c:pt idx="32" formatCode="0%">
                  <c:v>0.27800000000000002</c:v>
                </c:pt>
                <c:pt idx="36" formatCode="0%">
                  <c:v>0.3</c:v>
                </c:pt>
                <c:pt idx="40" formatCode="0%">
                  <c:v>0.315</c:v>
                </c:pt>
                <c:pt idx="44" formatCode="0%">
                  <c:v>0.32400000000000001</c:v>
                </c:pt>
                <c:pt idx="48" formatCode="0%">
                  <c:v>0.31</c:v>
                </c:pt>
                <c:pt idx="52" formatCode="0%">
                  <c:v>0.315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FA-49FB-BF88-2E9CBD907FAE}"/>
            </c:ext>
          </c:extLst>
        </c:ser>
        <c:ser>
          <c:idx val="1"/>
          <c:order val="1"/>
          <c:tx>
            <c:strRef>
              <c:f>'in attesa di giudizio trend'!$C$170</c:f>
              <c:strCache>
                <c:ptCount val="1"/>
                <c:pt idx="0">
                  <c:v>Lazio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6835016835016835E-2"/>
                  <c:y val="-3.2310177705977383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7FA-49FB-BF88-2E9CBD907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 attesa di giudizio trend'!$A$171:$A$223</c:f>
              <c:strCache>
                <c:ptCount val="53"/>
                <c:pt idx="0">
                  <c:v>ago 24</c:v>
                </c:pt>
                <c:pt idx="5">
                  <c:v>mar. 24</c:v>
                </c:pt>
                <c:pt idx="8">
                  <c:v>dic. 23</c:v>
                </c:pt>
                <c:pt idx="11">
                  <c:v>set. 23</c:v>
                </c:pt>
                <c:pt idx="14">
                  <c:v>giu. 23</c:v>
                </c:pt>
                <c:pt idx="17">
                  <c:v>mar. 23</c:v>
                </c:pt>
                <c:pt idx="20">
                  <c:v>dic.22</c:v>
                </c:pt>
                <c:pt idx="23">
                  <c:v>set. 22</c:v>
                </c:pt>
                <c:pt idx="26">
                  <c:v>giu. 22</c:v>
                </c:pt>
                <c:pt idx="29">
                  <c:v>mar. 22</c:v>
                </c:pt>
                <c:pt idx="32">
                  <c:v>dic. 21</c:v>
                </c:pt>
                <c:pt idx="36">
                  <c:v>giu 21</c:v>
                </c:pt>
                <c:pt idx="40">
                  <c:v>dic 20</c:v>
                </c:pt>
                <c:pt idx="44">
                  <c:v>giu 20</c:v>
                </c:pt>
                <c:pt idx="48">
                  <c:v>dic 19</c:v>
                </c:pt>
                <c:pt idx="52">
                  <c:v>giu 19</c:v>
                </c:pt>
              </c:strCache>
            </c:strRef>
          </c:cat>
          <c:val>
            <c:numRef>
              <c:f>'in attesa di giudizio trend'!$C$171:$C$223</c:f>
              <c:numCache>
                <c:formatCode>0.0%</c:formatCode>
                <c:ptCount val="53"/>
                <c:pt idx="0">
                  <c:v>0.30399999999999999</c:v>
                </c:pt>
                <c:pt idx="1">
                  <c:v>0.29499999999999998</c:v>
                </c:pt>
                <c:pt idx="2">
                  <c:v>0.29599999999999999</c:v>
                </c:pt>
                <c:pt idx="3">
                  <c:v>0.29499999999999998</c:v>
                </c:pt>
                <c:pt idx="4">
                  <c:v>0.30099999999999999</c:v>
                </c:pt>
                <c:pt idx="5">
                  <c:v>0.30299999999999999</c:v>
                </c:pt>
                <c:pt idx="6">
                  <c:v>0.30099999999999999</c:v>
                </c:pt>
                <c:pt idx="7">
                  <c:v>0.29499999999999998</c:v>
                </c:pt>
                <c:pt idx="8" formatCode="0%">
                  <c:v>0.29399999999999998</c:v>
                </c:pt>
                <c:pt idx="9" formatCode="0%">
                  <c:v>0.29199999999999998</c:v>
                </c:pt>
                <c:pt idx="10" formatCode="0%">
                  <c:v>0.29100000000000004</c:v>
                </c:pt>
                <c:pt idx="11" formatCode="0%">
                  <c:v>0.28400000000000003</c:v>
                </c:pt>
                <c:pt idx="12" formatCode="0%">
                  <c:v>0.27200000000000002</c:v>
                </c:pt>
                <c:pt idx="13" formatCode="0%">
                  <c:v>0.26</c:v>
                </c:pt>
                <c:pt idx="14">
                  <c:v>0.26800000000000002</c:v>
                </c:pt>
                <c:pt idx="15" formatCode="0%">
                  <c:v>0.27900000000000003</c:v>
                </c:pt>
                <c:pt idx="16" formatCode="0%">
                  <c:v>0.27700000000000002</c:v>
                </c:pt>
                <c:pt idx="17" formatCode="0%">
                  <c:v>0.28100000000000003</c:v>
                </c:pt>
                <c:pt idx="18" formatCode="0%">
                  <c:v>0.28399999999999997</c:v>
                </c:pt>
                <c:pt idx="19" formatCode="0%">
                  <c:v>0.29399999999999998</c:v>
                </c:pt>
                <c:pt idx="20" formatCode="0%">
                  <c:v>0.29799999999999999</c:v>
                </c:pt>
                <c:pt idx="21" formatCode="0%">
                  <c:v>0.30299999999999999</c:v>
                </c:pt>
                <c:pt idx="22" formatCode="0%">
                  <c:v>0.309</c:v>
                </c:pt>
                <c:pt idx="23" formatCode="0%">
                  <c:v>0.309</c:v>
                </c:pt>
                <c:pt idx="24" formatCode="0%">
                  <c:v>0.30499999999999999</c:v>
                </c:pt>
                <c:pt idx="25" formatCode="0%">
                  <c:v>0.30199999999999999</c:v>
                </c:pt>
                <c:pt idx="26" formatCode="0%">
                  <c:v>0.30499999999999999</c:v>
                </c:pt>
                <c:pt idx="27" formatCode="0%">
                  <c:v>0.30599999999999999</c:v>
                </c:pt>
                <c:pt idx="28" formatCode="0%">
                  <c:v>0.30499999999999999</c:v>
                </c:pt>
                <c:pt idx="29" formatCode="0%">
                  <c:v>0.307</c:v>
                </c:pt>
                <c:pt idx="30" formatCode="0%">
                  <c:v>0.315</c:v>
                </c:pt>
                <c:pt idx="31" formatCode="0%">
                  <c:v>0.314</c:v>
                </c:pt>
                <c:pt idx="32" formatCode="0%">
                  <c:v>0.29799999999999999</c:v>
                </c:pt>
                <c:pt idx="36" formatCode="0%">
                  <c:v>0.312</c:v>
                </c:pt>
                <c:pt idx="40" formatCode="0%">
                  <c:v>0.34899999999999998</c:v>
                </c:pt>
                <c:pt idx="44" formatCode="0%">
                  <c:v>0.38500000000000001</c:v>
                </c:pt>
                <c:pt idx="48" formatCode="0%">
                  <c:v>0.37</c:v>
                </c:pt>
                <c:pt idx="52" formatCode="0%">
                  <c:v>0.372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FA-49FB-BF88-2E9CBD907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723231"/>
        <c:axId val="197731967"/>
      </c:lineChart>
      <c:catAx>
        <c:axId val="197723231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7731967"/>
        <c:crosses val="autoZero"/>
        <c:auto val="1"/>
        <c:lblAlgn val="ctr"/>
        <c:lblOffset val="100"/>
        <c:noMultiLvlLbl val="0"/>
      </c:catAx>
      <c:valAx>
        <c:axId val="197731967"/>
        <c:scaling>
          <c:orientation val="minMax"/>
          <c:min val="0.2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9772323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'detenuti per genere e nazionali'!$A$16</c:f>
              <c:strCache>
                <c:ptCount val="1"/>
                <c:pt idx="0">
                  <c:v>Italiani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'detenuti per genere e nazionali'!$B$15:$C$15</c:f>
              <c:strCache>
                <c:ptCount val="2"/>
                <c:pt idx="0">
                  <c:v>Lazio</c:v>
                </c:pt>
                <c:pt idx="1">
                  <c:v>Italia</c:v>
                </c:pt>
              </c:strCache>
            </c:strRef>
          </c:cat>
          <c:val>
            <c:numRef>
              <c:f>'detenuti per genere e nazionali'!$B$16:$C$16</c:f>
              <c:numCache>
                <c:formatCode>_-* #,##0.0\ _€_-;\-* #,##0.0\ _€_-;_-* "-"??\ _€_-;_-@_-</c:formatCode>
                <c:ptCount val="2"/>
                <c:pt idx="0">
                  <c:v>62.072975723215585</c:v>
                </c:pt>
                <c:pt idx="1">
                  <c:v>68.413808737329575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D9-4C10-A86B-7616E55A33B1}"/>
            </c:ext>
          </c:extLst>
        </c:ser>
        <c:ser>
          <c:idx val="1"/>
          <c:order val="1"/>
          <c:tx>
            <c:strRef>
              <c:f>'detenuti per genere e nazionali'!$A$17</c:f>
              <c:strCache>
                <c:ptCount val="1"/>
                <c:pt idx="0">
                  <c:v>Stranieri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'detenuti per genere e nazionali'!$B$15:$C$15</c:f>
              <c:strCache>
                <c:ptCount val="2"/>
                <c:pt idx="0">
                  <c:v>Lazio</c:v>
                </c:pt>
                <c:pt idx="1">
                  <c:v>Italia</c:v>
                </c:pt>
              </c:strCache>
            </c:strRef>
          </c:cat>
          <c:val>
            <c:numRef>
              <c:f>'detenuti per genere e nazionali'!$B$17:$C$17</c:f>
              <c:numCache>
                <c:formatCode>_-* #,##0.0\ _€_-;\-* #,##0.0\ _€_-;_-* "-"??\ _€_-;_-@_-</c:formatCode>
                <c:ptCount val="2"/>
                <c:pt idx="0">
                  <c:v>37.927024276784415</c:v>
                </c:pt>
                <c:pt idx="1">
                  <c:v>31.586191262670422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D9-4C10-A86B-7616E55A33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310720"/>
        <c:axId val="129313792"/>
      </c:barChart>
      <c:catAx>
        <c:axId val="1293107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9313792"/>
        <c:crosses val="autoZero"/>
        <c:auto val="1"/>
        <c:lblAlgn val="ctr"/>
        <c:lblOffset val="100"/>
        <c:noMultiLvlLbl val="0"/>
      </c:catAx>
      <c:valAx>
        <c:axId val="1293137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9310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'detenuti per genere e nazionali'!$A$19</c:f>
              <c:strCache>
                <c:ptCount val="1"/>
                <c:pt idx="0">
                  <c:v>uomini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'detenuti per genere e nazionali'!$B$18:$C$18</c:f>
              <c:strCache>
                <c:ptCount val="2"/>
                <c:pt idx="0">
                  <c:v>Lazio</c:v>
                </c:pt>
                <c:pt idx="1">
                  <c:v>Italia</c:v>
                </c:pt>
              </c:strCache>
            </c:strRef>
          </c:cat>
          <c:val>
            <c:numRef>
              <c:f>'detenuti per genere e nazionali'!$B$19:$C$19</c:f>
              <c:numCache>
                <c:formatCode>_-* #,##0.0\ _€_-;\-* #,##0.0\ _€_-;_-* "-"??\ _€_-;_-@_-</c:formatCode>
                <c:ptCount val="2"/>
                <c:pt idx="0">
                  <c:v>93.56011048117459</c:v>
                </c:pt>
                <c:pt idx="1">
                  <c:v>95.775446096052335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1-4A88-8188-533D8439227A}"/>
            </c:ext>
          </c:extLst>
        </c:ser>
        <c:ser>
          <c:idx val="1"/>
          <c:order val="1"/>
          <c:tx>
            <c:strRef>
              <c:f>'detenuti per genere e nazionali'!$A$20</c:f>
              <c:strCache>
                <c:ptCount val="1"/>
                <c:pt idx="0">
                  <c:v>donne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'detenuti per genere e nazionali'!$B$18:$C$18</c:f>
              <c:strCache>
                <c:ptCount val="2"/>
                <c:pt idx="0">
                  <c:v>Lazio</c:v>
                </c:pt>
                <c:pt idx="1">
                  <c:v>Italia</c:v>
                </c:pt>
              </c:strCache>
            </c:strRef>
          </c:cat>
          <c:val>
            <c:numRef>
              <c:f>'detenuti per genere e nazionali'!$B$20:$C$20</c:f>
              <c:numCache>
                <c:formatCode>_-* #,##0.0\ _€_-;\-* #,##0.0\ _€_-;_-* "-"??\ _€_-;_-@_-</c:formatCode>
                <c:ptCount val="2"/>
                <c:pt idx="0">
                  <c:v>6.4398895188254102</c:v>
                </c:pt>
                <c:pt idx="1">
                  <c:v>4.2245539039476663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01-4A88-8188-533D843922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8249472"/>
        <c:axId val="68251008"/>
      </c:barChart>
      <c:catAx>
        <c:axId val="682494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68251008"/>
        <c:crosses val="autoZero"/>
        <c:auto val="1"/>
        <c:lblAlgn val="ctr"/>
        <c:lblOffset val="100"/>
        <c:noMultiLvlLbl val="0"/>
      </c:catAx>
      <c:valAx>
        <c:axId val="68251008"/>
        <c:scaling>
          <c:orientation val="minMax"/>
          <c:min val="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68249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0.02882</cdr:x>
      <cdr:y>0.14658</cdr:y>
    </cdr:from>
    <cdr:to>
      <cdr:x>0.10859</cdr:x>
      <cdr:y>0.15347</cdr:y>
    </cdr:to>
    <cdr:cxnSp macro="">
      <cdr:nvCxnSpPr>
        <cdr:cNvPr id="3" name="Connettore diritto 2">
          <a:extLst xmlns:a="http://schemas.openxmlformats.org/drawingml/2006/main">
            <a:ext uri="{FF2B5EF4-FFF2-40B4-BE49-F238E27FC236}">
              <a16:creationId xmlns:a16="http://schemas.microsoft.com/office/drawing/2014/main" id="{50EE2F27-442D-3668-4C38-FC0559CBBB91}"/>
            </a:ext>
          </a:extLst>
        </cdr:cNvPr>
        <cdr:cNvCxnSpPr/>
      </cdr:nvCxnSpPr>
      <cdr:spPr>
        <a:xfrm xmlns:a="http://schemas.openxmlformats.org/drawingml/2006/main">
          <a:off x="260933" y="691365"/>
          <a:ext cx="722047" cy="32535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0.1069</cdr:x>
      <cdr:y>0.09371</cdr:y>
    </cdr:from>
    <cdr:to>
      <cdr:x>0.16919</cdr:x>
      <cdr:y>0.15166</cdr:y>
    </cdr:to>
    <cdr:cxnSp macro="">
      <cdr:nvCxnSpPr>
        <cdr:cNvPr id="5" name="Connettore diritto 4">
          <a:extLst xmlns:a="http://schemas.openxmlformats.org/drawingml/2006/main">
            <a:ext uri="{FF2B5EF4-FFF2-40B4-BE49-F238E27FC236}">
              <a16:creationId xmlns:a16="http://schemas.microsoft.com/office/drawing/2014/main" id="{10652F08-9DE8-4C7A-E670-B01FBA0BC6D7}"/>
            </a:ext>
          </a:extLst>
        </cdr:cNvPr>
        <cdr:cNvCxnSpPr/>
      </cdr:nvCxnSpPr>
      <cdr:spPr>
        <a:xfrm xmlns:a="http://schemas.openxmlformats.org/drawingml/2006/main" flipV="1">
          <a:off x="967740" y="579120"/>
          <a:ext cx="563880" cy="358140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0.17677</cdr:x>
      <cdr:y>0.09248</cdr:y>
    </cdr:from>
    <cdr:to>
      <cdr:x>0.24579</cdr:x>
      <cdr:y>0.23921</cdr:y>
    </cdr:to>
    <cdr:cxnSp macro="">
      <cdr:nvCxnSpPr>
        <cdr:cNvPr id="7" name="Connettore diritto 6">
          <a:extLst xmlns:a="http://schemas.openxmlformats.org/drawingml/2006/main">
            <a:ext uri="{FF2B5EF4-FFF2-40B4-BE49-F238E27FC236}">
              <a16:creationId xmlns:a16="http://schemas.microsoft.com/office/drawing/2014/main" id="{9ED8EE18-0DF6-373E-82FB-55DC8E1759A8}"/>
            </a:ext>
          </a:extLst>
        </cdr:cNvPr>
        <cdr:cNvCxnSpPr/>
      </cdr:nvCxnSpPr>
      <cdr:spPr>
        <a:xfrm xmlns:a="http://schemas.openxmlformats.org/drawingml/2006/main">
          <a:off x="1600200" y="571500"/>
          <a:ext cx="624840" cy="906780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0.24916</cdr:x>
      <cdr:y>0.24908</cdr:y>
    </cdr:from>
    <cdr:to>
      <cdr:x>0.31987</cdr:x>
      <cdr:y>0.40074</cdr:y>
    </cdr:to>
    <cdr:cxnSp macro="">
      <cdr:nvCxnSpPr>
        <cdr:cNvPr id="9" name="Connettore diritto 8">
          <a:extLst xmlns:a="http://schemas.openxmlformats.org/drawingml/2006/main">
            <a:ext uri="{FF2B5EF4-FFF2-40B4-BE49-F238E27FC236}">
              <a16:creationId xmlns:a16="http://schemas.microsoft.com/office/drawing/2014/main" id="{32201BF9-7B59-46F2-25B3-EFA1296F02E6}"/>
            </a:ext>
          </a:extLst>
        </cdr:cNvPr>
        <cdr:cNvCxnSpPr/>
      </cdr:nvCxnSpPr>
      <cdr:spPr>
        <a:xfrm xmlns:a="http://schemas.openxmlformats.org/drawingml/2006/main">
          <a:off x="2255520" y="1539240"/>
          <a:ext cx="640080" cy="937260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0.3165</cdr:x>
      <cdr:y>0.40691</cdr:y>
    </cdr:from>
    <cdr:to>
      <cdr:x>0.38805</cdr:x>
      <cdr:y>0.46609</cdr:y>
    </cdr:to>
    <cdr:cxnSp macro="">
      <cdr:nvCxnSpPr>
        <cdr:cNvPr id="11" name="Connettore diritto 10">
          <a:extLst xmlns:a="http://schemas.openxmlformats.org/drawingml/2006/main">
            <a:ext uri="{FF2B5EF4-FFF2-40B4-BE49-F238E27FC236}">
              <a16:creationId xmlns:a16="http://schemas.microsoft.com/office/drawing/2014/main" id="{C9A840E0-1C78-C329-201B-D9DC60F7F005}"/>
            </a:ext>
          </a:extLst>
        </cdr:cNvPr>
        <cdr:cNvCxnSpPr/>
      </cdr:nvCxnSpPr>
      <cdr:spPr>
        <a:xfrm xmlns:a="http://schemas.openxmlformats.org/drawingml/2006/main">
          <a:off x="2865120" y="2514600"/>
          <a:ext cx="647700" cy="365760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0.03367</cdr:x>
      <cdr:y>0.38836</cdr:y>
    </cdr:from>
    <cdr:to>
      <cdr:x>0.10522</cdr:x>
      <cdr:y>0.4143</cdr:y>
    </cdr:to>
    <cdr:cxnSp macro="">
      <cdr:nvCxnSpPr>
        <cdr:cNvPr id="13" name="Connettore diritto 12">
          <a:extLst xmlns:a="http://schemas.openxmlformats.org/drawingml/2006/main">
            <a:ext uri="{FF2B5EF4-FFF2-40B4-BE49-F238E27FC236}">
              <a16:creationId xmlns:a16="http://schemas.microsoft.com/office/drawing/2014/main" id="{85A28A68-B9E7-EA9C-C19F-A83CAB00D79C}"/>
            </a:ext>
          </a:extLst>
        </cdr:cNvPr>
        <cdr:cNvCxnSpPr/>
      </cdr:nvCxnSpPr>
      <cdr:spPr>
        <a:xfrm xmlns:a="http://schemas.openxmlformats.org/drawingml/2006/main">
          <a:off x="304800" y="2399995"/>
          <a:ext cx="647700" cy="160325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0.10994</cdr:x>
      <cdr:y>0.35388</cdr:y>
    </cdr:from>
    <cdr:to>
      <cdr:x>0.17593</cdr:x>
      <cdr:y>0.41222</cdr:y>
    </cdr:to>
    <cdr:cxnSp macro="">
      <cdr:nvCxnSpPr>
        <cdr:cNvPr id="15" name="Connettore diritto 14">
          <a:extLst xmlns:a="http://schemas.openxmlformats.org/drawingml/2006/main">
            <a:ext uri="{FF2B5EF4-FFF2-40B4-BE49-F238E27FC236}">
              <a16:creationId xmlns:a16="http://schemas.microsoft.com/office/drawing/2014/main" id="{4F24A495-D9C9-E78B-D59D-95AF44020FFA}"/>
            </a:ext>
          </a:extLst>
        </cdr:cNvPr>
        <cdr:cNvCxnSpPr/>
      </cdr:nvCxnSpPr>
      <cdr:spPr>
        <a:xfrm xmlns:a="http://schemas.openxmlformats.org/drawingml/2006/main" flipV="1">
          <a:off x="995238" y="2186940"/>
          <a:ext cx="597342" cy="360505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0.17761</cdr:x>
      <cdr:y>0.357</cdr:y>
    </cdr:from>
    <cdr:to>
      <cdr:x>0.24411</cdr:x>
      <cdr:y>0.39172</cdr:y>
    </cdr:to>
    <cdr:cxnSp macro="">
      <cdr:nvCxnSpPr>
        <cdr:cNvPr id="17" name="Connettore diritto 16">
          <a:extLst xmlns:a="http://schemas.openxmlformats.org/drawingml/2006/main">
            <a:ext uri="{FF2B5EF4-FFF2-40B4-BE49-F238E27FC236}">
              <a16:creationId xmlns:a16="http://schemas.microsoft.com/office/drawing/2014/main" id="{F66FB327-BF74-D2D2-6621-719F84EC8544}"/>
            </a:ext>
          </a:extLst>
        </cdr:cNvPr>
        <cdr:cNvCxnSpPr/>
      </cdr:nvCxnSpPr>
      <cdr:spPr>
        <a:xfrm xmlns:a="http://schemas.openxmlformats.org/drawingml/2006/main">
          <a:off x="1607784" y="2206172"/>
          <a:ext cx="601996" cy="214563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0.24495</cdr:x>
      <cdr:y>0.39581</cdr:y>
    </cdr:from>
    <cdr:to>
      <cdr:x>0.31733</cdr:x>
      <cdr:y>0.45694</cdr:y>
    </cdr:to>
    <cdr:cxnSp macro="">
      <cdr:nvCxnSpPr>
        <cdr:cNvPr id="20" name="Connettore diritto 19">
          <a:extLst xmlns:a="http://schemas.openxmlformats.org/drawingml/2006/main">
            <a:ext uri="{FF2B5EF4-FFF2-40B4-BE49-F238E27FC236}">
              <a16:creationId xmlns:a16="http://schemas.microsoft.com/office/drawing/2014/main" id="{9609E97E-C1D1-0356-23FD-E49E9BFDD697}"/>
            </a:ext>
          </a:extLst>
        </cdr:cNvPr>
        <cdr:cNvCxnSpPr/>
      </cdr:nvCxnSpPr>
      <cdr:spPr>
        <a:xfrm xmlns:a="http://schemas.openxmlformats.org/drawingml/2006/main">
          <a:off x="2217454" y="2446035"/>
          <a:ext cx="655224" cy="377772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0.31987</cdr:x>
      <cdr:y>0.4625</cdr:y>
    </cdr:from>
    <cdr:to>
      <cdr:x>0.38552</cdr:x>
      <cdr:y>0.55162</cdr:y>
    </cdr:to>
    <cdr:cxnSp macro="">
      <cdr:nvCxnSpPr>
        <cdr:cNvPr id="22" name="Connettore diritto 21">
          <a:extLst xmlns:a="http://schemas.openxmlformats.org/drawingml/2006/main">
            <a:ext uri="{FF2B5EF4-FFF2-40B4-BE49-F238E27FC236}">
              <a16:creationId xmlns:a16="http://schemas.microsoft.com/office/drawing/2014/main" id="{7821E58A-31F5-D19C-138C-F698123F6F89}"/>
            </a:ext>
          </a:extLst>
        </cdr:cNvPr>
        <cdr:cNvCxnSpPr/>
      </cdr:nvCxnSpPr>
      <cdr:spPr>
        <a:xfrm xmlns:a="http://schemas.openxmlformats.org/drawingml/2006/main">
          <a:off x="2895629" y="2858143"/>
          <a:ext cx="594300" cy="550745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C69EB-0CD6-4C50-89F5-FDA7C356B6C7}" type="datetimeFigureOut">
              <a:rPr lang="it-IT" smtClean="0"/>
              <a:t>04/09/2024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64DF4-907E-4A92-A119-29C91BC89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85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64DF4-907E-4A92-A119-29C91BC8961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06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64DF4-907E-4A92-A119-29C91BC8961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10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04/09/2024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04/09/2024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04/09/2024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04/09/2024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18" y="11415"/>
            <a:ext cx="785640" cy="10413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04/09/2024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04/09/2024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04/09/2024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04/09/2024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04/09/2024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04/09/2024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17D0-2E68-4637-845D-D469B2751F76}" type="datetimeFigureOut">
              <a:rPr lang="it-IT" smtClean="0"/>
              <a:pPr/>
              <a:t>04/09/2024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417D0-2E68-4637-845D-D469B2751F76}" type="datetimeFigureOut">
              <a:rPr lang="it-IT" smtClean="0"/>
              <a:pPr/>
              <a:t>04/09/2024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575C-3DF3-40C7-8505-63183FD5561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26368"/>
            <a:ext cx="8521259" cy="5494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85" y="0"/>
            <a:ext cx="794252" cy="105273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771800" y="6309320"/>
            <a:ext cx="4954754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Fonte: elaborazioni di dati Dipartimento Amministrazione Penitenziaria (DAP)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000" dirty="0" smtClean="0"/>
              <a:t>Detenute madri con figli al seguito presenti negli Istituti penitenziari in Italia </a:t>
            </a:r>
            <a:br>
              <a:rPr lang="it-IT" sz="2000" dirty="0" smtClean="0"/>
            </a:br>
            <a:r>
              <a:rPr lang="it-IT" sz="2000" dirty="0" smtClean="0"/>
              <a:t>al 31 </a:t>
            </a:r>
            <a:r>
              <a:rPr lang="it-IT" sz="2000" dirty="0" smtClean="0"/>
              <a:t>agosto 2024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979712" y="6453317"/>
            <a:ext cx="2104294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Fonte: elaborazioni di dati DAP</a:t>
            </a:r>
            <a:endParaRPr lang="it-IT" sz="12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338384"/>
              </p:ext>
            </p:extLst>
          </p:nvPr>
        </p:nvGraphicFramePr>
        <p:xfrm>
          <a:off x="113738" y="1268760"/>
          <a:ext cx="8922758" cy="4875353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1532387">
                  <a:extLst>
                    <a:ext uri="{9D8B030D-6E8A-4147-A177-3AD203B41FA5}">
                      <a16:colId xmlns:a16="http://schemas.microsoft.com/office/drawing/2014/main" val="1902667292"/>
                    </a:ext>
                  </a:extLst>
                </a:gridCol>
                <a:gridCol w="1881537">
                  <a:extLst>
                    <a:ext uri="{9D8B030D-6E8A-4147-A177-3AD203B41FA5}">
                      <a16:colId xmlns:a16="http://schemas.microsoft.com/office/drawing/2014/main" val="3211615703"/>
                    </a:ext>
                  </a:extLst>
                </a:gridCol>
                <a:gridCol w="969864">
                  <a:extLst>
                    <a:ext uri="{9D8B030D-6E8A-4147-A177-3AD203B41FA5}">
                      <a16:colId xmlns:a16="http://schemas.microsoft.com/office/drawing/2014/main" val="3621947872"/>
                    </a:ext>
                  </a:extLst>
                </a:gridCol>
                <a:gridCol w="941080">
                  <a:extLst>
                    <a:ext uri="{9D8B030D-6E8A-4147-A177-3AD203B41FA5}">
                      <a16:colId xmlns:a16="http://schemas.microsoft.com/office/drawing/2014/main" val="2139276828"/>
                    </a:ext>
                  </a:extLst>
                </a:gridCol>
                <a:gridCol w="787741">
                  <a:extLst>
                    <a:ext uri="{9D8B030D-6E8A-4147-A177-3AD203B41FA5}">
                      <a16:colId xmlns:a16="http://schemas.microsoft.com/office/drawing/2014/main" val="1269320065"/>
                    </a:ext>
                  </a:extLst>
                </a:gridCol>
                <a:gridCol w="579457">
                  <a:extLst>
                    <a:ext uri="{9D8B030D-6E8A-4147-A177-3AD203B41FA5}">
                      <a16:colId xmlns:a16="http://schemas.microsoft.com/office/drawing/2014/main" val="3227188328"/>
                    </a:ext>
                  </a:extLst>
                </a:gridCol>
                <a:gridCol w="620714">
                  <a:extLst>
                    <a:ext uri="{9D8B030D-6E8A-4147-A177-3AD203B41FA5}">
                      <a16:colId xmlns:a16="http://schemas.microsoft.com/office/drawing/2014/main" val="489688910"/>
                    </a:ext>
                  </a:extLst>
                </a:gridCol>
                <a:gridCol w="529858">
                  <a:extLst>
                    <a:ext uri="{9D8B030D-6E8A-4147-A177-3AD203B41FA5}">
                      <a16:colId xmlns:a16="http://schemas.microsoft.com/office/drawing/2014/main" val="319355527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37072115"/>
                    </a:ext>
                  </a:extLst>
                </a:gridCol>
              </a:tblGrid>
              <a:tr h="1070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Regione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59" marR="4459" marT="4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Istituto</a:t>
                      </a:r>
                      <a:endParaRPr lang="it-IT" sz="1400" b="1" i="0" u="none" strike="noStrike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59" marR="4459" marT="4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Italiane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59" marR="4459" marT="4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Straniere</a:t>
                      </a:r>
                      <a:endParaRPr lang="it-IT" sz="1400" b="1" i="0" u="none" strike="noStrike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59" marR="4459" marT="4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Totale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59" marR="4459" marT="4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Tasso affollamento dell’</a:t>
                      </a:r>
                      <a:r>
                        <a:rPr lang="it-IT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istiuto</a:t>
                      </a: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59" marR="4459" marT="4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244920"/>
                  </a:ext>
                </a:extLst>
              </a:tr>
              <a:tr h="1070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59" marR="4459" marT="4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59" marR="4459" marT="4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617901"/>
                  </a:ext>
                </a:extLst>
              </a:tr>
              <a:tr h="2051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detenzione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59" marR="4459" marT="4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detenzione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59" marR="4459" marT="4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Presenti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59" marR="4459" marT="4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Figli al seguito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59" marR="4459" marT="4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Presenti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59" marR="4459" marT="4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Figli al seguito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59" marR="4459" marT="4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Presenti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59" marR="4459" marT="4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Figli al seguito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59" marR="4459" marT="4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59" marR="4459" marT="4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191408"/>
                  </a:ext>
                </a:extLst>
              </a:tr>
              <a:tr h="51279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CAMPANIA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LAURO- - ICAM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3143927"/>
                  </a:ext>
                </a:extLst>
              </a:tr>
              <a:tr h="20511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</a:rPr>
                        <a:t>LAZIO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</a:rPr>
                        <a:t>ROMA"G. STEFANINI" REBIBBIA FEMMINILE - CCF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</a:rPr>
                        <a:t>138%</a:t>
                      </a:r>
                      <a:endParaRPr lang="it-IT" sz="1100" b="1" i="0" u="none" strike="noStrike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0047250"/>
                  </a:ext>
                </a:extLst>
              </a:tr>
              <a:tr h="41023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LOMBARDIA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BOLLATE"II C.R." - CR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115%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25864042"/>
                  </a:ext>
                </a:extLst>
              </a:tr>
              <a:tr h="40498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LOMBARDIA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MILANO"F. DI CATALDO" SAN VITTORE - CCF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226%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1300182"/>
                  </a:ext>
                </a:extLst>
              </a:tr>
              <a:tr h="6153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PIEMONTE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TORINO"G. LORUSSO - L. CUTUGNO" LE VALLETTE - CC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134%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96803793"/>
                  </a:ext>
                </a:extLst>
              </a:tr>
              <a:tr h="60152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PUGLIA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LECCE"N.C." - CC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160%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85922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VENETO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VENEZIA"GIUDECCA" - CRF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63741458"/>
                  </a:ext>
                </a:extLst>
              </a:tr>
              <a:tr h="3968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7139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8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000" b="1" dirty="0" smtClean="0"/>
              <a:t>Detenuti per Nazionalità In Italia e nel Lazio al 31 </a:t>
            </a:r>
            <a:r>
              <a:rPr lang="it-IT" sz="2000" b="1" dirty="0" smtClean="0"/>
              <a:t>agosto </a:t>
            </a:r>
            <a:r>
              <a:rPr lang="it-IT" sz="2000" b="1" dirty="0" smtClean="0"/>
              <a:t>2024 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789069" y="6237312"/>
            <a:ext cx="2104294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Fonte: elaborazioni di dati DAP</a:t>
            </a:r>
            <a:endParaRPr lang="it-IT" sz="1200" dirty="0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412302"/>
              </p:ext>
            </p:extLst>
          </p:nvPr>
        </p:nvGraphicFramePr>
        <p:xfrm>
          <a:off x="340815" y="1211001"/>
          <a:ext cx="8569393" cy="466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000" dirty="0" smtClean="0"/>
              <a:t>Detenuti per Genere in Italia e nel Lazio al 31 </a:t>
            </a:r>
            <a:r>
              <a:rPr lang="it-IT" sz="2000" dirty="0" smtClean="0"/>
              <a:t>agosto </a:t>
            </a:r>
            <a:r>
              <a:rPr lang="it-IT" sz="2000" dirty="0" smtClean="0"/>
              <a:t>2024 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76256" y="6309320"/>
            <a:ext cx="2104294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Fonte: elaborazioni di dati DAP</a:t>
            </a:r>
            <a:endParaRPr lang="it-IT" sz="1200" dirty="0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188391"/>
              </p:ext>
            </p:extLst>
          </p:nvPr>
        </p:nvGraphicFramePr>
        <p:xfrm>
          <a:off x="107504" y="1268760"/>
          <a:ext cx="8748464" cy="4621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7657" y="189522"/>
            <a:ext cx="814812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Numero di persone detenute negli Istituti penitenziari in Italia </a:t>
            </a:r>
          </a:p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Gen.2021- </a:t>
            </a:r>
            <a:r>
              <a:rPr lang="it-IT" sz="2400" b="1" dirty="0" smtClean="0">
                <a:solidFill>
                  <a:srgbClr val="002060"/>
                </a:solidFill>
              </a:rPr>
              <a:t>Ago. </a:t>
            </a:r>
            <a:r>
              <a:rPr lang="it-IT" sz="2400" b="1" dirty="0" smtClean="0">
                <a:solidFill>
                  <a:srgbClr val="002060"/>
                </a:solidFill>
              </a:rPr>
              <a:t>2024</a:t>
            </a:r>
            <a:endParaRPr lang="it-IT" sz="2400" b="1" dirty="0">
              <a:solidFill>
                <a:srgbClr val="00206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85" y="0"/>
            <a:ext cx="794252" cy="105273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707904" y="6488668"/>
            <a:ext cx="2104294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Fonte: elaborazioni di dati DAP</a:t>
            </a:r>
            <a:endParaRPr lang="it-IT" sz="1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20" y="1045315"/>
            <a:ext cx="8788417" cy="542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5496" y="76562"/>
            <a:ext cx="83529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Dettaglio dei detenuti presenti negli istituti penitenziari del Lazio al </a:t>
            </a:r>
            <a:r>
              <a:rPr lang="it-IT" b="1" dirty="0" smtClean="0"/>
              <a:t>31/08/2024</a:t>
            </a:r>
            <a:endParaRPr lang="it-IT" b="1" dirty="0"/>
          </a:p>
        </p:txBody>
      </p:sp>
      <p:sp>
        <p:nvSpPr>
          <p:cNvPr id="6" name="Rettangolo 5"/>
          <p:cNvSpPr/>
          <p:nvPr/>
        </p:nvSpPr>
        <p:spPr>
          <a:xfrm>
            <a:off x="395536" y="6279703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(*) i posti effettivamente disponibili degli istituti del Lazio sono calcolati in base all’ultimo aggiornamento disponibile delle schede di trasparenza degli istituti consultabili sul sito del Ministero della Giustizia</a:t>
            </a:r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04248" y="6510535"/>
            <a:ext cx="2104294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Fonte: elaborazioni di dati DAP</a:t>
            </a:r>
            <a:endParaRPr lang="it-IT" sz="12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89635"/>
              </p:ext>
            </p:extLst>
          </p:nvPr>
        </p:nvGraphicFramePr>
        <p:xfrm>
          <a:off x="431540" y="476972"/>
          <a:ext cx="7560840" cy="58059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63239">
                  <a:extLst>
                    <a:ext uri="{9D8B030D-6E8A-4147-A177-3AD203B41FA5}">
                      <a16:colId xmlns:a16="http://schemas.microsoft.com/office/drawing/2014/main" val="1406207836"/>
                    </a:ext>
                  </a:extLst>
                </a:gridCol>
                <a:gridCol w="699543">
                  <a:extLst>
                    <a:ext uri="{9D8B030D-6E8A-4147-A177-3AD203B41FA5}">
                      <a16:colId xmlns:a16="http://schemas.microsoft.com/office/drawing/2014/main" val="1751016505"/>
                    </a:ext>
                  </a:extLst>
                </a:gridCol>
                <a:gridCol w="1174304">
                  <a:extLst>
                    <a:ext uri="{9D8B030D-6E8A-4147-A177-3AD203B41FA5}">
                      <a16:colId xmlns:a16="http://schemas.microsoft.com/office/drawing/2014/main" val="3942614510"/>
                    </a:ext>
                  </a:extLst>
                </a:gridCol>
                <a:gridCol w="1106971">
                  <a:extLst>
                    <a:ext uri="{9D8B030D-6E8A-4147-A177-3AD203B41FA5}">
                      <a16:colId xmlns:a16="http://schemas.microsoft.com/office/drawing/2014/main" val="2079229812"/>
                    </a:ext>
                  </a:extLst>
                </a:gridCol>
                <a:gridCol w="976883">
                  <a:extLst>
                    <a:ext uri="{9D8B030D-6E8A-4147-A177-3AD203B41FA5}">
                      <a16:colId xmlns:a16="http://schemas.microsoft.com/office/drawing/2014/main" val="1233130316"/>
                    </a:ext>
                  </a:extLst>
                </a:gridCol>
                <a:gridCol w="877611">
                  <a:extLst>
                    <a:ext uri="{9D8B030D-6E8A-4147-A177-3AD203B41FA5}">
                      <a16:colId xmlns:a16="http://schemas.microsoft.com/office/drawing/2014/main" val="3882217495"/>
                    </a:ext>
                  </a:extLst>
                </a:gridCol>
                <a:gridCol w="962289">
                  <a:extLst>
                    <a:ext uri="{9D8B030D-6E8A-4147-A177-3AD203B41FA5}">
                      <a16:colId xmlns:a16="http://schemas.microsoft.com/office/drawing/2014/main" val="904374269"/>
                    </a:ext>
                  </a:extLst>
                </a:gridCol>
              </a:tblGrid>
              <a:tr h="4176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Istituto</a:t>
                      </a:r>
                      <a:endParaRPr lang="it-IT" sz="14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44" marR="3744" marT="37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Tipo istituto</a:t>
                      </a:r>
                      <a:endParaRPr lang="it-IT" sz="14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44" marR="3744" marT="37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Capienza</a:t>
                      </a:r>
                      <a:endParaRPr lang="it-IT" sz="14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Regolamentare</a:t>
                      </a:r>
                      <a:endParaRPr lang="it-IT" sz="14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44" marR="3744" marT="37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POSTI  </a:t>
                      </a:r>
                      <a:br>
                        <a:rPr lang="it-IT" sz="1400" b="1" u="none" strike="noStrike" dirty="0">
                          <a:effectLst/>
                        </a:rPr>
                      </a:br>
                      <a:r>
                        <a:rPr lang="it-IT" sz="1400" b="1" u="none" strike="noStrike" dirty="0">
                          <a:effectLst/>
                        </a:rPr>
                        <a:t>effettivamente disponili (*)</a:t>
                      </a:r>
                      <a:endParaRPr lang="it-IT" sz="14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44" marR="3744" marT="37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 smtClean="0">
                          <a:effectLst/>
                        </a:rPr>
                        <a:t>Detenuti presenti al  </a:t>
                      </a:r>
                    </a:p>
                    <a:p>
                      <a:pPr algn="ctr" fontAlgn="ctr"/>
                      <a:r>
                        <a:rPr lang="it-IT" sz="1400" b="1" u="none" strike="noStrike" dirty="0" smtClean="0">
                          <a:effectLst/>
                        </a:rPr>
                        <a:t>31 agosto</a:t>
                      </a:r>
                      <a:endParaRPr lang="it-IT" sz="14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44" marR="3744" marT="3744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 smtClean="0">
                          <a:effectLst/>
                        </a:rPr>
                        <a:t>di cui</a:t>
                      </a:r>
                      <a:endParaRPr lang="it-IT" sz="1400" b="1" i="0" u="none" strike="noStrike" dirty="0" smtClean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 fontAlgn="ctr"/>
                      <a:r>
                        <a:rPr lang="it-IT" sz="1400" b="1" u="none" strike="noStrike" dirty="0" smtClean="0">
                          <a:effectLst/>
                        </a:rPr>
                        <a:t>stranieri</a:t>
                      </a:r>
                      <a:endParaRPr lang="it-IT" sz="14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44" marR="3744" marT="3744" marB="0" anchor="ctr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361083"/>
                  </a:ext>
                </a:extLst>
              </a:tr>
              <a:tr h="3782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 smtClean="0">
                          <a:effectLst/>
                        </a:rPr>
                        <a:t>Totale</a:t>
                      </a:r>
                      <a:endParaRPr lang="it-IT" sz="14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44" marR="3744" marT="37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D</a:t>
                      </a:r>
                      <a:r>
                        <a:rPr lang="it-IT" sz="1400" b="1" u="none" strike="noStrike" dirty="0" smtClean="0">
                          <a:effectLst/>
                        </a:rPr>
                        <a:t>onne</a:t>
                      </a:r>
                      <a:endParaRPr lang="it-IT" sz="14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44" marR="3744" marT="3744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100" b="1" i="0" u="none" strike="noStrike" dirty="0">
                        <a:solidFill>
                          <a:srgbClr val="33333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744" marR="3744" marT="3744" marB="0" anchor="ctr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728588"/>
                  </a:ext>
                </a:extLst>
              </a:tr>
              <a:tr h="2439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CASSINO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127</a:t>
                      </a: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86692806"/>
                  </a:ext>
                </a:extLst>
              </a:tr>
              <a:tr h="42139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FROSINONE "G. PAGLIEI"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15077429"/>
                  </a:ext>
                </a:extLst>
              </a:tr>
              <a:tr h="2439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PALIANO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4973396"/>
                  </a:ext>
                </a:extLst>
              </a:tr>
              <a:tr h="2439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LATINA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165946"/>
                  </a:ext>
                </a:extLst>
              </a:tr>
              <a:tr h="2439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RIETI "N.C."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1913887"/>
                  </a:ext>
                </a:extLst>
              </a:tr>
              <a:tr h="42139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CIVITAVECCHIA "G. PASSERINI"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51926315"/>
                  </a:ext>
                </a:extLst>
              </a:tr>
              <a:tr h="25762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CIVITAVECCHIA "N.C."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94850624"/>
                  </a:ext>
                </a:extLst>
              </a:tr>
              <a:tr h="42139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ROMA "G. STEFANINI" REBIBBIA FEMMINILE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CCF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  360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       124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5736609"/>
                  </a:ext>
                </a:extLst>
              </a:tr>
              <a:tr h="43540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ROMA "R. CINOTTI" REBIBBIA N.C.1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     1.170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       1.583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13627373"/>
                  </a:ext>
                </a:extLst>
              </a:tr>
              <a:tr h="42139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ROMA "REBIBBIA TERZA CASA"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0037742"/>
                  </a:ext>
                </a:extLst>
              </a:tr>
              <a:tr h="24666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ROMA "REBIBBIA"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1991174"/>
                  </a:ext>
                </a:extLst>
              </a:tr>
              <a:tr h="2439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ROMA "REGINA COELI"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595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91062"/>
                  </a:ext>
                </a:extLst>
              </a:tr>
              <a:tr h="2439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VELLETRI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6216864"/>
                  </a:ext>
                </a:extLst>
              </a:tr>
              <a:tr h="24396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VITERBO "N.C."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7601837"/>
                  </a:ext>
                </a:extLst>
              </a:tr>
              <a:tr h="48899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TOTALE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     5.208   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            4.617   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      6.879   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 443   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   2.609   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1264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2" y="934077"/>
            <a:ext cx="8234580" cy="509489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176137"/>
            <a:ext cx="83248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Tasso di affollamento negli istituti penitenziari del Lazio e in Italia calcolato sul totale dei posti effettivamente disponibili al 31 </a:t>
            </a:r>
            <a:r>
              <a:rPr lang="it-IT" b="1" dirty="0" smtClean="0"/>
              <a:t>agosto 2024</a:t>
            </a:r>
            <a:endParaRPr lang="it-IT" b="1" dirty="0"/>
          </a:p>
        </p:txBody>
      </p:sp>
      <p:sp>
        <p:nvSpPr>
          <p:cNvPr id="6" name="Rettangolo 5"/>
          <p:cNvSpPr/>
          <p:nvPr/>
        </p:nvSpPr>
        <p:spPr>
          <a:xfrm>
            <a:off x="90270" y="6140579"/>
            <a:ext cx="89289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 smtClean="0"/>
              <a:t>(*) i posti effettivamente disponibili degli istituti penitenziari in tutta Italia sono calcolati in base all’ultimo aggiornamento disponibile delle schede di trasparenza degli istituti consultabili sul sito del ministero della Giustizia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039706" y="6519669"/>
            <a:ext cx="2104294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Fonte: elaborazioni di dati DAP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752" y="1154233"/>
            <a:ext cx="5494496" cy="454953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101" y="1841"/>
            <a:ext cx="8229600" cy="9573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2000" b="1" dirty="0" smtClean="0"/>
              <a:t>Tasso affollamento calcolato sul numero effettivo di posti disponibili(*) </a:t>
            </a:r>
            <a:br>
              <a:rPr lang="it-IT" sz="2000" b="1" dirty="0" smtClean="0"/>
            </a:br>
            <a:r>
              <a:rPr lang="it-IT" sz="2000" b="1" dirty="0" smtClean="0"/>
              <a:t>e numero di detenuti per regione</a:t>
            </a:r>
            <a:br>
              <a:rPr lang="it-IT" sz="2000" b="1" dirty="0" smtClean="0"/>
            </a:br>
            <a:r>
              <a:rPr lang="it-IT" sz="2000" b="1" dirty="0" smtClean="0"/>
              <a:t>negli istituti penitenziari d’Italia al </a:t>
            </a:r>
            <a:r>
              <a:rPr lang="it-IT" sz="2000" b="1" dirty="0" smtClean="0"/>
              <a:t>31 agosto 2024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039706" y="6519669"/>
            <a:ext cx="2104294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Fonte: elaborazioni di dati DAP</a:t>
            </a:r>
            <a:endParaRPr lang="it-IT" sz="1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71600" y="2564904"/>
            <a:ext cx="1262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Tasso affollamento per Regione</a:t>
            </a:r>
            <a:endParaRPr lang="it-IT" sz="1100" dirty="0"/>
          </a:p>
        </p:txBody>
      </p:sp>
      <p:sp>
        <p:nvSpPr>
          <p:cNvPr id="11" name="Rettangolo 10"/>
          <p:cNvSpPr/>
          <p:nvPr/>
        </p:nvSpPr>
        <p:spPr>
          <a:xfrm>
            <a:off x="122948" y="6183935"/>
            <a:ext cx="89289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 smtClean="0"/>
              <a:t>(*) i posti effettivamente disponibili degli istituti del Lazio sono calcolati in base all’ultimo aggiornamento disponibile delle schede di trasparenza degli istituti consultabili sul sito del Ministero della Giustizia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548" y="2995791"/>
            <a:ext cx="123454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7657" y="189522"/>
            <a:ext cx="776470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Variazione del numero di detenuti presenti per regione tra il </a:t>
            </a:r>
            <a:r>
              <a:rPr lang="it-IT" sz="2400" b="1" dirty="0" smtClean="0">
                <a:solidFill>
                  <a:srgbClr val="002060"/>
                </a:solidFill>
              </a:rPr>
              <a:t>31 luglio 2024 </a:t>
            </a:r>
            <a:r>
              <a:rPr lang="it-IT" sz="2400" b="1" dirty="0" smtClean="0">
                <a:solidFill>
                  <a:srgbClr val="002060"/>
                </a:solidFill>
              </a:rPr>
              <a:t>e il 31 </a:t>
            </a:r>
            <a:r>
              <a:rPr lang="it-IT" sz="2400" b="1" dirty="0" smtClean="0">
                <a:solidFill>
                  <a:srgbClr val="002060"/>
                </a:solidFill>
              </a:rPr>
              <a:t>agosto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</a:rPr>
              <a:t>2024</a:t>
            </a:r>
            <a:endParaRPr lang="it-IT" sz="2400" b="1" dirty="0">
              <a:solidFill>
                <a:srgbClr val="00206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85" y="0"/>
            <a:ext cx="794252" cy="105273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79512" y="6484844"/>
            <a:ext cx="2104294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Fonte: elaborazioni di dati DAP</a:t>
            </a:r>
            <a:endParaRPr lang="it-IT" sz="1200" dirty="0"/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785363"/>
              </p:ext>
            </p:extLst>
          </p:nvPr>
        </p:nvGraphicFramePr>
        <p:xfrm>
          <a:off x="105117" y="513440"/>
          <a:ext cx="8884920" cy="5871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63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9221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000" b="1" dirty="0" smtClean="0"/>
              <a:t>Primi venti istituti penitenziari in Italia per tasso di affollamento su posti effettivamente disponibili al 31 </a:t>
            </a:r>
            <a:r>
              <a:rPr lang="it-IT" sz="2000" b="1" dirty="0" smtClean="0"/>
              <a:t>agosto </a:t>
            </a:r>
            <a:r>
              <a:rPr lang="it-IT" sz="2000" b="1" dirty="0" smtClean="0"/>
              <a:t>2024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948264" y="6567178"/>
            <a:ext cx="2104294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Fonte: elaborazioni di dati DAP</a:t>
            </a:r>
            <a:endParaRPr lang="it-IT" sz="120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51341"/>
              </p:ext>
            </p:extLst>
          </p:nvPr>
        </p:nvGraphicFramePr>
        <p:xfrm>
          <a:off x="179512" y="922114"/>
          <a:ext cx="8812481" cy="54852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68066">
                  <a:extLst>
                    <a:ext uri="{9D8B030D-6E8A-4147-A177-3AD203B41FA5}">
                      <a16:colId xmlns:a16="http://schemas.microsoft.com/office/drawing/2014/main" val="235789712"/>
                    </a:ext>
                  </a:extLst>
                </a:gridCol>
                <a:gridCol w="784962">
                  <a:extLst>
                    <a:ext uri="{9D8B030D-6E8A-4147-A177-3AD203B41FA5}">
                      <a16:colId xmlns:a16="http://schemas.microsoft.com/office/drawing/2014/main" val="3588968060"/>
                    </a:ext>
                  </a:extLst>
                </a:gridCol>
                <a:gridCol w="713602">
                  <a:extLst>
                    <a:ext uri="{9D8B030D-6E8A-4147-A177-3AD203B41FA5}">
                      <a16:colId xmlns:a16="http://schemas.microsoft.com/office/drawing/2014/main" val="2672225291"/>
                    </a:ext>
                  </a:extLst>
                </a:gridCol>
                <a:gridCol w="499522">
                  <a:extLst>
                    <a:ext uri="{9D8B030D-6E8A-4147-A177-3AD203B41FA5}">
                      <a16:colId xmlns:a16="http://schemas.microsoft.com/office/drawing/2014/main" val="1704144284"/>
                    </a:ext>
                  </a:extLst>
                </a:gridCol>
                <a:gridCol w="713602">
                  <a:extLst>
                    <a:ext uri="{9D8B030D-6E8A-4147-A177-3AD203B41FA5}">
                      <a16:colId xmlns:a16="http://schemas.microsoft.com/office/drawing/2014/main" val="1648237504"/>
                    </a:ext>
                  </a:extLst>
                </a:gridCol>
                <a:gridCol w="784962">
                  <a:extLst>
                    <a:ext uri="{9D8B030D-6E8A-4147-A177-3AD203B41FA5}">
                      <a16:colId xmlns:a16="http://schemas.microsoft.com/office/drawing/2014/main" val="1582906129"/>
                    </a:ext>
                  </a:extLst>
                </a:gridCol>
                <a:gridCol w="999043">
                  <a:extLst>
                    <a:ext uri="{9D8B030D-6E8A-4147-A177-3AD203B41FA5}">
                      <a16:colId xmlns:a16="http://schemas.microsoft.com/office/drawing/2014/main" val="3570957914"/>
                    </a:ext>
                  </a:extLst>
                </a:gridCol>
                <a:gridCol w="1070403">
                  <a:extLst>
                    <a:ext uri="{9D8B030D-6E8A-4147-A177-3AD203B41FA5}">
                      <a16:colId xmlns:a16="http://schemas.microsoft.com/office/drawing/2014/main" val="2913244439"/>
                    </a:ext>
                  </a:extLst>
                </a:gridCol>
                <a:gridCol w="1078319">
                  <a:extLst>
                    <a:ext uri="{9D8B030D-6E8A-4147-A177-3AD203B41FA5}">
                      <a16:colId xmlns:a16="http://schemas.microsoft.com/office/drawing/2014/main" val="4076307789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ISTITUTO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CAPIENZA</a:t>
                      </a:r>
                      <a:br>
                        <a:rPr lang="it-IT" sz="1200" u="none" strike="noStrike" dirty="0">
                          <a:effectLst/>
                          <a:latin typeface="+mn-lt"/>
                        </a:rPr>
                      </a:b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 "ufficiale"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PRESENTI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DONNE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STRANIERI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POSTI NON DISPONIBILI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POSTI EFFETTIVAMENTE DISPONBILI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TASSO AFFOLLAMENTO "UFFICIALE</a:t>
                      </a:r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"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TASSO AFFOLLAMENTO </a:t>
                      </a:r>
                      <a:br>
                        <a:rPr lang="it-IT" sz="1200" u="none" strike="noStrike" dirty="0">
                          <a:effectLst/>
                          <a:latin typeface="+mn-lt"/>
                        </a:rPr>
                      </a:b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SU POSTI </a:t>
                      </a:r>
                      <a:r>
                        <a:rPr lang="it-IT" sz="1200" u="none" strike="noStrike" dirty="0" smtClean="0">
                          <a:effectLst/>
                          <a:latin typeface="+mn-lt"/>
                        </a:rPr>
                        <a:t>DISPONIBILI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b"/>
                </a:tc>
                <a:extLst>
                  <a:ext uri="{0D108BD9-81ED-4DB2-BD59-A6C34878D82A}">
                    <a16:rowId xmlns:a16="http://schemas.microsoft.com/office/drawing/2014/main" val="3179869293"/>
                  </a:ext>
                </a:extLst>
              </a:tr>
              <a:tr h="17106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MILANO "F. DI CATALDO" SAN VITTORE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35294728"/>
                  </a:ext>
                </a:extLst>
              </a:tr>
              <a:tr h="17106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BRESCIA "N. FISCHIONE" CANTON MONBELLO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06287080"/>
                  </a:ext>
                </a:extLst>
              </a:tr>
              <a:tr h="17106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NAPOLI "G. SALVIA" POGGIOREALE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93696543"/>
                  </a:ext>
                </a:extLst>
              </a:tr>
              <a:tr h="17106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BUSTO ARSIZIO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92540248"/>
                  </a:ext>
                </a:extLst>
              </a:tr>
              <a:tr h="17106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FOGGIA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32083285"/>
                  </a:ext>
                </a:extLst>
              </a:tr>
              <a:tr h="17106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VASTO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4846075"/>
                  </a:ext>
                </a:extLst>
              </a:tr>
              <a:tr h="17106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TARANTO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2169503"/>
                  </a:ext>
                </a:extLst>
              </a:tr>
              <a:tr h="17106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COMO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23881402"/>
                  </a:ext>
                </a:extLst>
              </a:tr>
              <a:tr h="17106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VERONA "MONTORIO"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9022165"/>
                  </a:ext>
                </a:extLst>
              </a:tr>
              <a:tr h="1749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GROSSETO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5977170"/>
                  </a:ext>
                </a:extLst>
              </a:tr>
              <a:tr h="17106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RIETI "N.C."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171%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186%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33971965"/>
                  </a:ext>
                </a:extLst>
              </a:tr>
              <a:tr h="17106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ROMA "REGINA COELI"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1.157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184%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185%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1326253"/>
                  </a:ext>
                </a:extLst>
              </a:tr>
              <a:tr h="17106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POTENZA "A. SANTORO"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0130232"/>
                  </a:ext>
                </a:extLst>
              </a:tr>
              <a:tr h="17106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VARESE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2609807"/>
                  </a:ext>
                </a:extLst>
              </a:tr>
              <a:tr h="17106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UDINE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83849829"/>
                  </a:ext>
                </a:extLst>
              </a:tr>
              <a:tr h="17106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LODI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84217465"/>
                  </a:ext>
                </a:extLst>
              </a:tr>
              <a:tr h="17106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BERGAMO "Don Fausto RESMINI"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6505594"/>
                  </a:ext>
                </a:extLst>
              </a:tr>
              <a:tr h="17106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CHIETI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3391691"/>
                  </a:ext>
                </a:extLst>
              </a:tr>
              <a:tr h="17106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MONZA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3696331"/>
                  </a:ext>
                </a:extLst>
              </a:tr>
              <a:tr h="17106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CIVITAVECCHIA "N.C."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151%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173%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26227081"/>
                  </a:ext>
                </a:extLst>
              </a:tr>
              <a:tr h="17106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CASSINO -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110%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173%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87745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0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8064896" cy="9221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000" b="1" dirty="0" smtClean="0"/>
              <a:t>Detenuti per Posizione Giuridica  In Italia e nel Lazio al 31 </a:t>
            </a:r>
            <a:r>
              <a:rPr lang="it-IT" sz="2000" b="1" dirty="0" smtClean="0"/>
              <a:t>agosto </a:t>
            </a:r>
            <a:r>
              <a:rPr lang="it-IT" sz="2000" b="1" dirty="0" smtClean="0"/>
              <a:t>2024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785388" y="6165304"/>
            <a:ext cx="2104294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Fonte: elaborazioni di dati DAP</a:t>
            </a:r>
            <a:endParaRPr lang="it-IT" sz="1200" dirty="0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878944"/>
              </p:ext>
            </p:extLst>
          </p:nvPr>
        </p:nvGraphicFramePr>
        <p:xfrm>
          <a:off x="254317" y="983932"/>
          <a:ext cx="8635365" cy="4890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err="1"/>
              <a:t>Percentuali</a:t>
            </a:r>
            <a:r>
              <a:rPr lang="en-US" sz="2400" b="1" dirty="0"/>
              <a:t> di </a:t>
            </a:r>
            <a:r>
              <a:rPr lang="en-US" sz="2400" b="1" dirty="0" err="1"/>
              <a:t>detenuti</a:t>
            </a:r>
            <a:r>
              <a:rPr lang="en-US" sz="2400" b="1" dirty="0"/>
              <a:t> in </a:t>
            </a:r>
            <a:r>
              <a:rPr lang="en-US" sz="2400" b="1" dirty="0" err="1"/>
              <a:t>attesa</a:t>
            </a:r>
            <a:r>
              <a:rPr lang="en-US" sz="2400" b="1" dirty="0"/>
              <a:t> </a:t>
            </a:r>
            <a:r>
              <a:rPr lang="en-US" sz="2400" b="1" dirty="0" smtClean="0"/>
              <a:t>di </a:t>
            </a:r>
            <a:r>
              <a:rPr lang="en-US" sz="2400" b="1" dirty="0" err="1" smtClean="0"/>
              <a:t>giudizio</a:t>
            </a:r>
            <a:r>
              <a:rPr lang="en-US" sz="2400" b="1" dirty="0" smtClean="0"/>
              <a:t>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in Italia e </a:t>
            </a:r>
            <a:r>
              <a:rPr lang="en-US" sz="2400" b="1" dirty="0" err="1"/>
              <a:t>nel</a:t>
            </a:r>
            <a:r>
              <a:rPr lang="en-US" sz="2400" b="1" dirty="0"/>
              <a:t> </a:t>
            </a:r>
            <a:r>
              <a:rPr lang="en-US" sz="2400" b="1" dirty="0" smtClean="0"/>
              <a:t>Lazio </a:t>
            </a:r>
            <a:r>
              <a:rPr lang="en-US" sz="2400" b="1" dirty="0" err="1" smtClean="0"/>
              <a:t>tra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giugno</a:t>
            </a:r>
            <a:r>
              <a:rPr lang="en-US" sz="2400" b="1" dirty="0" smtClean="0"/>
              <a:t> 2019 e </a:t>
            </a:r>
            <a:r>
              <a:rPr lang="en-US" sz="2400" b="1" dirty="0" err="1" smtClean="0"/>
              <a:t>agosto</a:t>
            </a:r>
            <a:r>
              <a:rPr lang="en-US" sz="2400" b="1" dirty="0" smtClean="0"/>
              <a:t> </a:t>
            </a:r>
            <a:r>
              <a:rPr lang="en-US" sz="2400" b="1" dirty="0" smtClean="0"/>
              <a:t>2024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948264" y="6238460"/>
            <a:ext cx="2104294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smtClean="0"/>
              <a:t>Fonte: elaborazioni di dati DAP</a:t>
            </a:r>
            <a:endParaRPr lang="it-IT" sz="1200" dirty="0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461831"/>
              </p:ext>
            </p:extLst>
          </p:nvPr>
        </p:nvGraphicFramePr>
        <p:xfrm>
          <a:off x="323528" y="1481333"/>
          <a:ext cx="8126680" cy="503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41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7738</TotalTime>
  <Words>923</Words>
  <Application>Microsoft Office PowerPoint</Application>
  <PresentationFormat>Presentazione su schermo (4:3)</PresentationFormat>
  <Paragraphs>433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Trebuchet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Tasso affollamento calcolato sul numero effettivo di posti disponibili(*)  e numero di detenuti per regione negli istituti penitenziari d’Italia al 31 agosto 2024</vt:lpstr>
      <vt:lpstr>Presentazione standard di PowerPoint</vt:lpstr>
      <vt:lpstr>Primi venti istituti penitenziari in Italia per tasso di affollamento su posti effettivamente disponibili al 31 agosto 2024</vt:lpstr>
      <vt:lpstr>Detenuti per Posizione Giuridica  In Italia e nel Lazio al 31 agosto 2024</vt:lpstr>
      <vt:lpstr>Percentuali di detenuti in attesa di giudizio  in Italia e nel Lazio tra giugno 2019 e agosto 2024</vt:lpstr>
      <vt:lpstr>Detenute madri con figli al seguito presenti negli Istituti penitenziari in Italia  al 31 agosto 2024</vt:lpstr>
      <vt:lpstr>Detenuti per Nazionalità In Italia e nel Lazio al 31 agosto 2024 </vt:lpstr>
      <vt:lpstr>Detenuti per Genere in Italia e nel Lazio al 31 agosto 2024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Lorenzo Fanoli</cp:lastModifiedBy>
  <cp:revision>597</cp:revision>
  <dcterms:created xsi:type="dcterms:W3CDTF">2020-06-03T15:49:37Z</dcterms:created>
  <dcterms:modified xsi:type="dcterms:W3CDTF">2024-09-04T07:33:24Z</dcterms:modified>
</cp:coreProperties>
</file>