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70" r:id="rId4"/>
    <p:sldId id="272" r:id="rId5"/>
    <p:sldId id="273" r:id="rId6"/>
    <p:sldId id="269" r:id="rId7"/>
    <p:sldId id="268" r:id="rId8"/>
    <p:sldId id="257" r:id="rId9"/>
    <p:sldId id="258" r:id="rId10"/>
    <p:sldId id="271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>
        <p:scale>
          <a:sx n="100" d="100"/>
          <a:sy n="100" d="100"/>
        </p:scale>
        <p:origin x="10" y="-3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9%20otto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9%20otto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9%20ottob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295931758530184E-2"/>
          <c:y val="2.9694760430174611E-3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1E9E-4476-95AB-28A6D33C2A92}"/>
                </c:ext>
              </c:extLst>
            </c:dLbl>
            <c:dLbl>
              <c:idx val="1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1E9E-4476-95AB-28A6D33C2A92}"/>
                </c:ext>
              </c:extLst>
            </c:dLbl>
            <c:dLbl>
              <c:idx val="24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E9E-4476-95AB-28A6D33C2A92}"/>
                </c:ext>
              </c:extLst>
            </c:dLbl>
            <c:dLbl>
              <c:idx val="36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E9E-4476-95AB-28A6D33C2A92}"/>
                </c:ext>
              </c:extLst>
            </c:dLbl>
            <c:dLbl>
              <c:idx val="44"/>
              <c:layout/>
              <c:spPr>
                <a:solidFill>
                  <a:schemeClr val="accent1">
                    <a:lumMod val="20000"/>
                    <a:lumOff val="80000"/>
                  </a:schemeClr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1E9E-4476-95AB-28A6D33C2A92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lazio'!$T$79:$BL$79</c:f>
              <c:strCache>
                <c:ptCount val="45"/>
                <c:pt idx="0">
                  <c:v>gen. 21</c:v>
                </c:pt>
                <c:pt idx="2">
                  <c:v>mar. 21</c:v>
                </c:pt>
                <c:pt idx="4">
                  <c:v>mag. 21</c:v>
                </c:pt>
                <c:pt idx="6">
                  <c:v>lug. 21</c:v>
                </c:pt>
                <c:pt idx="8">
                  <c:v>sett. 21</c:v>
                </c:pt>
                <c:pt idx="10">
                  <c:v>nov. 21</c:v>
                </c:pt>
                <c:pt idx="12">
                  <c:v>gen 22</c:v>
                </c:pt>
                <c:pt idx="14">
                  <c:v>mar. 22</c:v>
                </c:pt>
                <c:pt idx="16">
                  <c:v>mag. 22</c:v>
                </c:pt>
                <c:pt idx="18">
                  <c:v>lug. 22</c:v>
                </c:pt>
                <c:pt idx="20">
                  <c:v>sett. 22</c:v>
                </c:pt>
                <c:pt idx="22">
                  <c:v>nov. 22</c:v>
                </c:pt>
                <c:pt idx="24">
                  <c:v>gen. 23</c:v>
                </c:pt>
                <c:pt idx="26">
                  <c:v>mar.23</c:v>
                </c:pt>
                <c:pt idx="28">
                  <c:v>mag. 23</c:v>
                </c:pt>
                <c:pt idx="30">
                  <c:v>lug. 23</c:v>
                </c:pt>
                <c:pt idx="32">
                  <c:v>set. 23</c:v>
                </c:pt>
                <c:pt idx="34">
                  <c:v>nov.23</c:v>
                </c:pt>
                <c:pt idx="36">
                  <c:v>gen. 24</c:v>
                </c:pt>
                <c:pt idx="38">
                  <c:v>mar. 24</c:v>
                </c:pt>
                <c:pt idx="40">
                  <c:v>mag. 24</c:v>
                </c:pt>
                <c:pt idx="42">
                  <c:v>lug. 24</c:v>
                </c:pt>
                <c:pt idx="44">
                  <c:v>7 ott 24</c:v>
                </c:pt>
              </c:strCache>
            </c:strRef>
          </c:cat>
          <c:val>
            <c:numRef>
              <c:f>'trend lazio'!$T$80:$BL$80</c:f>
              <c:numCache>
                <c:formatCode>_-* #,##0\ _€_-;\-* #,##0\ _€_-;_-* "-"??\ _€_-;_-@_-</c:formatCode>
                <c:ptCount val="45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  <c:pt idx="34">
                  <c:v>60116</c:v>
                </c:pt>
                <c:pt idx="35">
                  <c:v>60166</c:v>
                </c:pt>
                <c:pt idx="36" formatCode="#,##0">
                  <c:v>60637</c:v>
                </c:pt>
                <c:pt idx="37">
                  <c:v>60924</c:v>
                </c:pt>
                <c:pt idx="38">
                  <c:v>61049</c:v>
                </c:pt>
                <c:pt idx="39" formatCode="#,##0">
                  <c:v>61297</c:v>
                </c:pt>
                <c:pt idx="40">
                  <c:v>61547</c:v>
                </c:pt>
                <c:pt idx="41">
                  <c:v>61480</c:v>
                </c:pt>
                <c:pt idx="42" formatCode="#,##0">
                  <c:v>61133</c:v>
                </c:pt>
                <c:pt idx="43">
                  <c:v>61758</c:v>
                </c:pt>
                <c:pt idx="44">
                  <c:v>61914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E9E-4476-95AB-28A6D33C2A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03367760848075E-2"/>
          <c:y val="2.8885252558836387E-2"/>
          <c:w val="0.87346558952858167"/>
          <c:h val="0.85012916690961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disponibili'!$B$2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DA-4435-B42B-22E8C0B687D1}"/>
                </c:ext>
              </c:extLst>
            </c:dLbl>
            <c:dLbl>
              <c:idx val="12"/>
              <c:layout>
                <c:manualLayout>
                  <c:x val="-1.5015015015016116E-3"/>
                  <c:y val="5.9190031152647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DA-4435-B42B-22E8C0B687D1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disponibili'!$A$3:$A$15</c:f>
              <c:strCache>
                <c:ptCount val="13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7 ott. 24</c:v>
                </c:pt>
              </c:strCache>
            </c:strRef>
          </c:cat>
          <c:val>
            <c:numRef>
              <c:f>'detenuti e posti disponibili'!$B$3:$B$15</c:f>
              <c:numCache>
                <c:formatCode>_-* #,##0\ _€_-;\-* #,##0\ _€_-;_-* "-"??\ _€_-;_-@_-</c:formatCode>
                <c:ptCount val="13"/>
                <c:pt idx="0" formatCode="#,##0">
                  <c:v>58987</c:v>
                </c:pt>
                <c:pt idx="1">
                  <c:v>59715</c:v>
                </c:pt>
                <c:pt idx="2">
                  <c:v>60116</c:v>
                </c:pt>
                <c:pt idx="3">
                  <c:v>60166</c:v>
                </c:pt>
                <c:pt idx="4" formatCode="#,##0">
                  <c:v>60637</c:v>
                </c:pt>
                <c:pt idx="5">
                  <c:v>60924</c:v>
                </c:pt>
                <c:pt idx="6">
                  <c:v>61049</c:v>
                </c:pt>
                <c:pt idx="7" formatCode="#,##0">
                  <c:v>61297</c:v>
                </c:pt>
                <c:pt idx="8">
                  <c:v>61547</c:v>
                </c:pt>
                <c:pt idx="9">
                  <c:v>61480</c:v>
                </c:pt>
                <c:pt idx="10" formatCode="#,##0">
                  <c:v>61133</c:v>
                </c:pt>
                <c:pt idx="11">
                  <c:v>61758</c:v>
                </c:pt>
                <c:pt idx="12">
                  <c:v>61914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DA-4435-B42B-22E8C0B687D1}"/>
            </c:ext>
          </c:extLst>
        </c:ser>
        <c:ser>
          <c:idx val="1"/>
          <c:order val="1"/>
          <c:tx>
            <c:strRef>
              <c:f>'detenuti e posti disponibili'!$C$2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DA-4435-B42B-22E8C0B687D1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DA-4435-B42B-22E8C0B687D1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disponibili'!$A$3:$A$15</c:f>
              <c:strCache>
                <c:ptCount val="13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7 ott. 24</c:v>
                </c:pt>
              </c:strCache>
            </c:strRef>
          </c:cat>
          <c:val>
            <c:numRef>
              <c:f>'detenuti e posti disponibili'!$C$3:$C$15</c:f>
              <c:numCache>
                <c:formatCode>_-* #,##0\ _€_-;\-* #,##0\ _€_-;_-* "-"??\ _€_-;_-@_-</c:formatCode>
                <c:ptCount val="13"/>
                <c:pt idx="0">
                  <c:v>47552</c:v>
                </c:pt>
                <c:pt idx="1">
                  <c:v>47621</c:v>
                </c:pt>
                <c:pt idx="2">
                  <c:v>47621</c:v>
                </c:pt>
                <c:pt idx="3">
                  <c:v>47523</c:v>
                </c:pt>
                <c:pt idx="4">
                  <c:v>47691</c:v>
                </c:pt>
                <c:pt idx="5">
                  <c:v>47531</c:v>
                </c:pt>
                <c:pt idx="6">
                  <c:v>47522</c:v>
                </c:pt>
                <c:pt idx="7">
                  <c:v>47511</c:v>
                </c:pt>
                <c:pt idx="8">
                  <c:v>47585</c:v>
                </c:pt>
                <c:pt idx="9">
                  <c:v>47578</c:v>
                </c:pt>
                <c:pt idx="10">
                  <c:v>46968</c:v>
                </c:pt>
                <c:pt idx="11">
                  <c:v>46672</c:v>
                </c:pt>
                <c:pt idx="12">
                  <c:v>46812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DA-4435-B42B-22E8C0B68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disponibili'!$D$2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1DA-4435-B42B-22E8C0B687D1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1DA-4435-B42B-22E8C0B687D1}"/>
                </c:ext>
              </c:extLst>
            </c:dLbl>
            <c:spPr>
              <a:solidFill>
                <a:schemeClr val="accent3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disponibili'!$A$3:$A$15</c:f>
              <c:strCache>
                <c:ptCount val="13"/>
                <c:pt idx="0">
                  <c:v>set. 23</c:v>
                </c:pt>
                <c:pt idx="1">
                  <c:v>ott. 23</c:v>
                </c:pt>
                <c:pt idx="2">
                  <c:v>nov. 23</c:v>
                </c:pt>
                <c:pt idx="3">
                  <c:v>dic. 23</c:v>
                </c:pt>
                <c:pt idx="4">
                  <c:v>gen. 24</c:v>
                </c:pt>
                <c:pt idx="5">
                  <c:v>feb. 24</c:v>
                </c:pt>
                <c:pt idx="6">
                  <c:v>mar. 24</c:v>
                </c:pt>
                <c:pt idx="7">
                  <c:v>apr. 24</c:v>
                </c:pt>
                <c:pt idx="8">
                  <c:v>mag. 24</c:v>
                </c:pt>
                <c:pt idx="9">
                  <c:v>giu. 24</c:v>
                </c:pt>
                <c:pt idx="10">
                  <c:v>lug. 24</c:v>
                </c:pt>
                <c:pt idx="11">
                  <c:v>ago. 24</c:v>
                </c:pt>
                <c:pt idx="12">
                  <c:v>7 ott. 24</c:v>
                </c:pt>
              </c:strCache>
            </c:strRef>
          </c:cat>
          <c:val>
            <c:numRef>
              <c:f>'detenuti e posti disponibili'!$D$3:$D$15</c:f>
              <c:numCache>
                <c:formatCode>0.0%</c:formatCode>
                <c:ptCount val="13"/>
                <c:pt idx="0">
                  <c:v>1.2404735868102288</c:v>
                </c:pt>
                <c:pt idx="1">
                  <c:v>1.2539635874929127</c:v>
                </c:pt>
                <c:pt idx="2">
                  <c:v>1.2623842422460678</c:v>
                </c:pt>
                <c:pt idx="3">
                  <c:v>1.2660396018769859</c:v>
                </c:pt>
                <c:pt idx="4">
                  <c:v>1.2714558302405066</c:v>
                </c:pt>
                <c:pt idx="5">
                  <c:v>1.2817740001262334</c:v>
                </c:pt>
                <c:pt idx="6">
                  <c:v>1.2846471108118345</c:v>
                </c:pt>
                <c:pt idx="7">
                  <c:v>1.2901643829849929</c:v>
                </c:pt>
                <c:pt idx="8">
                  <c:v>1.2934117894294421</c:v>
                </c:pt>
                <c:pt idx="9">
                  <c:v>1.2921938711169028</c:v>
                </c:pt>
                <c:pt idx="10">
                  <c:v>1.3015883154488161</c:v>
                </c:pt>
                <c:pt idx="11">
                  <c:v>1.3232344874871442</c:v>
                </c:pt>
                <c:pt idx="12">
                  <c:v>1.3226095872853114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DA-4435-B42B-22E8C0B68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'misure alternative'!$B$28</c:f>
              <c:strCache>
                <c:ptCount val="1"/>
                <c:pt idx="0">
                  <c:v>% detenuti che potrebbero avere acceso a pene alternative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'misure alternative'!$A$29:$A$49</c:f>
              <c:strCache>
                <c:ptCount val="21"/>
                <c:pt idx="0">
                  <c:v>Calabria</c:v>
                </c:pt>
                <c:pt idx="1">
                  <c:v>Abruzzo</c:v>
                </c:pt>
                <c:pt idx="2">
                  <c:v>Basilicata</c:v>
                </c:pt>
                <c:pt idx="3">
                  <c:v>Umbria</c:v>
                </c:pt>
                <c:pt idx="4">
                  <c:v>Sardegna</c:v>
                </c:pt>
                <c:pt idx="5">
                  <c:v>Sicilia</c:v>
                </c:pt>
                <c:pt idx="6">
                  <c:v>Campania</c:v>
                </c:pt>
                <c:pt idx="7">
                  <c:v>Toscana</c:v>
                </c:pt>
                <c:pt idx="8">
                  <c:v>Molise</c:v>
                </c:pt>
                <c:pt idx="9">
                  <c:v>Friuli Venezia Giulia</c:v>
                </c:pt>
                <c:pt idx="10">
                  <c:v>Puglia</c:v>
                </c:pt>
                <c:pt idx="11">
                  <c:v>Emilia Romagna</c:v>
                </c:pt>
                <c:pt idx="12">
                  <c:v>Veneto</c:v>
                </c:pt>
                <c:pt idx="13">
                  <c:v>Lombardia</c:v>
                </c:pt>
                <c:pt idx="14">
                  <c:v>Lazio</c:v>
                </c:pt>
                <c:pt idx="15">
                  <c:v>Piemonte</c:v>
                </c:pt>
                <c:pt idx="16">
                  <c:v>Marche</c:v>
                </c:pt>
                <c:pt idx="17">
                  <c:v>Liguria</c:v>
                </c:pt>
                <c:pt idx="18">
                  <c:v>Trentino Alto Adige</c:v>
                </c:pt>
                <c:pt idx="19">
                  <c:v>Valle d'Aosta</c:v>
                </c:pt>
                <c:pt idx="20">
                  <c:v>Totale nazionale</c:v>
                </c:pt>
              </c:strCache>
            </c:strRef>
          </c:cat>
          <c:val>
            <c:numRef>
              <c:f>'misure alternative'!$B$29:$B$49</c:f>
              <c:numCache>
                <c:formatCode>0.0%</c:formatCode>
                <c:ptCount val="21"/>
                <c:pt idx="0">
                  <c:v>0.17515070328198259</c:v>
                </c:pt>
                <c:pt idx="1">
                  <c:v>0.19266055045871561</c:v>
                </c:pt>
                <c:pt idx="2">
                  <c:v>0.22629310344827586</c:v>
                </c:pt>
                <c:pt idx="3">
                  <c:v>0.26197884256378345</c:v>
                </c:pt>
                <c:pt idx="4">
                  <c:v>0.27405764966740576</c:v>
                </c:pt>
                <c:pt idx="5">
                  <c:v>0.27621408779349571</c:v>
                </c:pt>
                <c:pt idx="6">
                  <c:v>0.27806720500130244</c:v>
                </c:pt>
                <c:pt idx="7">
                  <c:v>0.28838951310861421</c:v>
                </c:pt>
                <c:pt idx="8">
                  <c:v>0.29577464788732394</c:v>
                </c:pt>
                <c:pt idx="9">
                  <c:v>0.30890804597701149</c:v>
                </c:pt>
                <c:pt idx="10">
                  <c:v>0.31042330450614475</c:v>
                </c:pt>
                <c:pt idx="11">
                  <c:v>0.33067092651757191</c:v>
                </c:pt>
                <c:pt idx="12">
                  <c:v>0.34966088922381311</c:v>
                </c:pt>
                <c:pt idx="13">
                  <c:v>0.35596822910840137</c:v>
                </c:pt>
                <c:pt idx="14">
                  <c:v>0.36372920922089291</c:v>
                </c:pt>
                <c:pt idx="15">
                  <c:v>0.39381443298969071</c:v>
                </c:pt>
                <c:pt idx="16">
                  <c:v>0.39747634069400634</c:v>
                </c:pt>
                <c:pt idx="17">
                  <c:v>0.40765765765765766</c:v>
                </c:pt>
                <c:pt idx="18">
                  <c:v>0.50413223140495866</c:v>
                </c:pt>
                <c:pt idx="19">
                  <c:v>0.60447761194029848</c:v>
                </c:pt>
                <c:pt idx="20">
                  <c:v>0.31482378783473852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52-4865-9D86-DE4AEA2565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32125391"/>
        <c:axId val="1632128303"/>
      </c:barChart>
      <c:catAx>
        <c:axId val="1632125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32128303"/>
        <c:crosses val="autoZero"/>
        <c:auto val="1"/>
        <c:lblAlgn val="ctr"/>
        <c:lblOffset val="100"/>
        <c:noMultiLvlLbl val="0"/>
      </c:catAx>
      <c:valAx>
        <c:axId val="1632128303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632125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31" y="526368"/>
            <a:ext cx="8186258" cy="527889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51134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</a:t>
            </a:r>
            <a:r>
              <a:rPr lang="it-IT" sz="1200" dirty="0" smtClean="0"/>
              <a:t>) e</a:t>
            </a:r>
          </a:p>
          <a:p>
            <a:r>
              <a:rPr lang="it-IT" sz="1200" dirty="0" smtClean="0"/>
              <a:t> Garante Nazionale dei diritti delle persone provate della libertà  (GNPL) 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</a:t>
            </a:r>
            <a:r>
              <a:rPr lang="it-IT" sz="2000" b="1" dirty="0" smtClean="0"/>
              <a:t>7 ottobre 2024</a:t>
            </a:r>
            <a:endParaRPr lang="it-IT" sz="20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12190"/>
              </p:ext>
            </p:extLst>
          </p:nvPr>
        </p:nvGraphicFramePr>
        <p:xfrm>
          <a:off x="539750" y="1368425"/>
          <a:ext cx="8064500" cy="436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130">
                  <a:extLst>
                    <a:ext uri="{9D8B030D-6E8A-4147-A177-3AD203B41FA5}">
                      <a16:colId xmlns:a16="http://schemas.microsoft.com/office/drawing/2014/main" val="123030322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8294018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02865731"/>
                    </a:ext>
                  </a:extLst>
                </a:gridCol>
                <a:gridCol w="2448074">
                  <a:extLst>
                    <a:ext uri="{9D8B030D-6E8A-4147-A177-3AD203B41FA5}">
                      <a16:colId xmlns:a16="http://schemas.microsoft.com/office/drawing/2014/main" val="670192594"/>
                    </a:ext>
                  </a:extLst>
                </a:gridCol>
              </a:tblGrid>
              <a:tr h="548407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DETENUTI PRESENTI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 smtClean="0">
                          <a:effectLst/>
                          <a:latin typeface="+mn-lt"/>
                        </a:rPr>
                        <a:t>TASSO AFFOLLAMENTO</a:t>
                      </a:r>
                    </a:p>
                    <a:p>
                      <a:pPr algn="l" fontAlgn="t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 DETENUTI PRESENTI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 POSTI DISPONIBILI)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09643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CC MILANO SAN VITTORE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446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 smtClean="0">
                          <a:effectLst/>
                          <a:latin typeface="+mn-lt"/>
                        </a:rPr>
                        <a:t>1.017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228,03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25141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BRESCIA CANTON MONBELLO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377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207,14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91413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FOGGIA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345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710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205,8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801885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GROSSETO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30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200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91424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LODI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44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87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197,73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264372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TARANTO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483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952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197,1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35365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BUSTO ARSIZIO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226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431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190,71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51674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COMO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225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426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189,33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200830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VARESE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53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188,68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80379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CC ROMA "REGINA COELI"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626</a:t>
                      </a:r>
                      <a:endParaRPr lang="it-IT" sz="1200" b="1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1,179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188,34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285544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CC RIETI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271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510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188,19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37470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UDINE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95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178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187,37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908766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VERONA "MONTORIO"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318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593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186,48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439130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CCF MILANO SAN VITTORE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44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82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186,36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7089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TREVISO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126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234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185,71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17367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POTENZA "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52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96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184,62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96980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BERGAMO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318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575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180,82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74125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LUCCA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41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74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180,49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13543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MONZA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409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729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178,24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063015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CC CAMPOBASSO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96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>
                          <a:effectLst/>
                          <a:latin typeface="+mn-lt"/>
                        </a:rPr>
                        <a:t>170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u="none" strike="noStrike" dirty="0">
                          <a:effectLst/>
                          <a:latin typeface="+mn-lt"/>
                        </a:rPr>
                        <a:t>177,08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340877939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65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31 gen.2021-  7 Ott. </a:t>
            </a:r>
            <a:r>
              <a:rPr lang="it-IT" sz="2400" b="1" dirty="0" smtClean="0">
                <a:solidFill>
                  <a:srgbClr val="002060"/>
                </a:solidFill>
              </a:rPr>
              <a:t>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370739"/>
              </p:ext>
            </p:extLst>
          </p:nvPr>
        </p:nvGraphicFramePr>
        <p:xfrm>
          <a:off x="0" y="1242258"/>
          <a:ext cx="9144000" cy="524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</a:t>
            </a:r>
            <a:r>
              <a:rPr lang="it-IT" sz="2400" b="1" dirty="0" err="1" smtClean="0">
                <a:solidFill>
                  <a:srgbClr val="002060"/>
                </a:solidFill>
              </a:rPr>
              <a:t>negl</a:t>
            </a:r>
            <a:r>
              <a:rPr lang="it-IT" sz="2400" b="1" dirty="0" smtClean="0">
                <a:solidFill>
                  <a:srgbClr val="002060"/>
                </a:solidFill>
              </a:rPr>
              <a:t> istituti penitenziari in Italia dal 30/09/2023 al 7/10/2024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580387"/>
              </p:ext>
            </p:extLst>
          </p:nvPr>
        </p:nvGraphicFramePr>
        <p:xfrm>
          <a:off x="159713" y="1124744"/>
          <a:ext cx="8801100" cy="483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4808" y="188640"/>
            <a:ext cx="8229600" cy="922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/>
              <a:t>Detenuti presenti per regione con pena residua inferiore a tre anni che potrebbero avere accesso a misure alternative alla detenzione</a:t>
            </a:r>
            <a:endParaRPr lang="it-IT" sz="2000" b="1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250713"/>
              </p:ext>
            </p:extLst>
          </p:nvPr>
        </p:nvGraphicFramePr>
        <p:xfrm>
          <a:off x="251520" y="1268760"/>
          <a:ext cx="8352928" cy="489209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371819">
                  <a:extLst>
                    <a:ext uri="{9D8B030D-6E8A-4147-A177-3AD203B41FA5}">
                      <a16:colId xmlns:a16="http://schemas.microsoft.com/office/drawing/2014/main" val="3860002479"/>
                    </a:ext>
                  </a:extLst>
                </a:gridCol>
                <a:gridCol w="1237471">
                  <a:extLst>
                    <a:ext uri="{9D8B030D-6E8A-4147-A177-3AD203B41FA5}">
                      <a16:colId xmlns:a16="http://schemas.microsoft.com/office/drawing/2014/main" val="3663885366"/>
                    </a:ext>
                  </a:extLst>
                </a:gridCol>
                <a:gridCol w="1562985">
                  <a:extLst>
                    <a:ext uri="{9D8B030D-6E8A-4147-A177-3AD203B41FA5}">
                      <a16:colId xmlns:a16="http://schemas.microsoft.com/office/drawing/2014/main" val="3029741624"/>
                    </a:ext>
                  </a:extLst>
                </a:gridCol>
                <a:gridCol w="1169763">
                  <a:extLst>
                    <a:ext uri="{9D8B030D-6E8A-4147-A177-3AD203B41FA5}">
                      <a16:colId xmlns:a16="http://schemas.microsoft.com/office/drawing/2014/main" val="439758323"/>
                    </a:ext>
                  </a:extLst>
                </a:gridCol>
                <a:gridCol w="1015078">
                  <a:extLst>
                    <a:ext uri="{9D8B030D-6E8A-4147-A177-3AD203B41FA5}">
                      <a16:colId xmlns:a16="http://schemas.microsoft.com/office/drawing/2014/main" val="628244578"/>
                    </a:ext>
                  </a:extLst>
                </a:gridCol>
                <a:gridCol w="995812">
                  <a:extLst>
                    <a:ext uri="{9D8B030D-6E8A-4147-A177-3AD203B41FA5}">
                      <a16:colId xmlns:a16="http://schemas.microsoft.com/office/drawing/2014/main" val="2879485288"/>
                    </a:ext>
                  </a:extLst>
                </a:gridCol>
              </a:tblGrid>
              <a:tr h="947835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Regione di detenzione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Detenuti </a:t>
                      </a:r>
                      <a:r>
                        <a:rPr lang="it-IT" sz="1200" u="none" strike="noStrike" dirty="0" smtClean="0">
                          <a:effectLst/>
                        </a:rPr>
                        <a:t>con </a:t>
                      </a:r>
                      <a:r>
                        <a:rPr lang="it-IT" sz="1200" u="none" strike="noStrike" dirty="0">
                          <a:effectLst/>
                        </a:rPr>
                        <a:t>pena residua inferiore a 3 anni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Detenuti con residuo inferiore 3 anni ma per reati ostativi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Detenuti che potrebbero avere accesso a pene alternative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Per</a:t>
                      </a:r>
                      <a:r>
                        <a:rPr lang="it-IT" sz="1200" u="none" strike="noStrike" baseline="0" dirty="0" smtClean="0">
                          <a:effectLst/>
                        </a:rPr>
                        <a:t>centuale </a:t>
                      </a:r>
                      <a:r>
                        <a:rPr lang="it-IT" sz="1200" u="none" strike="noStrike" dirty="0" smtClean="0">
                          <a:effectLst/>
                        </a:rPr>
                        <a:t>detenuti </a:t>
                      </a:r>
                      <a:r>
                        <a:rPr lang="it-IT" sz="1200" u="none" strike="noStrike" dirty="0">
                          <a:effectLst/>
                        </a:rPr>
                        <a:t>che potrebbero avere accesso a </a:t>
                      </a:r>
                      <a:r>
                        <a:rPr lang="it-IT" sz="1200" u="none" strike="noStrike" dirty="0" smtClean="0">
                          <a:effectLst/>
                        </a:rPr>
                        <a:t>pene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Tasso di affollamento effettivo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extLst>
                  <a:ext uri="{0D108BD9-81ED-4DB2-BD59-A6C34878D82A}">
                    <a16:rowId xmlns:a16="http://schemas.microsoft.com/office/drawing/2014/main" val="1543526666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>
                          <a:effectLst/>
                        </a:rPr>
                        <a:t>Abruzzo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540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162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378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19%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126%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150531078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Basilicata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154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49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105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153%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2176567377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Calabria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1.054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531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523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18%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116%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327640222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>
                          <a:effectLst/>
                        </a:rPr>
                        <a:t>Campania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2.761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626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2.135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28%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2006372147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Emilia Romagna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1.379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137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1.242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133%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377655636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Friuli Venezia Giulia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272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57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215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31%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139%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2640445351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Lazio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2.781</a:t>
                      </a:r>
                      <a:endParaRPr lang="it-IT" sz="1200" b="1" i="0" u="none" strike="noStrike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288</a:t>
                      </a:r>
                      <a:endParaRPr lang="it-IT" sz="1200" b="1" i="0" u="none" strike="noStrike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         2.493   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36%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146%</a:t>
                      </a:r>
                      <a:endParaRPr lang="it-IT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4170255310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Liguria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584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41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543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41%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126%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993796622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Lombardia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3.478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296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3.182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154%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75035402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Marche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434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56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378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40%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127%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4108799531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Molise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37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    105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134%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350405186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Piemonte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1.900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181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1.719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39%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117%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794929338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Puglia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1.603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239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  1.364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168%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86788408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Sardegna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802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184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618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27%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98%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178344626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Sicilia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2.487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593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1.894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28%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118%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04863957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Toscana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1.061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924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29%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121%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750662477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Trentino Alto Adige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263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244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50%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101%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870523699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Umbria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554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133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421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26%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125%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2981829779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Valle d'Aosta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88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  81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60%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77%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020644441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Veneto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1.024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96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               928  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35%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147%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87812629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>
                          <a:effectLst/>
                        </a:rPr>
                        <a:t>Totale nazionale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23.361</a:t>
                      </a:r>
                      <a:endParaRPr lang="it-IT" sz="1200" b="0" i="0" u="none" strike="noStrike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>
                          <a:effectLst/>
                        </a:rPr>
                        <a:t>3.869</a:t>
                      </a:r>
                      <a:endParaRPr lang="it-IT" sz="1200" b="0" i="0" u="none" strike="noStrike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>
                          <a:effectLst/>
                        </a:rPr>
                        <a:t>         19.492  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</a:rPr>
                        <a:t>31%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200" u="none" strike="noStrike" dirty="0">
                          <a:effectLst/>
                        </a:rPr>
                        <a:t>132%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580797893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5160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4808" y="188640"/>
            <a:ext cx="8229600" cy="922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/>
              <a:t>Percentuali di detenuti presenti che  potrebbero avere accesso a misure alternative per regione</a:t>
            </a:r>
            <a:endParaRPr lang="it-IT" sz="20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592097"/>
              </p:ext>
            </p:extLst>
          </p:nvPr>
        </p:nvGraphicFramePr>
        <p:xfrm>
          <a:off x="971600" y="1196752"/>
          <a:ext cx="7086600" cy="5449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948264" y="656717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51291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960" y="1036112"/>
            <a:ext cx="6226080" cy="47857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7 ottobre 2024</a:t>
            </a:r>
            <a:endParaRPr lang="it-IT" sz="20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4544832" y="6460933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7 ottobre 2024</a:t>
            </a:r>
            <a:endParaRPr lang="it-IT" sz="20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77312"/>
              </p:ext>
            </p:extLst>
          </p:nvPr>
        </p:nvGraphicFramePr>
        <p:xfrm>
          <a:off x="827585" y="1340768"/>
          <a:ext cx="7200800" cy="3783947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851069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171562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1136792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951563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99964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4980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64005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SARDEGNA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3968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7/10/2024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252451"/>
              </p:ext>
            </p:extLst>
          </p:nvPr>
        </p:nvGraphicFramePr>
        <p:xfrm>
          <a:off x="827584" y="418133"/>
          <a:ext cx="7632848" cy="581540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52504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933326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566750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47691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303353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</a:tblGrid>
              <a:tr h="6087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7 ottobre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576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216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9844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06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4359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06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11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1.576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06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1179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776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6235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4.611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6.857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724128" y="6548696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2183"/>
            <a:ext cx="8748464" cy="532839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7 ottobre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</a:t>
            </a:r>
            <a:r>
              <a:rPr lang="it-IT" sz="1200" dirty="0" err="1" smtClean="0"/>
              <a:t>dti</a:t>
            </a:r>
            <a:r>
              <a:rPr lang="it-IT" sz="1200" dirty="0" smtClean="0"/>
              <a:t> </a:t>
            </a:r>
            <a:r>
              <a:rPr lang="it-IT" sz="1200" dirty="0" smtClean="0"/>
              <a:t>DAP</a:t>
            </a:r>
            <a:endParaRPr lang="it-IT" sz="12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</a:t>
            </a:r>
            <a:r>
              <a:rPr lang="it-IT" sz="1200" dirty="0" smtClean="0"/>
              <a:t>DAP e GNPL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8043</TotalTime>
  <Words>923</Words>
  <Application>Microsoft Office PowerPoint</Application>
  <PresentationFormat>Presentazione su schermo (4:3)</PresentationFormat>
  <Paragraphs>399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7 ottobre 2024</vt:lpstr>
      <vt:lpstr>Detenute madri con figli al seguito presenti negli Istituti penitenziari in Italia  al 7 ottobre 2024</vt:lpstr>
      <vt:lpstr>Presentazione standard di PowerPoint</vt:lpstr>
      <vt:lpstr>Presentazione standard di PowerPoint</vt:lpstr>
      <vt:lpstr>Primi venti istituti penitenziari in Italia per tasso di affollamento su posti effettivamente disponibili al 7 ottobre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616</cp:revision>
  <dcterms:created xsi:type="dcterms:W3CDTF">2020-06-03T15:49:37Z</dcterms:created>
  <dcterms:modified xsi:type="dcterms:W3CDTF">2024-10-09T11:49:59Z</dcterms:modified>
</cp:coreProperties>
</file>