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3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4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66" r:id="rId3"/>
    <p:sldId id="281" r:id="rId4"/>
    <p:sldId id="282" r:id="rId5"/>
    <p:sldId id="270" r:id="rId6"/>
    <p:sldId id="283" r:id="rId7"/>
    <p:sldId id="284" r:id="rId8"/>
    <p:sldId id="285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97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83" autoAdjust="0"/>
    <p:restoredTop sz="95274" autoAdjust="0"/>
  </p:normalViewPr>
  <p:slideViewPr>
    <p:cSldViewPr>
      <p:cViewPr>
        <p:scale>
          <a:sx n="81" d="100"/>
          <a:sy n="81" d="100"/>
        </p:scale>
        <p:origin x="562" y="-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Foglio_di_lavoro_di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elaborazioni%20misure%20alternativ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elaborazioni%20misure%20alternativ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Foglio_di_lavoro_di_Microsoft_Excel1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elaborazioni%20misure%20alternativ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A%20TAVOLA%20DI%20RIEPILOGO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Foglio_di_lavoro_di_Microsoft_Excel2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Foglio_di_lavoro_di_Microsoft_Excel3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A%20TAVOLA%20DI%20RIEPILOGO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Foglio1!$K$3</c:f>
              <c:strCache>
                <c:ptCount val="1"/>
                <c:pt idx="0">
                  <c:v>30 0tt. 2023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746-4DA5-8AA7-4EF634860838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746-4DA5-8AA7-4EF634860838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746-4DA5-8AA7-4EF634860838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2746-4DA5-8AA7-4EF634860838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2746-4DA5-8AA7-4EF634860838}"/>
              </c:ext>
            </c:extLst>
          </c:dPt>
          <c:dLbls>
            <c:dLbl>
              <c:idx val="1"/>
              <c:layout>
                <c:manualLayout>
                  <c:x val="8.3443348453725891E-2"/>
                  <c:y val="-0.1792519550990753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746-4DA5-8AA7-4EF634860838}"/>
                </c:ext>
              </c:extLst>
            </c:dLbl>
            <c:dLbl>
              <c:idx val="2"/>
              <c:layout>
                <c:manualLayout>
                  <c:x val="4.7984066529727261E-2"/>
                  <c:y val="-0.1127700074262933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746-4DA5-8AA7-4EF634860838}"/>
                </c:ext>
              </c:extLst>
            </c:dLbl>
            <c:dLbl>
              <c:idx val="3"/>
              <c:layout>
                <c:manualLayout>
                  <c:x val="0.16078843575259613"/>
                  <c:y val="-0.2165598299191150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746-4DA5-8AA7-4EF634860838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Foglio1!$J$4:$J$8</c:f>
              <c:strCache>
                <c:ptCount val="5"/>
                <c:pt idx="0">
                  <c:v>Misure alternative alla detenzione</c:v>
                </c:pt>
                <c:pt idx="1">
                  <c:v>Sanzioni e pene sostitutive</c:v>
                </c:pt>
                <c:pt idx="2">
                  <c:v>Misure di sicurezza</c:v>
                </c:pt>
                <c:pt idx="3">
                  <c:v>Sanzioni di comunità</c:v>
                </c:pt>
                <c:pt idx="4">
                  <c:v>Misure di comunità</c:v>
                </c:pt>
              </c:strCache>
            </c:strRef>
          </c:cat>
          <c:val>
            <c:numRef>
              <c:f>Foglio1!$K$4:$K$8</c:f>
              <c:numCache>
                <c:formatCode>_-* #,##0\ _€_-;\-* #,##0\ _€_-;_-* "-"??\ _€_-;_-@_-</c:formatCode>
                <c:ptCount val="5"/>
                <c:pt idx="0">
                  <c:v>45426</c:v>
                </c:pt>
                <c:pt idx="1">
                  <c:v>4764</c:v>
                </c:pt>
                <c:pt idx="2">
                  <c:v>4963</c:v>
                </c:pt>
                <c:pt idx="3">
                  <c:v>10654</c:v>
                </c:pt>
                <c:pt idx="4">
                  <c:v>27221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746-4DA5-8AA7-4EF634860838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Foglio1!$H$43</c:f>
              <c:strCache>
                <c:ptCount val="1"/>
                <c:pt idx="0">
                  <c:v>Misure Alternative alla detenzione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Foglio1!$G$44:$G$49</c:f>
              <c:strCache>
                <c:ptCount val="6"/>
                <c:pt idx="0">
                  <c:v>15 dic. 2019</c:v>
                </c:pt>
                <c:pt idx="1">
                  <c:v>31 dic. 2020</c:v>
                </c:pt>
                <c:pt idx="2">
                  <c:v>15 dic. 2021</c:v>
                </c:pt>
                <c:pt idx="3">
                  <c:v>15 dic. 2022</c:v>
                </c:pt>
                <c:pt idx="4">
                  <c:v>15 dic 2023</c:v>
                </c:pt>
                <c:pt idx="5">
                  <c:v>30 0tt. 2023</c:v>
                </c:pt>
              </c:strCache>
            </c:strRef>
          </c:cat>
          <c:val>
            <c:numRef>
              <c:f>Foglio1!$H$44:$H$49</c:f>
              <c:numCache>
                <c:formatCode>_-* #,##0\ _€_-;\-* #,##0\ _€_-;_-* "-"??\ _€_-;_-@_-</c:formatCode>
                <c:ptCount val="6"/>
                <c:pt idx="0">
                  <c:v>29601</c:v>
                </c:pt>
                <c:pt idx="1">
                  <c:v>28870</c:v>
                </c:pt>
                <c:pt idx="2">
                  <c:v>31139</c:v>
                </c:pt>
                <c:pt idx="3">
                  <c:v>35869</c:v>
                </c:pt>
                <c:pt idx="4">
                  <c:v>41273</c:v>
                </c:pt>
                <c:pt idx="5">
                  <c:v>45426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63-4B06-8D63-E991A2DB6DBC}"/>
            </c:ext>
          </c:extLst>
        </c:ser>
        <c:ser>
          <c:idx val="1"/>
          <c:order val="1"/>
          <c:tx>
            <c:strRef>
              <c:f>Foglio1!$I$43</c:f>
              <c:strCache>
                <c:ptCount val="1"/>
                <c:pt idx="0">
                  <c:v>Sanzioni e pene sostitutive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Foglio1!$G$44:$G$49</c:f>
              <c:strCache>
                <c:ptCount val="6"/>
                <c:pt idx="0">
                  <c:v>15 dic. 2019</c:v>
                </c:pt>
                <c:pt idx="1">
                  <c:v>31 dic. 2020</c:v>
                </c:pt>
                <c:pt idx="2">
                  <c:v>15 dic. 2021</c:v>
                </c:pt>
                <c:pt idx="3">
                  <c:v>15 dic. 2022</c:v>
                </c:pt>
                <c:pt idx="4">
                  <c:v>15 dic 2023</c:v>
                </c:pt>
                <c:pt idx="5">
                  <c:v>30 0tt. 2023</c:v>
                </c:pt>
              </c:strCache>
            </c:strRef>
          </c:cat>
          <c:val>
            <c:numRef>
              <c:f>Foglio1!$I$44:$I$49</c:f>
              <c:numCache>
                <c:formatCode>_-* #,##0\ _€_-;\-* #,##0\ _€_-;_-* "-"??\ _€_-;_-@_-</c:formatCode>
                <c:ptCount val="6"/>
                <c:pt idx="0">
                  <c:v>117</c:v>
                </c:pt>
                <c:pt idx="1">
                  <c:v>103</c:v>
                </c:pt>
                <c:pt idx="2">
                  <c:v>106</c:v>
                </c:pt>
                <c:pt idx="3">
                  <c:v>102</c:v>
                </c:pt>
                <c:pt idx="4">
                  <c:v>1792</c:v>
                </c:pt>
                <c:pt idx="5">
                  <c:v>4764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63-4B06-8D63-E991A2DB6DBC}"/>
            </c:ext>
          </c:extLst>
        </c:ser>
        <c:ser>
          <c:idx val="2"/>
          <c:order val="2"/>
          <c:tx>
            <c:strRef>
              <c:f>Foglio1!$J$43</c:f>
              <c:strCache>
                <c:ptCount val="1"/>
                <c:pt idx="0">
                  <c:v>Misure di sicurezza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Foglio1!$G$44:$G$49</c:f>
              <c:strCache>
                <c:ptCount val="6"/>
                <c:pt idx="0">
                  <c:v>15 dic. 2019</c:v>
                </c:pt>
                <c:pt idx="1">
                  <c:v>31 dic. 2020</c:v>
                </c:pt>
                <c:pt idx="2">
                  <c:v>15 dic. 2021</c:v>
                </c:pt>
                <c:pt idx="3">
                  <c:v>15 dic. 2022</c:v>
                </c:pt>
                <c:pt idx="4">
                  <c:v>15 dic 2023</c:v>
                </c:pt>
                <c:pt idx="5">
                  <c:v>30 0tt. 2023</c:v>
                </c:pt>
              </c:strCache>
            </c:strRef>
          </c:cat>
          <c:val>
            <c:numRef>
              <c:f>Foglio1!$J$44:$J$49</c:f>
              <c:numCache>
                <c:formatCode>_-* #,##0\ _€_-;\-* #,##0\ _€_-;_-* "-"??\ _€_-;_-@_-</c:formatCode>
                <c:ptCount val="6"/>
                <c:pt idx="0">
                  <c:v>4148</c:v>
                </c:pt>
                <c:pt idx="1">
                  <c:v>424</c:v>
                </c:pt>
                <c:pt idx="2">
                  <c:v>4552</c:v>
                </c:pt>
                <c:pt idx="3">
                  <c:v>4549</c:v>
                </c:pt>
                <c:pt idx="4">
                  <c:v>4856</c:v>
                </c:pt>
                <c:pt idx="5">
                  <c:v>4963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763-4B06-8D63-E991A2DB6DBC}"/>
            </c:ext>
          </c:extLst>
        </c:ser>
        <c:ser>
          <c:idx val="3"/>
          <c:order val="3"/>
          <c:tx>
            <c:strRef>
              <c:f>Foglio1!$K$43</c:f>
              <c:strCache>
                <c:ptCount val="1"/>
                <c:pt idx="0">
                  <c:v>Sanzioni di Comunità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Foglio1!$G$44:$G$49</c:f>
              <c:strCache>
                <c:ptCount val="6"/>
                <c:pt idx="0">
                  <c:v>15 dic. 2019</c:v>
                </c:pt>
                <c:pt idx="1">
                  <c:v>31 dic. 2020</c:v>
                </c:pt>
                <c:pt idx="2">
                  <c:v>15 dic. 2021</c:v>
                </c:pt>
                <c:pt idx="3">
                  <c:v>15 dic. 2022</c:v>
                </c:pt>
                <c:pt idx="4">
                  <c:v>15 dic 2023</c:v>
                </c:pt>
                <c:pt idx="5">
                  <c:v>30 0tt. 2023</c:v>
                </c:pt>
              </c:strCache>
            </c:strRef>
          </c:cat>
          <c:val>
            <c:numRef>
              <c:f>Foglio1!$K$44:$K$49</c:f>
              <c:numCache>
                <c:formatCode>_-* #,##0\ _€_-;\-* #,##0\ _€_-;_-* "-"??\ _€_-;_-@_-</c:formatCode>
                <c:ptCount val="6"/>
                <c:pt idx="0">
                  <c:v>8314</c:v>
                </c:pt>
                <c:pt idx="1">
                  <c:v>8797</c:v>
                </c:pt>
                <c:pt idx="2">
                  <c:v>8777</c:v>
                </c:pt>
                <c:pt idx="3">
                  <c:v>9355</c:v>
                </c:pt>
                <c:pt idx="4">
                  <c:v>10694</c:v>
                </c:pt>
                <c:pt idx="5">
                  <c:v>10654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763-4B06-8D63-E991A2DB6DBC}"/>
            </c:ext>
          </c:extLst>
        </c:ser>
        <c:ser>
          <c:idx val="4"/>
          <c:order val="4"/>
          <c:tx>
            <c:strRef>
              <c:f>Foglio1!$L$43</c:f>
              <c:strCache>
                <c:ptCount val="1"/>
                <c:pt idx="0">
                  <c:v>Misure di comunità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Foglio1!$G$44:$G$49</c:f>
              <c:strCache>
                <c:ptCount val="6"/>
                <c:pt idx="0">
                  <c:v>15 dic. 2019</c:v>
                </c:pt>
                <c:pt idx="1">
                  <c:v>31 dic. 2020</c:v>
                </c:pt>
                <c:pt idx="2">
                  <c:v>15 dic. 2021</c:v>
                </c:pt>
                <c:pt idx="3">
                  <c:v>15 dic. 2022</c:v>
                </c:pt>
                <c:pt idx="4">
                  <c:v>15 dic 2023</c:v>
                </c:pt>
                <c:pt idx="5">
                  <c:v>30 0tt. 2023</c:v>
                </c:pt>
              </c:strCache>
            </c:strRef>
          </c:cat>
          <c:val>
            <c:numRef>
              <c:f>Foglio1!$L$44:$L$49</c:f>
              <c:numCache>
                <c:formatCode>_-* #,##0\ _€_-;\-* #,##0\ _€_-;_-* "-"??\ _€_-;_-@_-</c:formatCode>
                <c:ptCount val="6"/>
                <c:pt idx="0">
                  <c:v>18180</c:v>
                </c:pt>
                <c:pt idx="1">
                  <c:v>17677</c:v>
                </c:pt>
                <c:pt idx="2">
                  <c:v>24256</c:v>
                </c:pt>
                <c:pt idx="3">
                  <c:v>24683</c:v>
                </c:pt>
                <c:pt idx="4">
                  <c:v>26214</c:v>
                </c:pt>
                <c:pt idx="5">
                  <c:v>27221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763-4B06-8D63-E991A2DB6DBC}"/>
            </c:ext>
          </c:extLst>
        </c:ser>
        <c:ser>
          <c:idx val="5"/>
          <c:order val="5"/>
          <c:tx>
            <c:strRef>
              <c:f>Foglio1!$M$43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6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Foglio1!$G$44:$G$49</c:f>
              <c:strCache>
                <c:ptCount val="6"/>
                <c:pt idx="0">
                  <c:v>15 dic. 2019</c:v>
                </c:pt>
                <c:pt idx="1">
                  <c:v>31 dic. 2020</c:v>
                </c:pt>
                <c:pt idx="2">
                  <c:v>15 dic. 2021</c:v>
                </c:pt>
                <c:pt idx="3">
                  <c:v>15 dic. 2022</c:v>
                </c:pt>
                <c:pt idx="4">
                  <c:v>15 dic 2023</c:v>
                </c:pt>
                <c:pt idx="5">
                  <c:v>30 0tt. 2023</c:v>
                </c:pt>
              </c:strCache>
            </c:strRef>
          </c:cat>
          <c:val>
            <c:numRef>
              <c:f>Foglio1!$M$44:$M$49</c:f>
              <c:numCache>
                <c:formatCode>_-* #,##0\ _€_-;\-* #,##0\ _€_-;_-* "-"??\ _€_-;_-@_-</c:formatCode>
                <c:ptCount val="6"/>
                <c:pt idx="0">
                  <c:v>60360</c:v>
                </c:pt>
                <c:pt idx="1">
                  <c:v>59711</c:v>
                </c:pt>
                <c:pt idx="2">
                  <c:v>68830</c:v>
                </c:pt>
                <c:pt idx="3">
                  <c:v>74558</c:v>
                </c:pt>
                <c:pt idx="4">
                  <c:v>84829</c:v>
                </c:pt>
                <c:pt idx="5">
                  <c:v>93028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763-4B06-8D63-E991A2DB6DB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324476896"/>
        <c:axId val="324471488"/>
      </c:barChart>
      <c:catAx>
        <c:axId val="3244768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24471488"/>
        <c:crosses val="autoZero"/>
        <c:auto val="1"/>
        <c:lblAlgn val="ctr"/>
        <c:lblOffset val="100"/>
        <c:noMultiLvlLbl val="0"/>
      </c:catAx>
      <c:valAx>
        <c:axId val="324471488"/>
        <c:scaling>
          <c:orientation val="minMax"/>
          <c:max val="120000"/>
        </c:scaling>
        <c:delete val="1"/>
        <c:axPos val="l"/>
        <c:numFmt formatCode="_-* #,##0\ _€_-;\-* #,##0\ _€_-;_-* &quot;-&quot;??\ _€_-;_-@_-" sourceLinked="1"/>
        <c:majorTickMark val="out"/>
        <c:minorTickMark val="none"/>
        <c:tickLblPos val="nextTo"/>
        <c:crossAx val="324476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 smtClean="0"/>
              <a:t>30</a:t>
            </a:r>
            <a:r>
              <a:rPr lang="it-IT" baseline="0" dirty="0" smtClean="0"/>
              <a:t> ottobre 2024</a:t>
            </a:r>
            <a:endParaRPr lang="it-IT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FA8-4F04-9C36-B2B84AF846B7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FA8-4F04-9C36-B2B84AF846B7}"/>
              </c:ext>
            </c:extLst>
          </c:dPt>
          <c:dPt>
            <c:idx val="2"/>
            <c:bubble3D val="0"/>
            <c:spPr>
              <a:solidFill>
                <a:srgbClr val="719707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FA8-4F04-9C36-B2B84AF846B7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Foglio1!$J$12:$J$14</c:f>
              <c:strCache>
                <c:ptCount val="3"/>
                <c:pt idx="0">
                  <c:v>Dalla detenzione</c:v>
                </c:pt>
                <c:pt idx="1">
                  <c:v>Dalla libertà</c:v>
                </c:pt>
                <c:pt idx="2">
                  <c:v>Dalla detenzione domiciliare</c:v>
                </c:pt>
              </c:strCache>
            </c:strRef>
          </c:cat>
          <c:val>
            <c:numRef>
              <c:f>Foglio1!$K$12:$K$14</c:f>
              <c:numCache>
                <c:formatCode>_-* #,##0\ _€_-;\-* #,##0\ _€_-;_-* "-"??\ _€_-;_-@_-</c:formatCode>
                <c:ptCount val="3"/>
                <c:pt idx="0">
                  <c:v>14935</c:v>
                </c:pt>
                <c:pt idx="1">
                  <c:v>26579</c:v>
                </c:pt>
                <c:pt idx="2">
                  <c:v>3912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FA8-4F04-9C36-B2B84AF846B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400"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15 dicembre 2019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0113209995587512"/>
          <c:y val="0.20474494769398385"/>
          <c:w val="0.64184107462144779"/>
          <c:h val="0.65586641806824331"/>
        </c:manualLayout>
      </c:layout>
      <c:pieChart>
        <c:varyColors val="1"/>
        <c:ser>
          <c:idx val="0"/>
          <c:order val="0"/>
          <c:tx>
            <c:strRef>
              <c:f>Foglio1!$G$54</c:f>
              <c:strCache>
                <c:ptCount val="1"/>
                <c:pt idx="0">
                  <c:v>15 dic. 2019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436-4D3F-8222-BD844261DB1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436-4D3F-8222-BD844261DB15}"/>
              </c:ext>
            </c:extLst>
          </c:dPt>
          <c:dPt>
            <c:idx val="2"/>
            <c:bubble3D val="0"/>
            <c:spPr>
              <a:solidFill>
                <a:srgbClr val="719707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436-4D3F-8222-BD844261DB1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Foglio1!$H$53:$J$53</c:f>
              <c:strCache>
                <c:ptCount val="3"/>
                <c:pt idx="0">
                  <c:v>Dalla detenzione</c:v>
                </c:pt>
                <c:pt idx="1">
                  <c:v>Dalla libertà</c:v>
                </c:pt>
                <c:pt idx="2">
                  <c:v>Dalla detenzione domiciliare</c:v>
                </c:pt>
              </c:strCache>
            </c:strRef>
          </c:cat>
          <c:val>
            <c:numRef>
              <c:f>Foglio1!$H$54:$J$54</c:f>
              <c:numCache>
                <c:formatCode>_-* #,##0\ _€_-;\-* #,##0\ _€_-;_-* "-"??\ _€_-;_-@_-</c:formatCode>
                <c:ptCount val="3"/>
                <c:pt idx="0">
                  <c:v>10327</c:v>
                </c:pt>
                <c:pt idx="1">
                  <c:v>15697</c:v>
                </c:pt>
                <c:pt idx="2">
                  <c:v>3577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436-4D3F-8222-BD844261DB1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Foglio1!$H$53</c:f>
              <c:strCache>
                <c:ptCount val="1"/>
                <c:pt idx="0">
                  <c:v>Dalla detenzione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Foglio1!$G$54:$G$59</c:f>
              <c:strCache>
                <c:ptCount val="6"/>
                <c:pt idx="0">
                  <c:v>15 dic. 2019</c:v>
                </c:pt>
                <c:pt idx="1">
                  <c:v>31 dic. 2020</c:v>
                </c:pt>
                <c:pt idx="2">
                  <c:v>15 dic. 2021</c:v>
                </c:pt>
                <c:pt idx="3">
                  <c:v>15 dic. 2022</c:v>
                </c:pt>
                <c:pt idx="4">
                  <c:v>15 dic 2023</c:v>
                </c:pt>
                <c:pt idx="5">
                  <c:v>30 0tt. 2023</c:v>
                </c:pt>
              </c:strCache>
            </c:strRef>
          </c:cat>
          <c:val>
            <c:numRef>
              <c:f>Foglio1!$H$54:$H$59</c:f>
              <c:numCache>
                <c:formatCode>_-* #,##0\ _€_-;\-* #,##0\ _€_-;_-* "-"??\ _€_-;_-@_-</c:formatCode>
                <c:ptCount val="6"/>
                <c:pt idx="0">
                  <c:v>10327</c:v>
                </c:pt>
                <c:pt idx="1">
                  <c:v>12020</c:v>
                </c:pt>
                <c:pt idx="2">
                  <c:v>11715</c:v>
                </c:pt>
                <c:pt idx="3">
                  <c:v>12424</c:v>
                </c:pt>
                <c:pt idx="4">
                  <c:v>13515</c:v>
                </c:pt>
                <c:pt idx="5">
                  <c:v>14935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FC-4C1E-98CD-FD387396D761}"/>
            </c:ext>
          </c:extLst>
        </c:ser>
        <c:ser>
          <c:idx val="1"/>
          <c:order val="1"/>
          <c:tx>
            <c:strRef>
              <c:f>Foglio1!$I$53</c:f>
              <c:strCache>
                <c:ptCount val="1"/>
                <c:pt idx="0">
                  <c:v>Dalla libertà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3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Foglio1!$G$54:$G$59</c:f>
              <c:strCache>
                <c:ptCount val="6"/>
                <c:pt idx="0">
                  <c:v>15 dic. 2019</c:v>
                </c:pt>
                <c:pt idx="1">
                  <c:v>31 dic. 2020</c:v>
                </c:pt>
                <c:pt idx="2">
                  <c:v>15 dic. 2021</c:v>
                </c:pt>
                <c:pt idx="3">
                  <c:v>15 dic. 2022</c:v>
                </c:pt>
                <c:pt idx="4">
                  <c:v>15 dic 2023</c:v>
                </c:pt>
                <c:pt idx="5">
                  <c:v>30 0tt. 2023</c:v>
                </c:pt>
              </c:strCache>
            </c:strRef>
          </c:cat>
          <c:val>
            <c:numRef>
              <c:f>Foglio1!$I$54:$I$59</c:f>
              <c:numCache>
                <c:formatCode>_-* #,##0\ _€_-;\-* #,##0\ _€_-;_-* "-"??\ _€_-;_-@_-</c:formatCode>
                <c:ptCount val="6"/>
                <c:pt idx="0">
                  <c:v>15697</c:v>
                </c:pt>
                <c:pt idx="1">
                  <c:v>13321</c:v>
                </c:pt>
                <c:pt idx="2">
                  <c:v>16072</c:v>
                </c:pt>
                <c:pt idx="3">
                  <c:v>19716</c:v>
                </c:pt>
                <c:pt idx="4">
                  <c:v>23960</c:v>
                </c:pt>
                <c:pt idx="5">
                  <c:v>26579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FC-4C1E-98CD-FD387396D761}"/>
            </c:ext>
          </c:extLst>
        </c:ser>
        <c:ser>
          <c:idx val="2"/>
          <c:order val="2"/>
          <c:tx>
            <c:strRef>
              <c:f>Foglio1!$J$53</c:f>
              <c:strCache>
                <c:ptCount val="1"/>
                <c:pt idx="0">
                  <c:v>Dalla detenzione domiciliare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3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Foglio1!$G$54:$G$59</c:f>
              <c:strCache>
                <c:ptCount val="6"/>
                <c:pt idx="0">
                  <c:v>15 dic. 2019</c:v>
                </c:pt>
                <c:pt idx="1">
                  <c:v>31 dic. 2020</c:v>
                </c:pt>
                <c:pt idx="2">
                  <c:v>15 dic. 2021</c:v>
                </c:pt>
                <c:pt idx="3">
                  <c:v>15 dic. 2022</c:v>
                </c:pt>
                <c:pt idx="4">
                  <c:v>15 dic 2023</c:v>
                </c:pt>
                <c:pt idx="5">
                  <c:v>30 0tt. 2023</c:v>
                </c:pt>
              </c:strCache>
            </c:strRef>
          </c:cat>
          <c:val>
            <c:numRef>
              <c:f>Foglio1!$J$54:$J$59</c:f>
              <c:numCache>
                <c:formatCode>_-* #,##0\ _€_-;\-* #,##0\ _€_-;_-* "-"??\ _€_-;_-@_-</c:formatCode>
                <c:ptCount val="6"/>
                <c:pt idx="0">
                  <c:v>3577</c:v>
                </c:pt>
                <c:pt idx="1">
                  <c:v>3529</c:v>
                </c:pt>
                <c:pt idx="2">
                  <c:v>3352</c:v>
                </c:pt>
                <c:pt idx="3">
                  <c:v>3729</c:v>
                </c:pt>
                <c:pt idx="4">
                  <c:v>3798</c:v>
                </c:pt>
                <c:pt idx="5">
                  <c:v>3912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FC-4C1E-98CD-FD387396D761}"/>
            </c:ext>
          </c:extLst>
        </c:ser>
        <c:ser>
          <c:idx val="3"/>
          <c:order val="3"/>
          <c:tx>
            <c:strRef>
              <c:f>Foglio1!$K$53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4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Foglio1!$G$54:$G$59</c:f>
              <c:strCache>
                <c:ptCount val="6"/>
                <c:pt idx="0">
                  <c:v>15 dic. 2019</c:v>
                </c:pt>
                <c:pt idx="1">
                  <c:v>31 dic. 2020</c:v>
                </c:pt>
                <c:pt idx="2">
                  <c:v>15 dic. 2021</c:v>
                </c:pt>
                <c:pt idx="3">
                  <c:v>15 dic. 2022</c:v>
                </c:pt>
                <c:pt idx="4">
                  <c:v>15 dic 2023</c:v>
                </c:pt>
                <c:pt idx="5">
                  <c:v>30 0tt. 2023</c:v>
                </c:pt>
              </c:strCache>
            </c:strRef>
          </c:cat>
          <c:val>
            <c:numRef>
              <c:f>Foglio1!$K$54:$K$59</c:f>
              <c:numCache>
                <c:formatCode>_-* #,##0\ _€_-;\-* #,##0\ _€_-;_-* "-"??\ _€_-;_-@_-</c:formatCode>
                <c:ptCount val="6"/>
                <c:pt idx="0">
                  <c:v>29601</c:v>
                </c:pt>
                <c:pt idx="1">
                  <c:v>28870</c:v>
                </c:pt>
                <c:pt idx="2">
                  <c:v>31139</c:v>
                </c:pt>
                <c:pt idx="3">
                  <c:v>35869</c:v>
                </c:pt>
                <c:pt idx="4">
                  <c:v>41273</c:v>
                </c:pt>
                <c:pt idx="5">
                  <c:v>45426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9FC-4C1E-98CD-FD387396D7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51868032"/>
        <c:axId val="1851867616"/>
      </c:barChart>
      <c:catAx>
        <c:axId val="185186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51867616"/>
        <c:crosses val="autoZero"/>
        <c:auto val="1"/>
        <c:lblAlgn val="ctr"/>
        <c:lblOffset val="100"/>
        <c:noMultiLvlLbl val="0"/>
      </c:catAx>
      <c:valAx>
        <c:axId val="1851867616"/>
        <c:scaling>
          <c:orientation val="minMax"/>
          <c:max val="60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\ _€_-;\-* #,##0\ _€_-;_-* &quot;-&quot;??\ _€_-;_-@_-" sourceLinked="1"/>
        <c:majorTickMark val="none"/>
        <c:minorTickMark val="none"/>
        <c:tickLblPos val="nextTo"/>
        <c:crossAx val="1851868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Foglio1!$A$63</c:f>
              <c:strCache>
                <c:ptCount val="1"/>
                <c:pt idx="0">
                  <c:v>Presenti in istituti penitenziari</c:v>
                </c:pt>
              </c:strCache>
            </c:strRef>
          </c:tx>
          <c:spPr>
            <a:solidFill>
              <a:schemeClr val="accent6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6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Foglio1!$B$62:$G$62</c:f>
              <c:strCache>
                <c:ptCount val="6"/>
                <c:pt idx="0">
                  <c:v>31/12/2019</c:v>
                </c:pt>
                <c:pt idx="1">
                  <c:v>31/12/2020</c:v>
                </c:pt>
                <c:pt idx="2">
                  <c:v>31/12/2021</c:v>
                </c:pt>
                <c:pt idx="3">
                  <c:v>31/12/2022</c:v>
                </c:pt>
                <c:pt idx="4">
                  <c:v>31/12/2023</c:v>
                </c:pt>
                <c:pt idx="5">
                  <c:v>31/10/2024</c:v>
                </c:pt>
              </c:strCache>
            </c:strRef>
          </c:cat>
          <c:val>
            <c:numRef>
              <c:f>Foglio1!$B$63:$G$63</c:f>
              <c:numCache>
                <c:formatCode>#,##0</c:formatCode>
                <c:ptCount val="6"/>
                <c:pt idx="0">
                  <c:v>60769</c:v>
                </c:pt>
                <c:pt idx="1">
                  <c:v>53364</c:v>
                </c:pt>
                <c:pt idx="2" formatCode="_-* #,##0\ _€_-;\-* #,##0\ _€_-;_-* &quot;-&quot;??\ _€_-;_-@_-">
                  <c:v>54134</c:v>
                </c:pt>
                <c:pt idx="3" formatCode="_-* #,##0\ _€_-;\-* #,##0\ _€_-;_-* &quot;-&quot;??\ _€_-;_-@_-">
                  <c:v>56196</c:v>
                </c:pt>
                <c:pt idx="4" formatCode="_-* #,##0\ _€_-;\-* #,##0\ _€_-;_-* &quot;-&quot;??\ _€_-;_-@_-">
                  <c:v>60166</c:v>
                </c:pt>
                <c:pt idx="5" formatCode="_-* #,##0\ _€_-;\-* #,##0\ _€_-;_-* &quot;-&quot;??\ _€_-;_-@_-">
                  <c:v>62110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2C-4A7B-8498-EF0B75882F36}"/>
            </c:ext>
          </c:extLst>
        </c:ser>
        <c:ser>
          <c:idx val="1"/>
          <c:order val="1"/>
          <c:tx>
            <c:strRef>
              <c:f>Foglio1!$A$64</c:f>
              <c:strCache>
                <c:ptCount val="1"/>
                <c:pt idx="0">
                  <c:v>Persone in misure alternative o di comunità</c:v>
                </c:pt>
              </c:strCache>
            </c:strRef>
          </c:tx>
          <c:spPr>
            <a:solidFill>
              <a:schemeClr val="accent6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6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Foglio1!$B$62:$G$62</c:f>
              <c:strCache>
                <c:ptCount val="6"/>
                <c:pt idx="0">
                  <c:v>31/12/2019</c:v>
                </c:pt>
                <c:pt idx="1">
                  <c:v>31/12/2020</c:v>
                </c:pt>
                <c:pt idx="2">
                  <c:v>31/12/2021</c:v>
                </c:pt>
                <c:pt idx="3">
                  <c:v>31/12/2022</c:v>
                </c:pt>
                <c:pt idx="4">
                  <c:v>31/12/2023</c:v>
                </c:pt>
                <c:pt idx="5">
                  <c:v>31/10/2024</c:v>
                </c:pt>
              </c:strCache>
            </c:strRef>
          </c:cat>
          <c:val>
            <c:numRef>
              <c:f>Foglio1!$B$64:$G$64</c:f>
              <c:numCache>
                <c:formatCode>_-* #,##0\ _€_-;\-* #,##0\ _€_-;_-* "-"??\ _€_-;_-@_-</c:formatCode>
                <c:ptCount val="6"/>
                <c:pt idx="0">
                  <c:v>60372</c:v>
                </c:pt>
                <c:pt idx="1">
                  <c:v>60204</c:v>
                </c:pt>
                <c:pt idx="2">
                  <c:v>69177</c:v>
                </c:pt>
                <c:pt idx="3">
                  <c:v>73982</c:v>
                </c:pt>
                <c:pt idx="4">
                  <c:v>83703</c:v>
                </c:pt>
                <c:pt idx="5">
                  <c:v>93028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2C-4A7B-8498-EF0B75882F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17232816"/>
        <c:axId val="1617235312"/>
      </c:barChart>
      <c:catAx>
        <c:axId val="1617232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17235312"/>
        <c:crosses val="autoZero"/>
        <c:auto val="1"/>
        <c:lblAlgn val="ctr"/>
        <c:lblOffset val="100"/>
        <c:noMultiLvlLbl val="0"/>
      </c:catAx>
      <c:valAx>
        <c:axId val="161723531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1617232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Foglio1!$A$69</c:f>
              <c:strCache>
                <c:ptCount val="1"/>
                <c:pt idx="0">
                  <c:v>Presenti in istituti penitenziari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-3.0473511486169714E-2"/>
                  <c:y val="7.75071051563134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4DE-4D2B-92CF-E11746E3437B}"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Foglio1!$B$68:$G$68</c:f>
              <c:strCache>
                <c:ptCount val="6"/>
                <c:pt idx="0">
                  <c:v>31/12/2019</c:v>
                </c:pt>
                <c:pt idx="1">
                  <c:v>31/12/2020</c:v>
                </c:pt>
                <c:pt idx="2">
                  <c:v>31/12/2021</c:v>
                </c:pt>
                <c:pt idx="3">
                  <c:v>31/12/2022</c:v>
                </c:pt>
                <c:pt idx="4">
                  <c:v>31/12/2023</c:v>
                </c:pt>
                <c:pt idx="5">
                  <c:v>31/10/2024</c:v>
                </c:pt>
              </c:strCache>
            </c:strRef>
          </c:cat>
          <c:val>
            <c:numRef>
              <c:f>Foglio1!$B$69:$G$69</c:f>
              <c:numCache>
                <c:formatCode>_-* #,##0\ _€_-;\-* #,##0\ _€_-;_-* "-"??\ _€_-;_-@_-</c:formatCode>
                <c:ptCount val="6"/>
                <c:pt idx="0">
                  <c:v>6566</c:v>
                </c:pt>
                <c:pt idx="1">
                  <c:v>5816</c:v>
                </c:pt>
                <c:pt idx="2">
                  <c:v>5548</c:v>
                </c:pt>
                <c:pt idx="3">
                  <c:v>5933</c:v>
                </c:pt>
                <c:pt idx="4">
                  <c:v>6537</c:v>
                </c:pt>
                <c:pt idx="5">
                  <c:v>6749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DE-4D2B-92CF-E11746E3437B}"/>
            </c:ext>
          </c:extLst>
        </c:ser>
        <c:ser>
          <c:idx val="1"/>
          <c:order val="1"/>
          <c:tx>
            <c:strRef>
              <c:f>Foglio1!$A$70</c:f>
              <c:strCache>
                <c:ptCount val="1"/>
                <c:pt idx="0">
                  <c:v>Persone in misure alternative o di comunità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Foglio1!$B$68:$G$68</c:f>
              <c:strCache>
                <c:ptCount val="6"/>
                <c:pt idx="0">
                  <c:v>31/12/2019</c:v>
                </c:pt>
                <c:pt idx="1">
                  <c:v>31/12/2020</c:v>
                </c:pt>
                <c:pt idx="2">
                  <c:v>31/12/2021</c:v>
                </c:pt>
                <c:pt idx="3">
                  <c:v>31/12/2022</c:v>
                </c:pt>
                <c:pt idx="4">
                  <c:v>31/12/2023</c:v>
                </c:pt>
                <c:pt idx="5">
                  <c:v>31/10/2024</c:v>
                </c:pt>
              </c:strCache>
            </c:strRef>
          </c:cat>
          <c:val>
            <c:numRef>
              <c:f>Foglio1!$B$70:$G$70</c:f>
              <c:numCache>
                <c:formatCode>#,##0;#,##0</c:formatCode>
                <c:ptCount val="6"/>
                <c:pt idx="0">
                  <c:v>3237</c:v>
                </c:pt>
                <c:pt idx="1">
                  <c:v>3477</c:v>
                </c:pt>
                <c:pt idx="2">
                  <c:v>3897</c:v>
                </c:pt>
                <c:pt idx="3">
                  <c:v>4156</c:v>
                </c:pt>
                <c:pt idx="4">
                  <c:v>4734</c:v>
                </c:pt>
                <c:pt idx="5" formatCode="_-* #,##0\ _€_-;\-* #,##0\ _€_-;_-* &quot;-&quot;??\ _€_-;_-@_-">
                  <c:v>6325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DE-4D2B-92CF-E11746E343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17232816"/>
        <c:axId val="1617235312"/>
      </c:barChart>
      <c:catAx>
        <c:axId val="1617232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17235312"/>
        <c:crosses val="autoZero"/>
        <c:auto val="1"/>
        <c:lblAlgn val="ctr"/>
        <c:lblOffset val="100"/>
        <c:noMultiLvlLbl val="0"/>
      </c:catAx>
      <c:valAx>
        <c:axId val="161723531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\ _€_-;\-* #,##0\ _€_-;_-* &quot;-&quot;??\ _€_-;_-@_-" sourceLinked="1"/>
        <c:majorTickMark val="none"/>
        <c:minorTickMark val="none"/>
        <c:tickLblPos val="nextTo"/>
        <c:crossAx val="1617232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Italia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1.5727495749241798E-2"/>
          <c:y val="9.4706662337231504E-2"/>
          <c:w val="0.96854500850151637"/>
          <c:h val="0.70083167377236899"/>
        </c:manualLayout>
      </c:layout>
      <c:lineChart>
        <c:grouping val="standard"/>
        <c:varyColors val="0"/>
        <c:ser>
          <c:idx val="0"/>
          <c:order val="0"/>
          <c:tx>
            <c:strRef>
              <c:f>Foglio1!$A$50</c:f>
              <c:strCache>
                <c:ptCount val="1"/>
                <c:pt idx="0">
                  <c:v>Detenuti presenti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Foglio1!$B$49:$L$49</c:f>
              <c:strCache>
                <c:ptCount val="11"/>
                <c:pt idx="0">
                  <c:v>31 dic.2019</c:v>
                </c:pt>
                <c:pt idx="1">
                  <c:v>30 giu. 2020</c:v>
                </c:pt>
                <c:pt idx="2">
                  <c:v>31 dic. 2020</c:v>
                </c:pt>
                <c:pt idx="3">
                  <c:v>30 giu. 2021</c:v>
                </c:pt>
                <c:pt idx="4">
                  <c:v>31 dic. 2021</c:v>
                </c:pt>
                <c:pt idx="5">
                  <c:v>30 giu. 2022</c:v>
                </c:pt>
                <c:pt idx="6">
                  <c:v>31 dic. 2022</c:v>
                </c:pt>
                <c:pt idx="7">
                  <c:v>30 giu. 2023</c:v>
                </c:pt>
                <c:pt idx="8">
                  <c:v>31 dic. 2023</c:v>
                </c:pt>
                <c:pt idx="9">
                  <c:v>30 giu. 2024</c:v>
                </c:pt>
                <c:pt idx="10">
                  <c:v>31 ott. 2024</c:v>
                </c:pt>
              </c:strCache>
            </c:strRef>
          </c:cat>
          <c:val>
            <c:numRef>
              <c:f>Foglio1!$B$50:$L$50</c:f>
              <c:numCache>
                <c:formatCode>0.0</c:formatCode>
                <c:ptCount val="11"/>
                <c:pt idx="0" formatCode="General">
                  <c:v>100</c:v>
                </c:pt>
                <c:pt idx="1">
                  <c:v>88.168309499909498</c:v>
                </c:pt>
                <c:pt idx="2">
                  <c:v>87.814510688015275</c:v>
                </c:pt>
                <c:pt idx="3">
                  <c:v>88.263752900327475</c:v>
                </c:pt>
                <c:pt idx="4">
                  <c:v>89.081604107357379</c:v>
                </c:pt>
                <c:pt idx="5">
                  <c:v>90.245026246935112</c:v>
                </c:pt>
                <c:pt idx="6">
                  <c:v>92.474781549803353</c:v>
                </c:pt>
                <c:pt idx="7">
                  <c:v>94.661751880070426</c:v>
                </c:pt>
                <c:pt idx="8">
                  <c:v>99.007717750826913</c:v>
                </c:pt>
                <c:pt idx="9">
                  <c:v>101.17000444305484</c:v>
                </c:pt>
                <c:pt idx="10">
                  <c:v>102.20671724069838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253-490F-BDE5-EFE64EF0F109}"/>
            </c:ext>
          </c:extLst>
        </c:ser>
        <c:ser>
          <c:idx val="1"/>
          <c:order val="1"/>
          <c:tx>
            <c:strRef>
              <c:f>Foglio1!$A$51</c:f>
              <c:strCache>
                <c:ptCount val="1"/>
                <c:pt idx="0">
                  <c:v>di cui pena residua fino a 3 anni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1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253-490F-BDE5-EFE64EF0F1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Foglio1!$B$49:$L$49</c:f>
              <c:strCache>
                <c:ptCount val="11"/>
                <c:pt idx="0">
                  <c:v>31 dic.2019</c:v>
                </c:pt>
                <c:pt idx="1">
                  <c:v>30 giu. 2020</c:v>
                </c:pt>
                <c:pt idx="2">
                  <c:v>31 dic. 2020</c:v>
                </c:pt>
                <c:pt idx="3">
                  <c:v>30 giu. 2021</c:v>
                </c:pt>
                <c:pt idx="4">
                  <c:v>31 dic. 2021</c:v>
                </c:pt>
                <c:pt idx="5">
                  <c:v>30 giu. 2022</c:v>
                </c:pt>
                <c:pt idx="6">
                  <c:v>31 dic. 2022</c:v>
                </c:pt>
                <c:pt idx="7">
                  <c:v>30 giu. 2023</c:v>
                </c:pt>
                <c:pt idx="8">
                  <c:v>31 dic. 2023</c:v>
                </c:pt>
                <c:pt idx="9">
                  <c:v>30 giu. 2024</c:v>
                </c:pt>
                <c:pt idx="10">
                  <c:v>31 ott. 2024</c:v>
                </c:pt>
              </c:strCache>
            </c:strRef>
          </c:cat>
          <c:val>
            <c:numRef>
              <c:f>Foglio1!$B$51:$L$51</c:f>
              <c:numCache>
                <c:formatCode>0.0</c:formatCode>
                <c:ptCount val="11"/>
                <c:pt idx="0" formatCode="General">
                  <c:v>100</c:v>
                </c:pt>
                <c:pt idx="1">
                  <c:v>81.986173311883121</c:v>
                </c:pt>
                <c:pt idx="2">
                  <c:v>82.786208096004174</c:v>
                </c:pt>
                <c:pt idx="3">
                  <c:v>83.790599591286579</c:v>
                </c:pt>
                <c:pt idx="4">
                  <c:v>84.690638723422765</c:v>
                </c:pt>
                <c:pt idx="5">
                  <c:v>87.299447802078362</c:v>
                </c:pt>
                <c:pt idx="6">
                  <c:v>90.234358015565903</c:v>
                </c:pt>
                <c:pt idx="7">
                  <c:v>94.582373146658554</c:v>
                </c:pt>
                <c:pt idx="8">
                  <c:v>98.612983173181448</c:v>
                </c:pt>
                <c:pt idx="9">
                  <c:v>101.92617070307404</c:v>
                </c:pt>
                <c:pt idx="10">
                  <c:v>102.00878299056481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253-490F-BDE5-EFE64EF0F109}"/>
            </c:ext>
          </c:extLst>
        </c:ser>
        <c:ser>
          <c:idx val="2"/>
          <c:order val="2"/>
          <c:tx>
            <c:strRef>
              <c:f>Foglio1!$A$52</c:f>
              <c:strCache>
                <c:ptCount val="1"/>
                <c:pt idx="0">
                  <c:v>detenuti in attesa di giudizio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1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253-490F-BDE5-EFE64EF0F1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Foglio1!$B$49:$L$49</c:f>
              <c:strCache>
                <c:ptCount val="11"/>
                <c:pt idx="0">
                  <c:v>31 dic.2019</c:v>
                </c:pt>
                <c:pt idx="1">
                  <c:v>30 giu. 2020</c:v>
                </c:pt>
                <c:pt idx="2">
                  <c:v>31 dic. 2020</c:v>
                </c:pt>
                <c:pt idx="3">
                  <c:v>30 giu. 2021</c:v>
                </c:pt>
                <c:pt idx="4">
                  <c:v>31 dic. 2021</c:v>
                </c:pt>
                <c:pt idx="5">
                  <c:v>30 giu. 2022</c:v>
                </c:pt>
                <c:pt idx="6">
                  <c:v>31 dic. 2022</c:v>
                </c:pt>
                <c:pt idx="7">
                  <c:v>30 giu. 2023</c:v>
                </c:pt>
                <c:pt idx="8">
                  <c:v>31 dic. 2023</c:v>
                </c:pt>
                <c:pt idx="9">
                  <c:v>30 giu. 2024</c:v>
                </c:pt>
                <c:pt idx="10">
                  <c:v>31 ott. 2024</c:v>
                </c:pt>
              </c:strCache>
            </c:strRef>
          </c:cat>
          <c:val>
            <c:numRef>
              <c:f>Foglio1!$B$52:$L$52</c:f>
              <c:numCache>
                <c:formatCode>0.0</c:formatCode>
                <c:ptCount val="11"/>
                <c:pt idx="0" formatCode="General">
                  <c:v>100</c:v>
                </c:pt>
                <c:pt idx="1">
                  <c:v>92.15415649219662</c:v>
                </c:pt>
                <c:pt idx="2">
                  <c:v>89.229217539016886</c:v>
                </c:pt>
                <c:pt idx="3">
                  <c:v>85.417772587323498</c:v>
                </c:pt>
                <c:pt idx="4">
                  <c:v>79.886399830130586</c:v>
                </c:pt>
                <c:pt idx="5">
                  <c:v>82.678628304490928</c:v>
                </c:pt>
                <c:pt idx="6">
                  <c:v>82.928124004671417</c:v>
                </c:pt>
                <c:pt idx="7">
                  <c:v>77.561312241214566</c:v>
                </c:pt>
                <c:pt idx="8">
                  <c:v>83.039600806879719</c:v>
                </c:pt>
                <c:pt idx="9">
                  <c:v>81.919524365643923</c:v>
                </c:pt>
                <c:pt idx="10">
                  <c:v>84.594967618643167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253-490F-BDE5-EFE64EF0F109}"/>
            </c:ext>
          </c:extLst>
        </c:ser>
        <c:ser>
          <c:idx val="3"/>
          <c:order val="3"/>
          <c:tx>
            <c:strRef>
              <c:f>Foglio1!$A$53</c:f>
              <c:strCache>
                <c:ptCount val="1"/>
                <c:pt idx="0">
                  <c:v>Persone in carico agli uffici di esecuzione penale esterna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253-490F-BDE5-EFE64EF0F109}"/>
                </c:ext>
              </c:extLst>
            </c:dLbl>
            <c:dLbl>
              <c:idx val="1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F253-490F-BDE5-EFE64EF0F109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Foglio1!$B$49:$L$49</c:f>
              <c:strCache>
                <c:ptCount val="11"/>
                <c:pt idx="0">
                  <c:v>31 dic.2019</c:v>
                </c:pt>
                <c:pt idx="1">
                  <c:v>30 giu. 2020</c:v>
                </c:pt>
                <c:pt idx="2">
                  <c:v>31 dic. 2020</c:v>
                </c:pt>
                <c:pt idx="3">
                  <c:v>30 giu. 2021</c:v>
                </c:pt>
                <c:pt idx="4">
                  <c:v>31 dic. 2021</c:v>
                </c:pt>
                <c:pt idx="5">
                  <c:v>30 giu. 2022</c:v>
                </c:pt>
                <c:pt idx="6">
                  <c:v>31 dic. 2022</c:v>
                </c:pt>
                <c:pt idx="7">
                  <c:v>30 giu. 2023</c:v>
                </c:pt>
                <c:pt idx="8">
                  <c:v>31 dic. 2023</c:v>
                </c:pt>
                <c:pt idx="9">
                  <c:v>30 giu. 2024</c:v>
                </c:pt>
                <c:pt idx="10">
                  <c:v>31 ott. 2024</c:v>
                </c:pt>
              </c:strCache>
            </c:strRef>
          </c:cat>
          <c:val>
            <c:numRef>
              <c:f>Foglio1!$B$53:$L$53</c:f>
              <c:numCache>
                <c:formatCode>0.0</c:formatCode>
                <c:ptCount val="11"/>
                <c:pt idx="0" formatCode="General">
                  <c:v>100</c:v>
                </c:pt>
                <c:pt idx="1">
                  <c:v>98.767640628105752</c:v>
                </c:pt>
                <c:pt idx="2">
                  <c:v>99.72172530312065</c:v>
                </c:pt>
                <c:pt idx="3">
                  <c:v>111.53183595044061</c:v>
                </c:pt>
                <c:pt idx="4">
                  <c:v>114.58457563108726</c:v>
                </c:pt>
                <c:pt idx="5">
                  <c:v>121.25322997416021</c:v>
                </c:pt>
                <c:pt idx="6">
                  <c:v>122.54356324123765</c:v>
                </c:pt>
                <c:pt idx="7">
                  <c:v>135.021201881667</c:v>
                </c:pt>
                <c:pt idx="8">
                  <c:v>138.64539852911946</c:v>
                </c:pt>
                <c:pt idx="9">
                  <c:v>150.94083349897303</c:v>
                </c:pt>
                <c:pt idx="10">
                  <c:v>154.0913006029285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F253-490F-BDE5-EFE64EF0F1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0349200"/>
        <c:axId val="390342128"/>
      </c:lineChart>
      <c:catAx>
        <c:axId val="390349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90342128"/>
        <c:crosses val="autoZero"/>
        <c:auto val="1"/>
        <c:lblAlgn val="ctr"/>
        <c:lblOffset val="100"/>
        <c:noMultiLvlLbl val="0"/>
      </c:catAx>
      <c:valAx>
        <c:axId val="390342128"/>
        <c:scaling>
          <c:orientation val="minMax"/>
          <c:max val="200"/>
          <c:min val="5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90349200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b="1"/>
              <a:t>Lazio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1.6119524020571607E-2"/>
          <c:y val="9.3928036953619537E-2"/>
          <c:w val="0.96776095195885681"/>
          <c:h val="0.7235507538981063"/>
        </c:manualLayout>
      </c:layout>
      <c:lineChart>
        <c:grouping val="standard"/>
        <c:varyColors val="0"/>
        <c:ser>
          <c:idx val="0"/>
          <c:order val="0"/>
          <c:tx>
            <c:strRef>
              <c:f>Foglio1!$A$43</c:f>
              <c:strCache>
                <c:ptCount val="1"/>
                <c:pt idx="0">
                  <c:v>Detenuti presenti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0"/>
              <c:layout>
                <c:manualLayout>
                  <c:x val="-3.5161744022503515E-3"/>
                  <c:y val="9.718172983479106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A03-4427-B944-8E108CCA66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Foglio1!$B$42:$L$42</c:f>
              <c:strCache>
                <c:ptCount val="11"/>
                <c:pt idx="0">
                  <c:v>31 dic.2019</c:v>
                </c:pt>
                <c:pt idx="1">
                  <c:v>30 giu. 2020</c:v>
                </c:pt>
                <c:pt idx="2">
                  <c:v>31 dic. 2020</c:v>
                </c:pt>
                <c:pt idx="3">
                  <c:v>30 giu. 2021</c:v>
                </c:pt>
                <c:pt idx="4">
                  <c:v>31 dic. 2021</c:v>
                </c:pt>
                <c:pt idx="5">
                  <c:v>30 giu. 2022</c:v>
                </c:pt>
                <c:pt idx="6">
                  <c:v>31 dic. 2022</c:v>
                </c:pt>
                <c:pt idx="7">
                  <c:v>30 giu. 2023</c:v>
                </c:pt>
                <c:pt idx="8">
                  <c:v>31 dic. 2023</c:v>
                </c:pt>
                <c:pt idx="9">
                  <c:v>30 giu. 2024</c:v>
                </c:pt>
                <c:pt idx="10">
                  <c:v>31 ott. 2024</c:v>
                </c:pt>
              </c:strCache>
            </c:strRef>
          </c:cat>
          <c:val>
            <c:numRef>
              <c:f>Foglio1!$B$43:$L$43</c:f>
              <c:numCache>
                <c:formatCode>0.0</c:formatCode>
                <c:ptCount val="11"/>
                <c:pt idx="0" formatCode="General">
                  <c:v>100</c:v>
                </c:pt>
                <c:pt idx="1">
                  <c:v>87.755102040816325</c:v>
                </c:pt>
                <c:pt idx="2">
                  <c:v>88.577520560463</c:v>
                </c:pt>
                <c:pt idx="3">
                  <c:v>85.272616509290287</c:v>
                </c:pt>
                <c:pt idx="4">
                  <c:v>84.495887907401766</c:v>
                </c:pt>
                <c:pt idx="5">
                  <c:v>86.308254645141631</c:v>
                </c:pt>
                <c:pt idx="6">
                  <c:v>90.359427353030767</c:v>
                </c:pt>
                <c:pt idx="7">
                  <c:v>94.121230581784957</c:v>
                </c:pt>
                <c:pt idx="8">
                  <c:v>99.558330795004565</c:v>
                </c:pt>
                <c:pt idx="9">
                  <c:v>103.38105391410295</c:v>
                </c:pt>
                <c:pt idx="10">
                  <c:v>102.78708498324703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A03-4427-B944-8E108CCA666D}"/>
            </c:ext>
          </c:extLst>
        </c:ser>
        <c:ser>
          <c:idx val="1"/>
          <c:order val="1"/>
          <c:tx>
            <c:strRef>
              <c:f>Foglio1!$A$44</c:f>
              <c:strCache>
                <c:ptCount val="1"/>
                <c:pt idx="0">
                  <c:v>di cui pena residua fino a 3 anni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1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A03-4427-B944-8E108CCA66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Foglio1!$B$42:$L$42</c:f>
              <c:strCache>
                <c:ptCount val="11"/>
                <c:pt idx="0">
                  <c:v>31 dic.2019</c:v>
                </c:pt>
                <c:pt idx="1">
                  <c:v>30 giu. 2020</c:v>
                </c:pt>
                <c:pt idx="2">
                  <c:v>31 dic. 2020</c:v>
                </c:pt>
                <c:pt idx="3">
                  <c:v>30 giu. 2021</c:v>
                </c:pt>
                <c:pt idx="4">
                  <c:v>31 dic. 2021</c:v>
                </c:pt>
                <c:pt idx="5">
                  <c:v>30 giu. 2022</c:v>
                </c:pt>
                <c:pt idx="6">
                  <c:v>31 dic. 2022</c:v>
                </c:pt>
                <c:pt idx="7">
                  <c:v>30 giu. 2023</c:v>
                </c:pt>
                <c:pt idx="8">
                  <c:v>31 dic. 2023</c:v>
                </c:pt>
                <c:pt idx="9">
                  <c:v>30 giu. 2024</c:v>
                </c:pt>
                <c:pt idx="10">
                  <c:v>31 ott. 2024</c:v>
                </c:pt>
              </c:strCache>
            </c:strRef>
          </c:cat>
          <c:val>
            <c:numRef>
              <c:f>Foglio1!$B$44:$L$44</c:f>
              <c:numCache>
                <c:formatCode>0.0</c:formatCode>
                <c:ptCount val="11"/>
                <c:pt idx="0" formatCode="General">
                  <c:v>100</c:v>
                </c:pt>
                <c:pt idx="1">
                  <c:v>81.540930979133236</c:v>
                </c:pt>
                <c:pt idx="2">
                  <c:v>87.961476725521663</c:v>
                </c:pt>
                <c:pt idx="3">
                  <c:v>88.804173354735155</c:v>
                </c:pt>
                <c:pt idx="4">
                  <c:v>88.4430176565008</c:v>
                </c:pt>
                <c:pt idx="5">
                  <c:v>90.850722311396467</c:v>
                </c:pt>
                <c:pt idx="6">
                  <c:v>97.672552166934196</c:v>
                </c:pt>
                <c:pt idx="7">
                  <c:v>105.29695024077046</c:v>
                </c:pt>
                <c:pt idx="8">
                  <c:v>107.50401284109149</c:v>
                </c:pt>
                <c:pt idx="9">
                  <c:v>111.51685393258425</c:v>
                </c:pt>
                <c:pt idx="10">
                  <c:v>111.59711075441412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A03-4427-B944-8E108CCA666D}"/>
            </c:ext>
          </c:extLst>
        </c:ser>
        <c:ser>
          <c:idx val="2"/>
          <c:order val="2"/>
          <c:tx>
            <c:strRef>
              <c:f>Foglio1!$A$45</c:f>
              <c:strCache>
                <c:ptCount val="1"/>
                <c:pt idx="0">
                  <c:v>detenuti in attesa di giudizio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1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A03-4427-B944-8E108CCA66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Foglio1!$B$42:$L$42</c:f>
              <c:strCache>
                <c:ptCount val="11"/>
                <c:pt idx="0">
                  <c:v>31 dic.2019</c:v>
                </c:pt>
                <c:pt idx="1">
                  <c:v>30 giu. 2020</c:v>
                </c:pt>
                <c:pt idx="2">
                  <c:v>31 dic. 2020</c:v>
                </c:pt>
                <c:pt idx="3">
                  <c:v>30 giu. 2021</c:v>
                </c:pt>
                <c:pt idx="4">
                  <c:v>31 dic. 2021</c:v>
                </c:pt>
                <c:pt idx="5">
                  <c:v>30 giu. 2022</c:v>
                </c:pt>
                <c:pt idx="6">
                  <c:v>31 dic. 2022</c:v>
                </c:pt>
                <c:pt idx="7">
                  <c:v>30 giu. 2023</c:v>
                </c:pt>
                <c:pt idx="8">
                  <c:v>31 dic. 2023</c:v>
                </c:pt>
                <c:pt idx="9">
                  <c:v>30 giu. 2024</c:v>
                </c:pt>
                <c:pt idx="10">
                  <c:v>31 ott. 2024</c:v>
                </c:pt>
              </c:strCache>
            </c:strRef>
          </c:cat>
          <c:val>
            <c:numRef>
              <c:f>Foglio1!$B$45:$L$45</c:f>
              <c:numCache>
                <c:formatCode>0.0</c:formatCode>
                <c:ptCount val="11"/>
                <c:pt idx="0" formatCode="General">
                  <c:v>100</c:v>
                </c:pt>
                <c:pt idx="1">
                  <c:v>91.313297653355278</c:v>
                </c:pt>
                <c:pt idx="2">
                  <c:v>83.532317826265952</c:v>
                </c:pt>
                <c:pt idx="3">
                  <c:v>68.670234664470968</c:v>
                </c:pt>
                <c:pt idx="4">
                  <c:v>69.658295594895009</c:v>
                </c:pt>
                <c:pt idx="5">
                  <c:v>69.534787978592021</c:v>
                </c:pt>
                <c:pt idx="6">
                  <c:v>65.459036640592842</c:v>
                </c:pt>
                <c:pt idx="7">
                  <c:v>74.804446274186915</c:v>
                </c:pt>
                <c:pt idx="8">
                  <c:v>79.662412515438447</c:v>
                </c:pt>
                <c:pt idx="9">
                  <c:v>88.554960889254843</c:v>
                </c:pt>
                <c:pt idx="10">
                  <c:v>88.225607245780154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A03-4427-B944-8E108CCA666D}"/>
            </c:ext>
          </c:extLst>
        </c:ser>
        <c:ser>
          <c:idx val="3"/>
          <c:order val="3"/>
          <c:tx>
            <c:strRef>
              <c:f>Foglio1!$A$46</c:f>
              <c:strCache>
                <c:ptCount val="1"/>
                <c:pt idx="0">
                  <c:v>Persone in carico agli uffici di esecuzione penale esterna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A03-4427-B944-8E108CCA666D}"/>
                </c:ext>
              </c:extLst>
            </c:dLbl>
            <c:dLbl>
              <c:idx val="1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A03-4427-B944-8E108CCA666D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Foglio1!$B$42:$L$42</c:f>
              <c:strCache>
                <c:ptCount val="11"/>
                <c:pt idx="0">
                  <c:v>31 dic.2019</c:v>
                </c:pt>
                <c:pt idx="1">
                  <c:v>30 giu. 2020</c:v>
                </c:pt>
                <c:pt idx="2">
                  <c:v>31 dic. 2020</c:v>
                </c:pt>
                <c:pt idx="3">
                  <c:v>30 giu. 2021</c:v>
                </c:pt>
                <c:pt idx="4">
                  <c:v>31 dic. 2021</c:v>
                </c:pt>
                <c:pt idx="5">
                  <c:v>30 giu. 2022</c:v>
                </c:pt>
                <c:pt idx="6">
                  <c:v>31 dic. 2022</c:v>
                </c:pt>
                <c:pt idx="7">
                  <c:v>30 giu. 2023</c:v>
                </c:pt>
                <c:pt idx="8">
                  <c:v>31 dic. 2023</c:v>
                </c:pt>
                <c:pt idx="9">
                  <c:v>30 giu. 2024</c:v>
                </c:pt>
                <c:pt idx="10">
                  <c:v>31 ott. 2024</c:v>
                </c:pt>
              </c:strCache>
            </c:strRef>
          </c:cat>
          <c:val>
            <c:numRef>
              <c:f>Foglio1!$B$46:$L$46</c:f>
              <c:numCache>
                <c:formatCode>0.0</c:formatCode>
                <c:ptCount val="11"/>
                <c:pt idx="0" formatCode="General">
                  <c:v>100</c:v>
                </c:pt>
                <c:pt idx="1">
                  <c:v>101.42106889094842</c:v>
                </c:pt>
                <c:pt idx="2">
                  <c:v>107.41427247451342</c:v>
                </c:pt>
                <c:pt idx="3">
                  <c:v>125.70281124497993</c:v>
                </c:pt>
                <c:pt idx="4">
                  <c:v>120.38924930491194</c:v>
                </c:pt>
                <c:pt idx="5">
                  <c:v>125.51745443311708</c:v>
                </c:pt>
                <c:pt idx="6">
                  <c:v>128.39048501699105</c:v>
                </c:pt>
                <c:pt idx="7">
                  <c:v>142.38492431263518</c:v>
                </c:pt>
                <c:pt idx="8">
                  <c:v>146.24652455977758</c:v>
                </c:pt>
                <c:pt idx="9">
                  <c:v>177.04664813098549</c:v>
                </c:pt>
                <c:pt idx="10">
                  <c:v>195.39697250540624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0A03-4427-B944-8E108CCA66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0349200"/>
        <c:axId val="390342128"/>
      </c:lineChart>
      <c:catAx>
        <c:axId val="390349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90342128"/>
        <c:crosses val="autoZero"/>
        <c:auto val="1"/>
        <c:lblAlgn val="ctr"/>
        <c:lblOffset val="100"/>
        <c:noMultiLvlLbl val="0"/>
      </c:catAx>
      <c:valAx>
        <c:axId val="390342128"/>
        <c:scaling>
          <c:orientation val="minMax"/>
          <c:max val="200"/>
          <c:min val="5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90349200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0000046972217813E-2"/>
          <c:y val="0.93798719331822333"/>
          <c:w val="0.89999990605556435"/>
          <c:h val="6.20128066817767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7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C69EB-0CD6-4C50-89F5-FDA7C356B6C7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4DF4-907E-4A92-A119-29C91BC896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5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1333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11/11/2024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11/11/2024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11/11/2024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11/11/2024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11/11/2024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11/11/2024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11/11/2024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11/11/2024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11/11/2024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11/11/2024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11/11/2024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11/11/2024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95536" y="6294849"/>
            <a:ext cx="3343351" cy="461665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</a:t>
            </a:r>
            <a:r>
              <a:rPr lang="it-IT" sz="1200" dirty="0" smtClean="0"/>
              <a:t>del sistema informativo </a:t>
            </a:r>
          </a:p>
          <a:p>
            <a:r>
              <a:rPr lang="it-IT" sz="1200" dirty="0" smtClean="0"/>
              <a:t>dell’esecuzione penale esterna (SIEPE) </a:t>
            </a:r>
            <a:endParaRPr lang="it-IT" sz="1200" dirty="0" smtClean="0"/>
          </a:p>
        </p:txBody>
      </p:sp>
      <p:sp>
        <p:nvSpPr>
          <p:cNvPr id="6" name="CasellaDiTesto 5"/>
          <p:cNvSpPr txBox="1"/>
          <p:nvPr/>
        </p:nvSpPr>
        <p:spPr>
          <a:xfrm>
            <a:off x="47657" y="189522"/>
            <a:ext cx="8196751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2060"/>
                </a:solidFill>
              </a:rPr>
              <a:t>Numero di persone </a:t>
            </a:r>
            <a:r>
              <a:rPr lang="it-IT" sz="2000" b="1" dirty="0" smtClean="0">
                <a:solidFill>
                  <a:srgbClr val="002060"/>
                </a:solidFill>
              </a:rPr>
              <a:t>sottoposte a misure di esecuzione penale esterna in Italia al 31 ottobre 2023 (val </a:t>
            </a:r>
            <a:r>
              <a:rPr lang="it-IT" sz="2000" b="1" dirty="0" err="1" smtClean="0">
                <a:solidFill>
                  <a:srgbClr val="002060"/>
                </a:solidFill>
              </a:rPr>
              <a:t>ass</a:t>
            </a:r>
            <a:r>
              <a:rPr lang="it-IT" sz="2000" b="1" dirty="0" smtClean="0">
                <a:solidFill>
                  <a:srgbClr val="002060"/>
                </a:solidFill>
              </a:rPr>
              <a:t>. e percentuali)</a:t>
            </a:r>
            <a:r>
              <a:rPr lang="it-IT" sz="2000" b="1" dirty="0" smtClean="0">
                <a:solidFill>
                  <a:srgbClr val="002060"/>
                </a:solidFill>
              </a:rPr>
              <a:t> </a:t>
            </a:r>
            <a:endParaRPr lang="it-IT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652371"/>
              </p:ext>
            </p:extLst>
          </p:nvPr>
        </p:nvGraphicFramePr>
        <p:xfrm>
          <a:off x="47657" y="1360981"/>
          <a:ext cx="4248472" cy="3304159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1183622535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641297888"/>
                    </a:ext>
                  </a:extLst>
                </a:gridCol>
              </a:tblGrid>
              <a:tr h="414420"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 smtClean="0">
                          <a:effectLst/>
                        </a:rPr>
                        <a:t> val. assoluti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78458906"/>
                  </a:ext>
                </a:extLst>
              </a:tr>
              <a:tr h="817639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Misure </a:t>
                      </a:r>
                      <a:r>
                        <a:rPr lang="it-IT" sz="1800" u="none" strike="noStrike" dirty="0" smtClean="0">
                          <a:effectLst/>
                        </a:rPr>
                        <a:t>alternative </a:t>
                      </a:r>
                      <a:r>
                        <a:rPr lang="it-IT" sz="1800" u="none" strike="noStrike" dirty="0">
                          <a:effectLst/>
                        </a:rPr>
                        <a:t>alla detenzione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         45.426   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19383248"/>
                  </a:ext>
                </a:extLst>
              </a:tr>
              <a:tr h="41442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Sanzioni e pene sostitutive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           4.764   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22299560"/>
                  </a:ext>
                </a:extLst>
              </a:tr>
              <a:tr h="41442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Misure di sicurezza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           4.963   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60572586"/>
                  </a:ext>
                </a:extLst>
              </a:tr>
              <a:tr h="41442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Sanzioni di Comunità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         10.654   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9031569"/>
                  </a:ext>
                </a:extLst>
              </a:tr>
              <a:tr h="41442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Misure di comunità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         27.221   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37242454"/>
                  </a:ext>
                </a:extLst>
              </a:tr>
              <a:tr h="41442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Totale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         93.028   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24622050"/>
                  </a:ext>
                </a:extLst>
              </a:tr>
            </a:tbl>
          </a:graphicData>
        </a:graphic>
      </p:graphicFrame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3252466"/>
              </p:ext>
            </p:extLst>
          </p:nvPr>
        </p:nvGraphicFramePr>
        <p:xfrm>
          <a:off x="4499992" y="1340768"/>
          <a:ext cx="4608512" cy="3324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6" y="189521"/>
            <a:ext cx="7692695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600" b="1" dirty="0" smtClean="0">
                <a:solidFill>
                  <a:srgbClr val="002060"/>
                </a:solidFill>
              </a:rPr>
              <a:t>Numero di persone </a:t>
            </a:r>
            <a:r>
              <a:rPr lang="it-IT" sz="1600" b="1" dirty="0" smtClean="0">
                <a:solidFill>
                  <a:srgbClr val="002060"/>
                </a:solidFill>
              </a:rPr>
              <a:t>sottoposte a misure alternative o di comunità in Italia dal 15 dicembre 2019 al 31 ottobre 2024 (</a:t>
            </a:r>
            <a:r>
              <a:rPr lang="it-IT" sz="1600" b="1" dirty="0" err="1" smtClean="0">
                <a:solidFill>
                  <a:srgbClr val="002060"/>
                </a:solidFill>
              </a:rPr>
              <a:t>val.ass</a:t>
            </a:r>
            <a:r>
              <a:rPr lang="it-IT" sz="1600" b="1" dirty="0" smtClean="0">
                <a:solidFill>
                  <a:srgbClr val="002060"/>
                </a:solidFill>
              </a:rPr>
              <a:t>.)</a:t>
            </a:r>
            <a:endParaRPr lang="it-IT" sz="16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95536" y="6294849"/>
            <a:ext cx="3343351" cy="461665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</a:t>
            </a:r>
            <a:r>
              <a:rPr lang="it-IT" sz="1200" dirty="0" smtClean="0"/>
              <a:t>del sistema informativo </a:t>
            </a:r>
          </a:p>
          <a:p>
            <a:r>
              <a:rPr lang="it-IT" sz="1200" dirty="0" smtClean="0"/>
              <a:t>dell’esecuzione penale esterna (SIEPE) </a:t>
            </a:r>
            <a:endParaRPr lang="it-IT" sz="1200" dirty="0" smtClean="0"/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8550696"/>
              </p:ext>
            </p:extLst>
          </p:nvPr>
        </p:nvGraphicFramePr>
        <p:xfrm>
          <a:off x="265752" y="1067987"/>
          <a:ext cx="8338696" cy="4933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07504" y="5949280"/>
            <a:ext cx="3343351" cy="461665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</a:t>
            </a:r>
            <a:r>
              <a:rPr lang="it-IT" sz="1200" dirty="0" smtClean="0"/>
              <a:t>del sistema informativo </a:t>
            </a:r>
          </a:p>
          <a:p>
            <a:r>
              <a:rPr lang="it-IT" sz="1200" dirty="0" smtClean="0"/>
              <a:t>dell’esecuzione penale esterna (SIEPE) </a:t>
            </a:r>
            <a:endParaRPr lang="it-IT" sz="1200" dirty="0" smtClean="0"/>
          </a:p>
        </p:txBody>
      </p:sp>
      <p:sp>
        <p:nvSpPr>
          <p:cNvPr id="6" name="CasellaDiTesto 5"/>
          <p:cNvSpPr txBox="1"/>
          <p:nvPr/>
        </p:nvSpPr>
        <p:spPr>
          <a:xfrm>
            <a:off x="0" y="57617"/>
            <a:ext cx="8196751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2060"/>
                </a:solidFill>
              </a:rPr>
              <a:t>Numero di persone </a:t>
            </a:r>
            <a:r>
              <a:rPr lang="it-IT" sz="2000" b="1" dirty="0" smtClean="0">
                <a:solidFill>
                  <a:srgbClr val="002060"/>
                </a:solidFill>
              </a:rPr>
              <a:t>sottoposte a misure di esecuzione penale esterna in Italia secondo la condizione da cui provengono</a:t>
            </a:r>
          </a:p>
          <a:p>
            <a:pPr algn="ctr"/>
            <a:r>
              <a:rPr lang="it-IT" sz="2000" b="1" dirty="0" smtClean="0">
                <a:solidFill>
                  <a:srgbClr val="002060"/>
                </a:solidFill>
              </a:rPr>
              <a:t> confronto 31/10/2024 vs. 15/12/2019 (%)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9420522"/>
              </p:ext>
            </p:extLst>
          </p:nvPr>
        </p:nvGraphicFramePr>
        <p:xfrm>
          <a:off x="107504" y="1293235"/>
          <a:ext cx="443835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0050611"/>
              </p:ext>
            </p:extLst>
          </p:nvPr>
        </p:nvGraphicFramePr>
        <p:xfrm>
          <a:off x="4545862" y="1303475"/>
          <a:ext cx="4562053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015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6" y="189521"/>
            <a:ext cx="7692695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2060"/>
                </a:solidFill>
              </a:rPr>
              <a:t>Numero di persone </a:t>
            </a:r>
            <a:r>
              <a:rPr lang="it-IT" sz="2000" b="1" dirty="0" smtClean="0">
                <a:solidFill>
                  <a:srgbClr val="002060"/>
                </a:solidFill>
              </a:rPr>
              <a:t>sottoposte a misure alternative o di comunità in Italia dal 15 dicembre 2019 al 30 ottobre 2024 secondo la provenienza</a:t>
            </a:r>
            <a:endParaRPr lang="it-IT" sz="20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95536" y="6294849"/>
            <a:ext cx="3343351" cy="461665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</a:t>
            </a:r>
            <a:r>
              <a:rPr lang="it-IT" sz="1200" dirty="0" smtClean="0"/>
              <a:t>del sistema informativo </a:t>
            </a:r>
          </a:p>
          <a:p>
            <a:r>
              <a:rPr lang="it-IT" sz="1200" dirty="0" smtClean="0"/>
              <a:t>dell’esecuzione penale esterna (SIEPE) </a:t>
            </a:r>
            <a:endParaRPr lang="it-IT" sz="1200" dirty="0" smtClean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6408872"/>
              </p:ext>
            </p:extLst>
          </p:nvPr>
        </p:nvGraphicFramePr>
        <p:xfrm>
          <a:off x="47656" y="908720"/>
          <a:ext cx="8772816" cy="4808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071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9966" y="-73797"/>
            <a:ext cx="7764703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Numero di persone sottoposte a misure alternative o di comunità  e detenuti presenti (*) in Italia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dal dicembre 2019 all’ottobre 2024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323528" y="6237312"/>
            <a:ext cx="3343351" cy="461665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</a:t>
            </a:r>
            <a:r>
              <a:rPr lang="it-IT" sz="1200" dirty="0" smtClean="0"/>
              <a:t>del sistema informativo </a:t>
            </a:r>
          </a:p>
          <a:p>
            <a:r>
              <a:rPr lang="it-IT" sz="1200" dirty="0" smtClean="0"/>
              <a:t>dell’esecuzione penale esterna (SIEPE) </a:t>
            </a:r>
            <a:endParaRPr lang="it-IT" sz="1200" dirty="0" smtClean="0"/>
          </a:p>
        </p:txBody>
      </p:sp>
      <p:sp>
        <p:nvSpPr>
          <p:cNvPr id="3" name="CasellaDiTesto 2"/>
          <p:cNvSpPr txBox="1"/>
          <p:nvPr/>
        </p:nvSpPr>
        <p:spPr>
          <a:xfrm>
            <a:off x="4211960" y="6229644"/>
            <a:ext cx="4081567" cy="430887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100" i="1" dirty="0" smtClean="0"/>
              <a:t>(*)per gli anni 2019-2023 i valori riferiti ai detenuti sono a fine mese</a:t>
            </a:r>
          </a:p>
          <a:p>
            <a:r>
              <a:rPr lang="it-IT" sz="1100" i="1" dirty="0" smtClean="0"/>
              <a:t>Quelli riferiti alle misure alternative al 15 del mese</a:t>
            </a:r>
            <a:endParaRPr lang="it-IT" sz="1100" i="1" dirty="0"/>
          </a:p>
        </p:txBody>
      </p:sp>
      <p:graphicFrame>
        <p:nvGraphicFramePr>
          <p:cNvPr id="15" name="Gra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9044646"/>
              </p:ext>
            </p:extLst>
          </p:nvPr>
        </p:nvGraphicFramePr>
        <p:xfrm>
          <a:off x="179512" y="1340768"/>
          <a:ext cx="871296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5638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9966" y="-73797"/>
            <a:ext cx="7764703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Numero di persone sottoposte a misure alternative o di comunità  e detenuti presenti (*) nel Lazio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dal dicembre 2019 all’ottobre 2024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323528" y="6237312"/>
            <a:ext cx="3343351" cy="461665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</a:t>
            </a:r>
            <a:r>
              <a:rPr lang="it-IT" sz="1200" dirty="0" smtClean="0"/>
              <a:t>del sistema informativo </a:t>
            </a:r>
          </a:p>
          <a:p>
            <a:r>
              <a:rPr lang="it-IT" sz="1200" dirty="0" smtClean="0"/>
              <a:t>dell’esecuzione penale esterna (SIEPE) </a:t>
            </a:r>
            <a:endParaRPr lang="it-IT" sz="1200" dirty="0" smtClean="0"/>
          </a:p>
        </p:txBody>
      </p:sp>
      <p:sp>
        <p:nvSpPr>
          <p:cNvPr id="3" name="CasellaDiTesto 2"/>
          <p:cNvSpPr txBox="1"/>
          <p:nvPr/>
        </p:nvSpPr>
        <p:spPr>
          <a:xfrm>
            <a:off x="4211960" y="6229644"/>
            <a:ext cx="4081567" cy="430887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100" i="1" dirty="0" smtClean="0"/>
              <a:t>(*)per gli anni 2019-2023 i valori riferiti ai detenuti sono a fine mese</a:t>
            </a:r>
          </a:p>
          <a:p>
            <a:r>
              <a:rPr lang="it-IT" sz="1100" i="1" dirty="0" smtClean="0"/>
              <a:t>Quelli riferiti alle misure alternative al 15 del mese</a:t>
            </a:r>
            <a:endParaRPr lang="it-IT" sz="1100" i="1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3674683"/>
              </p:ext>
            </p:extLst>
          </p:nvPr>
        </p:nvGraphicFramePr>
        <p:xfrm>
          <a:off x="323528" y="1272540"/>
          <a:ext cx="8568952" cy="4748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135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9966" y="-73797"/>
            <a:ext cx="8080426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2060"/>
                </a:solidFill>
              </a:rPr>
              <a:t>Andamento dei numeri delle persone sottoposte a misure alternative, detenuti presenti in totale, condannati a pene inferiori a 3 anni e in attesa di giudizio in Italia </a:t>
            </a:r>
          </a:p>
          <a:p>
            <a:pPr algn="ctr"/>
            <a:r>
              <a:rPr lang="it-IT" sz="1600" b="1" dirty="0" smtClean="0">
                <a:solidFill>
                  <a:srgbClr val="002060"/>
                </a:solidFill>
              </a:rPr>
              <a:t>(anni 2019-2024  </a:t>
            </a:r>
            <a:r>
              <a:rPr lang="it-IT" sz="1600" b="1" dirty="0">
                <a:solidFill>
                  <a:srgbClr val="002060"/>
                </a:solidFill>
              </a:rPr>
              <a:t>- valori indice 2019=100)</a:t>
            </a:r>
            <a:endParaRPr lang="it-IT" sz="16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323528" y="6237312"/>
            <a:ext cx="3343351" cy="461665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</a:t>
            </a:r>
            <a:r>
              <a:rPr lang="it-IT" sz="1200" dirty="0" smtClean="0"/>
              <a:t>del sistema informativo </a:t>
            </a:r>
          </a:p>
          <a:p>
            <a:r>
              <a:rPr lang="it-IT" sz="1200" dirty="0" smtClean="0"/>
              <a:t>dell’esecuzione penale esterna (SIEPE) </a:t>
            </a:r>
            <a:endParaRPr lang="it-IT" sz="1200" dirty="0" smtClean="0"/>
          </a:p>
        </p:txBody>
      </p:sp>
      <p:sp>
        <p:nvSpPr>
          <p:cNvPr id="3" name="CasellaDiTesto 2"/>
          <p:cNvSpPr txBox="1"/>
          <p:nvPr/>
        </p:nvSpPr>
        <p:spPr>
          <a:xfrm>
            <a:off x="4211960" y="6229644"/>
            <a:ext cx="4081567" cy="430887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100" i="1" dirty="0" smtClean="0"/>
              <a:t>(*)per gli anni 2019-2023 i valori riferiti ai detenuti sono a fine mese</a:t>
            </a:r>
          </a:p>
          <a:p>
            <a:r>
              <a:rPr lang="it-IT" sz="1100" i="1" dirty="0" smtClean="0"/>
              <a:t>Quelli riferiti alle misure alternative al 15 del mese</a:t>
            </a:r>
            <a:endParaRPr lang="it-IT" sz="1100" i="1" dirty="0"/>
          </a:p>
        </p:txBody>
      </p: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5379490"/>
              </p:ext>
            </p:extLst>
          </p:nvPr>
        </p:nvGraphicFramePr>
        <p:xfrm>
          <a:off x="107503" y="1052735"/>
          <a:ext cx="8882533" cy="4973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9616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9966" y="-73797"/>
            <a:ext cx="8080426" cy="8925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2060"/>
                </a:solidFill>
              </a:rPr>
              <a:t>Andamento dei numeri delle persone sottoposte a misure alternative, detenuti presenti, condannati a pene inferiori a 3 anni e in attesa di giudizio nel Lazio </a:t>
            </a:r>
          </a:p>
          <a:p>
            <a:pPr algn="ctr"/>
            <a:r>
              <a:rPr lang="it-IT" sz="1600" b="1" dirty="0" smtClean="0">
                <a:solidFill>
                  <a:srgbClr val="002060"/>
                </a:solidFill>
              </a:rPr>
              <a:t>(anni 2019-2024  </a:t>
            </a:r>
            <a:r>
              <a:rPr lang="it-IT" sz="1600" b="1" dirty="0">
                <a:solidFill>
                  <a:srgbClr val="002060"/>
                </a:solidFill>
              </a:rPr>
              <a:t>- valori indice 2019=100)</a:t>
            </a:r>
            <a:endParaRPr lang="it-IT" sz="16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323528" y="6237312"/>
            <a:ext cx="3343351" cy="461665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</a:t>
            </a:r>
            <a:r>
              <a:rPr lang="it-IT" sz="1200" dirty="0" smtClean="0"/>
              <a:t>del sistema informativo </a:t>
            </a:r>
          </a:p>
          <a:p>
            <a:r>
              <a:rPr lang="it-IT" sz="1200" dirty="0" smtClean="0"/>
              <a:t>dell’esecuzione penale esterna (SIEPE) </a:t>
            </a:r>
            <a:endParaRPr lang="it-IT" sz="1200" dirty="0" smtClean="0"/>
          </a:p>
        </p:txBody>
      </p:sp>
      <p:sp>
        <p:nvSpPr>
          <p:cNvPr id="3" name="CasellaDiTesto 2"/>
          <p:cNvSpPr txBox="1"/>
          <p:nvPr/>
        </p:nvSpPr>
        <p:spPr>
          <a:xfrm>
            <a:off x="4211960" y="6229644"/>
            <a:ext cx="4081567" cy="430887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100" i="1" dirty="0" smtClean="0"/>
              <a:t>(*)per gli anni 2019-2023 i valori riferiti ai detenuti sono a fine mese</a:t>
            </a:r>
          </a:p>
          <a:p>
            <a:r>
              <a:rPr lang="it-IT" sz="1100" i="1" dirty="0" smtClean="0"/>
              <a:t>Quelli riferiti alle misure alternative al 15 del mese</a:t>
            </a:r>
            <a:endParaRPr lang="it-IT" sz="1100" i="1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0539042"/>
              </p:ext>
            </p:extLst>
          </p:nvPr>
        </p:nvGraphicFramePr>
        <p:xfrm>
          <a:off x="323527" y="980727"/>
          <a:ext cx="8666509" cy="5014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2141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8479</TotalTime>
  <Words>468</Words>
  <Application>Microsoft Office PowerPoint</Application>
  <PresentationFormat>Presentazione su schermo (4:3)</PresentationFormat>
  <Paragraphs>68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 Fanoli</cp:lastModifiedBy>
  <cp:revision>653</cp:revision>
  <dcterms:created xsi:type="dcterms:W3CDTF">2020-06-03T15:49:37Z</dcterms:created>
  <dcterms:modified xsi:type="dcterms:W3CDTF">2024-11-11T12:55:42Z</dcterms:modified>
</cp:coreProperties>
</file>