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3" r:id="rId2"/>
    <p:sldId id="266" r:id="rId3"/>
    <p:sldId id="270" r:id="rId4"/>
    <p:sldId id="274" r:id="rId5"/>
    <p:sldId id="272" r:id="rId6"/>
    <p:sldId id="273" r:id="rId7"/>
    <p:sldId id="280" r:id="rId8"/>
    <p:sldId id="278" r:id="rId9"/>
    <p:sldId id="275" r:id="rId10"/>
    <p:sldId id="279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83" autoAdjust="0"/>
    <p:restoredTop sz="95274" autoAdjust="0"/>
  </p:normalViewPr>
  <p:slideViewPr>
    <p:cSldViewPr>
      <p:cViewPr>
        <p:scale>
          <a:sx n="25" d="100"/>
          <a:sy n="25" d="100"/>
        </p:scale>
        <p:origin x="2861" y="1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tabelle%20e%20grafici%20%205%20novembr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tabelle%20e%20grafici%20%205%20novembr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%205%20novembr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%205%20novembr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635845546351726E-2"/>
          <c:y val="0"/>
          <c:w val="0.97580924524931756"/>
          <c:h val="0.88846437954524515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3046-4205-BD7A-8A968E21A03A}"/>
                </c:ext>
              </c:extLst>
            </c:dLbl>
            <c:dLbl>
              <c:idx val="5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046-4205-BD7A-8A968E21A03A}"/>
                </c:ext>
              </c:extLst>
            </c:dLbl>
            <c:dLbl>
              <c:idx val="8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3046-4205-BD7A-8A968E21A03A}"/>
                </c:ext>
              </c:extLst>
            </c:dLbl>
            <c:dLbl>
              <c:idx val="12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3046-4205-BD7A-8A968E21A03A}"/>
                </c:ext>
              </c:extLst>
            </c:dLbl>
            <c:dLbl>
              <c:idx val="15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046-4205-BD7A-8A968E21A03A}"/>
                </c:ext>
              </c:extLst>
            </c:dLbl>
            <c:dLbl>
              <c:idx val="20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3046-4205-BD7A-8A968E21A03A}"/>
                </c:ext>
              </c:extLst>
            </c:dLbl>
            <c:dLbl>
              <c:idx val="24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046-4205-BD7A-8A968E21A03A}"/>
                </c:ext>
              </c:extLst>
            </c:dLbl>
            <c:dLbl>
              <c:idx val="29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046-4205-BD7A-8A968E21A03A}"/>
                </c:ext>
              </c:extLst>
            </c:dLbl>
            <c:dLbl>
              <c:idx val="33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046-4205-BD7A-8A968E21A03A}"/>
                </c:ext>
              </c:extLst>
            </c:dLbl>
            <c:dLbl>
              <c:idx val="36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046-4205-BD7A-8A968E21A03A}"/>
                </c:ext>
              </c:extLst>
            </c:dLbl>
            <c:dLbl>
              <c:idx val="40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3046-4205-BD7A-8A968E21A03A}"/>
                </c:ext>
              </c:extLst>
            </c:dLbl>
            <c:dLbl>
              <c:idx val="43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3046-4205-BD7A-8A968E21A03A}"/>
                </c:ext>
              </c:extLst>
            </c:dLbl>
            <c:dLbl>
              <c:idx val="45"/>
              <c:layout>
                <c:manualLayout>
                  <c:x val="2.0925170272982851E-2"/>
                  <c:y val="8.7346571145388557E-3"/>
                </c:manualLayout>
              </c:layout>
              <c:spPr>
                <a:solidFill>
                  <a:schemeClr val="bg1">
                    <a:lumMod val="95000"/>
                  </a:schemeClr>
                </a:solidFill>
                <a:ln w="25400" cap="flat" cmpd="sng" algn="ctr">
                  <a:solidFill>
                    <a:schemeClr val="dk1"/>
                  </a:solidFill>
                  <a:prstDash val="solid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3046-4205-BD7A-8A968E21A03A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dash"/>
                <a:headEnd type="none" w="med" len="med"/>
                <a:tailEnd type="arrow" w="med" len="med"/>
              </a:ln>
              <a:effectLst/>
            </c:spPr>
            <c:trendlineType val="poly"/>
            <c:order val="2"/>
            <c:forward val="2"/>
            <c:dispRSqr val="0"/>
            <c:dispEq val="0"/>
          </c:trendline>
          <c:cat>
            <c:strRef>
              <c:f>'trend lazio'!$T$79:$BM$79</c:f>
              <c:strCache>
                <c:ptCount val="46"/>
                <c:pt idx="0">
                  <c:v>gen. 21</c:v>
                </c:pt>
                <c:pt idx="2">
                  <c:v>mar. 21</c:v>
                </c:pt>
                <c:pt idx="4">
                  <c:v>mag. 21</c:v>
                </c:pt>
                <c:pt idx="6">
                  <c:v>lug. 21</c:v>
                </c:pt>
                <c:pt idx="8">
                  <c:v>sett. 21</c:v>
                </c:pt>
                <c:pt idx="10">
                  <c:v>nov. 21</c:v>
                </c:pt>
                <c:pt idx="12">
                  <c:v>gen 22</c:v>
                </c:pt>
                <c:pt idx="14">
                  <c:v>mar. 22</c:v>
                </c:pt>
                <c:pt idx="16">
                  <c:v>mag. 22</c:v>
                </c:pt>
                <c:pt idx="18">
                  <c:v>lug. 22</c:v>
                </c:pt>
                <c:pt idx="20">
                  <c:v>sett. 22</c:v>
                </c:pt>
                <c:pt idx="22">
                  <c:v>nov. 22</c:v>
                </c:pt>
                <c:pt idx="24">
                  <c:v>gen. 23</c:v>
                </c:pt>
                <c:pt idx="26">
                  <c:v>mar.23</c:v>
                </c:pt>
                <c:pt idx="28">
                  <c:v>mag. 23</c:v>
                </c:pt>
                <c:pt idx="30">
                  <c:v>lug. 23</c:v>
                </c:pt>
                <c:pt idx="32">
                  <c:v>set. 23</c:v>
                </c:pt>
                <c:pt idx="34">
                  <c:v>nov.23</c:v>
                </c:pt>
                <c:pt idx="36">
                  <c:v>gen. 24</c:v>
                </c:pt>
                <c:pt idx="38">
                  <c:v>mar. 24</c:v>
                </c:pt>
                <c:pt idx="40">
                  <c:v>mag. 24</c:v>
                </c:pt>
                <c:pt idx="42">
                  <c:v>lug. 24</c:v>
                </c:pt>
                <c:pt idx="45">
                  <c:v>ott.24</c:v>
                </c:pt>
              </c:strCache>
            </c:strRef>
          </c:cat>
          <c:val>
            <c:numRef>
              <c:f>'trend lazio'!$T$80:$BM$80</c:f>
              <c:numCache>
                <c:formatCode>_-* #,##0\ _€_-;\-* #,##0\ _€_-;_-* "-"??\ _€_-;_-@_-</c:formatCode>
                <c:ptCount val="46"/>
                <c:pt idx="0">
                  <c:v>53329</c:v>
                </c:pt>
                <c:pt idx="1">
                  <c:v>53697</c:v>
                </c:pt>
                <c:pt idx="2">
                  <c:v>53509</c:v>
                </c:pt>
                <c:pt idx="3">
                  <c:v>53608</c:v>
                </c:pt>
                <c:pt idx="4">
                  <c:v>53660</c:v>
                </c:pt>
                <c:pt idx="5">
                  <c:v>53637</c:v>
                </c:pt>
                <c:pt idx="6">
                  <c:v>53129</c:v>
                </c:pt>
                <c:pt idx="7">
                  <c:v>53557</c:v>
                </c:pt>
                <c:pt idx="8">
                  <c:v>53930</c:v>
                </c:pt>
                <c:pt idx="9">
                  <c:v>54307</c:v>
                </c:pt>
                <c:pt idx="10">
                  <c:v>54593</c:v>
                </c:pt>
                <c:pt idx="11">
                  <c:v>54134</c:v>
                </c:pt>
                <c:pt idx="12">
                  <c:v>54372</c:v>
                </c:pt>
                <c:pt idx="13">
                  <c:v>54635</c:v>
                </c:pt>
                <c:pt idx="14">
                  <c:v>54609</c:v>
                </c:pt>
                <c:pt idx="15">
                  <c:v>54595</c:v>
                </c:pt>
                <c:pt idx="16">
                  <c:v>54771</c:v>
                </c:pt>
                <c:pt idx="17">
                  <c:v>54841</c:v>
                </c:pt>
                <c:pt idx="18">
                  <c:v>54979</c:v>
                </c:pt>
                <c:pt idx="19">
                  <c:v>55637</c:v>
                </c:pt>
                <c:pt idx="20">
                  <c:v>55835</c:v>
                </c:pt>
                <c:pt idx="21">
                  <c:v>56225</c:v>
                </c:pt>
                <c:pt idx="22">
                  <c:v>56524</c:v>
                </c:pt>
                <c:pt idx="23">
                  <c:v>56196</c:v>
                </c:pt>
                <c:pt idx="24">
                  <c:v>56127</c:v>
                </c:pt>
                <c:pt idx="25">
                  <c:v>56319</c:v>
                </c:pt>
                <c:pt idx="26">
                  <c:v>56605</c:v>
                </c:pt>
                <c:pt idx="27">
                  <c:v>56674</c:v>
                </c:pt>
                <c:pt idx="28">
                  <c:v>57230</c:v>
                </c:pt>
                <c:pt idx="29">
                  <c:v>57525</c:v>
                </c:pt>
                <c:pt idx="30">
                  <c:v>57749</c:v>
                </c:pt>
                <c:pt idx="31">
                  <c:v>58428</c:v>
                </c:pt>
                <c:pt idx="32" formatCode="#,##0">
                  <c:v>58987</c:v>
                </c:pt>
                <c:pt idx="33">
                  <c:v>59715</c:v>
                </c:pt>
                <c:pt idx="34">
                  <c:v>60116</c:v>
                </c:pt>
                <c:pt idx="35">
                  <c:v>60166</c:v>
                </c:pt>
                <c:pt idx="36" formatCode="#,##0">
                  <c:v>60637</c:v>
                </c:pt>
                <c:pt idx="37">
                  <c:v>60924</c:v>
                </c:pt>
                <c:pt idx="38">
                  <c:v>61049</c:v>
                </c:pt>
                <c:pt idx="39" formatCode="#,##0">
                  <c:v>61297</c:v>
                </c:pt>
                <c:pt idx="40">
                  <c:v>61547</c:v>
                </c:pt>
                <c:pt idx="41">
                  <c:v>61480</c:v>
                </c:pt>
                <c:pt idx="42" formatCode="#,##0">
                  <c:v>61133</c:v>
                </c:pt>
                <c:pt idx="43">
                  <c:v>61758</c:v>
                </c:pt>
                <c:pt idx="44">
                  <c:v>61862</c:v>
                </c:pt>
                <c:pt idx="45">
                  <c:v>62110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3046-4205-BD7A-8A968E21A03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</c:scaling>
        <c:delete val="1"/>
        <c:axPos val="l"/>
        <c:numFmt formatCode="_-* #,##0\ _€_-;\-* #,##0\ _€_-;_-* &quot;-&quot;??\ _€_-;_-@_-" sourceLinked="1"/>
        <c:majorTickMark val="none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100" b="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'detenuti e posti disponibili'!$B$2</c:f>
              <c:strCache>
                <c:ptCount val="1"/>
                <c:pt idx="0">
                  <c:v>Numero detenuti presenti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CF-496C-AAA3-5B17330F39DF}"/>
                </c:ext>
              </c:extLst>
            </c:dLbl>
            <c:dLbl>
              <c:idx val="13"/>
              <c:layout>
                <c:manualLayout>
                  <c:x val="-6.0060060060061161E-3"/>
                  <c:y val="-1.13186191284663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CF-496C-AAA3-5B17330F39DF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'detenuti e posti disponibili'!$A$3:$A$16</c:f>
              <c:strCache>
                <c:ptCount val="14"/>
                <c:pt idx="0">
                  <c:v>set. 23</c:v>
                </c:pt>
                <c:pt idx="1">
                  <c:v>ott. 23</c:v>
                </c:pt>
                <c:pt idx="2">
                  <c:v>nov. 23</c:v>
                </c:pt>
                <c:pt idx="3">
                  <c:v>dic. 23</c:v>
                </c:pt>
                <c:pt idx="4">
                  <c:v>gen. 24</c:v>
                </c:pt>
                <c:pt idx="5">
                  <c:v>feb. 24</c:v>
                </c:pt>
                <c:pt idx="6">
                  <c:v>mar. 24</c:v>
                </c:pt>
                <c:pt idx="7">
                  <c:v>apr. 24</c:v>
                </c:pt>
                <c:pt idx="8">
                  <c:v>mag. 24</c:v>
                </c:pt>
                <c:pt idx="9">
                  <c:v>giu. 24</c:v>
                </c:pt>
                <c:pt idx="10">
                  <c:v>lug. 24</c:v>
                </c:pt>
                <c:pt idx="11">
                  <c:v>ago. 24</c:v>
                </c:pt>
                <c:pt idx="12">
                  <c:v>sett. 24</c:v>
                </c:pt>
                <c:pt idx="13">
                  <c:v>ott. 24</c:v>
                </c:pt>
              </c:strCache>
            </c:strRef>
          </c:cat>
          <c:val>
            <c:numRef>
              <c:f>'detenuti e posti disponibili'!$B$3:$B$16</c:f>
              <c:numCache>
                <c:formatCode>_-* #,##0\ _€_-;\-* #,##0\ _€_-;_-* "-"??\ _€_-;_-@_-</c:formatCode>
                <c:ptCount val="14"/>
                <c:pt idx="0" formatCode="#,##0">
                  <c:v>58987</c:v>
                </c:pt>
                <c:pt idx="1">
                  <c:v>59715</c:v>
                </c:pt>
                <c:pt idx="2">
                  <c:v>60116</c:v>
                </c:pt>
                <c:pt idx="3">
                  <c:v>60166</c:v>
                </c:pt>
                <c:pt idx="4" formatCode="#,##0">
                  <c:v>60637</c:v>
                </c:pt>
                <c:pt idx="5">
                  <c:v>60924</c:v>
                </c:pt>
                <c:pt idx="6">
                  <c:v>61049</c:v>
                </c:pt>
                <c:pt idx="7" formatCode="#,##0">
                  <c:v>61297</c:v>
                </c:pt>
                <c:pt idx="8">
                  <c:v>61547</c:v>
                </c:pt>
                <c:pt idx="9">
                  <c:v>61480</c:v>
                </c:pt>
                <c:pt idx="10" formatCode="#,##0">
                  <c:v>61133</c:v>
                </c:pt>
                <c:pt idx="11">
                  <c:v>61758</c:v>
                </c:pt>
                <c:pt idx="12">
                  <c:v>61862</c:v>
                </c:pt>
                <c:pt idx="13">
                  <c:v>62110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CF-496C-AAA3-5B17330F39DF}"/>
            </c:ext>
          </c:extLst>
        </c:ser>
        <c:ser>
          <c:idx val="1"/>
          <c:order val="1"/>
          <c:tx>
            <c:strRef>
              <c:f>'detenuti e posti disponibili'!$C$2</c:f>
              <c:strCache>
                <c:ptCount val="1"/>
                <c:pt idx="0">
                  <c:v>Posti effettivamente disponibili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CF-496C-AAA3-5B17330F39DF}"/>
                </c:ext>
              </c:extLst>
            </c:dLbl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0CF-496C-AAA3-5B17330F39DF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'detenuti e posti disponibili'!$A$3:$A$16</c:f>
              <c:strCache>
                <c:ptCount val="14"/>
                <c:pt idx="0">
                  <c:v>set. 23</c:v>
                </c:pt>
                <c:pt idx="1">
                  <c:v>ott. 23</c:v>
                </c:pt>
                <c:pt idx="2">
                  <c:v>nov. 23</c:v>
                </c:pt>
                <c:pt idx="3">
                  <c:v>dic. 23</c:v>
                </c:pt>
                <c:pt idx="4">
                  <c:v>gen. 24</c:v>
                </c:pt>
                <c:pt idx="5">
                  <c:v>feb. 24</c:v>
                </c:pt>
                <c:pt idx="6">
                  <c:v>mar. 24</c:v>
                </c:pt>
                <c:pt idx="7">
                  <c:v>apr. 24</c:v>
                </c:pt>
                <c:pt idx="8">
                  <c:v>mag. 24</c:v>
                </c:pt>
                <c:pt idx="9">
                  <c:v>giu. 24</c:v>
                </c:pt>
                <c:pt idx="10">
                  <c:v>lug. 24</c:v>
                </c:pt>
                <c:pt idx="11">
                  <c:v>ago. 24</c:v>
                </c:pt>
                <c:pt idx="12">
                  <c:v>sett. 24</c:v>
                </c:pt>
                <c:pt idx="13">
                  <c:v>ott. 24</c:v>
                </c:pt>
              </c:strCache>
            </c:strRef>
          </c:cat>
          <c:val>
            <c:numRef>
              <c:f>'detenuti e posti disponibili'!$C$3:$C$16</c:f>
              <c:numCache>
                <c:formatCode>_-* #,##0\ _€_-;\-* #,##0\ _€_-;_-* "-"??\ _€_-;_-@_-</c:formatCode>
                <c:ptCount val="14"/>
                <c:pt idx="0">
                  <c:v>47552</c:v>
                </c:pt>
                <c:pt idx="1">
                  <c:v>47621</c:v>
                </c:pt>
                <c:pt idx="2">
                  <c:v>47621</c:v>
                </c:pt>
                <c:pt idx="3">
                  <c:v>47523</c:v>
                </c:pt>
                <c:pt idx="4">
                  <c:v>47691</c:v>
                </c:pt>
                <c:pt idx="5">
                  <c:v>47531</c:v>
                </c:pt>
                <c:pt idx="6">
                  <c:v>47522</c:v>
                </c:pt>
                <c:pt idx="7">
                  <c:v>47511</c:v>
                </c:pt>
                <c:pt idx="8">
                  <c:v>47585</c:v>
                </c:pt>
                <c:pt idx="9">
                  <c:v>47578</c:v>
                </c:pt>
                <c:pt idx="10">
                  <c:v>46968</c:v>
                </c:pt>
                <c:pt idx="11">
                  <c:v>46672</c:v>
                </c:pt>
                <c:pt idx="12">
                  <c:v>46812</c:v>
                </c:pt>
                <c:pt idx="13">
                  <c:v>46942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0CF-496C-AAA3-5B17330F39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8574127"/>
        <c:axId val="378574959"/>
      </c:barChart>
      <c:lineChart>
        <c:grouping val="standard"/>
        <c:varyColors val="0"/>
        <c:ser>
          <c:idx val="2"/>
          <c:order val="2"/>
          <c:tx>
            <c:strRef>
              <c:f>'detenuti e posti disponibili'!$D$2</c:f>
              <c:strCache>
                <c:ptCount val="1"/>
                <c:pt idx="0">
                  <c:v>Tasso affollamento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0CF-496C-AAA3-5B17330F39DF}"/>
                </c:ext>
              </c:extLst>
            </c:dLbl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0CF-496C-AAA3-5B17330F39DF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'detenuti e posti disponibili'!$A$3:$A$16</c:f>
              <c:strCache>
                <c:ptCount val="14"/>
                <c:pt idx="0">
                  <c:v>set. 23</c:v>
                </c:pt>
                <c:pt idx="1">
                  <c:v>ott. 23</c:v>
                </c:pt>
                <c:pt idx="2">
                  <c:v>nov. 23</c:v>
                </c:pt>
                <c:pt idx="3">
                  <c:v>dic. 23</c:v>
                </c:pt>
                <c:pt idx="4">
                  <c:v>gen. 24</c:v>
                </c:pt>
                <c:pt idx="5">
                  <c:v>feb. 24</c:v>
                </c:pt>
                <c:pt idx="6">
                  <c:v>mar. 24</c:v>
                </c:pt>
                <c:pt idx="7">
                  <c:v>apr. 24</c:v>
                </c:pt>
                <c:pt idx="8">
                  <c:v>mag. 24</c:v>
                </c:pt>
                <c:pt idx="9">
                  <c:v>giu. 24</c:v>
                </c:pt>
                <c:pt idx="10">
                  <c:v>lug. 24</c:v>
                </c:pt>
                <c:pt idx="11">
                  <c:v>ago. 24</c:v>
                </c:pt>
                <c:pt idx="12">
                  <c:v>sett. 24</c:v>
                </c:pt>
                <c:pt idx="13">
                  <c:v>ott. 24</c:v>
                </c:pt>
              </c:strCache>
            </c:strRef>
          </c:cat>
          <c:val>
            <c:numRef>
              <c:f>'detenuti e posti disponibili'!$D$3:$D$16</c:f>
              <c:numCache>
                <c:formatCode>0.0%</c:formatCode>
                <c:ptCount val="14"/>
                <c:pt idx="0">
                  <c:v>1.2404735868102288</c:v>
                </c:pt>
                <c:pt idx="1">
                  <c:v>1.2539635874929127</c:v>
                </c:pt>
                <c:pt idx="2">
                  <c:v>1.2623842422460678</c:v>
                </c:pt>
                <c:pt idx="3">
                  <c:v>1.2660396018769859</c:v>
                </c:pt>
                <c:pt idx="4">
                  <c:v>1.2714558302405066</c:v>
                </c:pt>
                <c:pt idx="5">
                  <c:v>1.2817740001262334</c:v>
                </c:pt>
                <c:pt idx="6">
                  <c:v>1.2846471108118345</c:v>
                </c:pt>
                <c:pt idx="7">
                  <c:v>1.2901643829849929</c:v>
                </c:pt>
                <c:pt idx="8">
                  <c:v>1.2934117894294421</c:v>
                </c:pt>
                <c:pt idx="9">
                  <c:v>1.2921938711169028</c:v>
                </c:pt>
                <c:pt idx="10">
                  <c:v>1.3015883154488161</c:v>
                </c:pt>
                <c:pt idx="11">
                  <c:v>1.3232344874871442</c:v>
                </c:pt>
                <c:pt idx="12">
                  <c:v>1.3214987610014526</c:v>
                </c:pt>
                <c:pt idx="13">
                  <c:v>1.3231221507392101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0CF-496C-AAA3-5B17330F39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8577871"/>
        <c:axId val="378591183"/>
      </c:lineChart>
      <c:catAx>
        <c:axId val="378574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8574959"/>
        <c:crosses val="autoZero"/>
        <c:auto val="1"/>
        <c:lblAlgn val="ctr"/>
        <c:lblOffset val="100"/>
        <c:noMultiLvlLbl val="0"/>
      </c:catAx>
      <c:valAx>
        <c:axId val="3785749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8574127"/>
        <c:crosses val="autoZero"/>
        <c:crossBetween val="between"/>
      </c:valAx>
      <c:valAx>
        <c:axId val="378591183"/>
        <c:scaling>
          <c:orientation val="minMax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8577871"/>
        <c:crosses val="max"/>
        <c:crossBetween val="between"/>
        <c:majorUnit val="5.000000000000001E-2"/>
      </c:valAx>
      <c:catAx>
        <c:axId val="37857787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7859118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93.304373876572797</c:v>
                </c:pt>
                <c:pt idx="1">
                  <c:v>95.970053131540809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58-45A6-ABF0-500911E4FE84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6.6956261234272025</c:v>
                </c:pt>
                <c:pt idx="1">
                  <c:v>4.0299468684591853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58-45A6-ABF0-500911E4FE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62.913024151726184</c:v>
                </c:pt>
                <c:pt idx="1">
                  <c:v>68.133955884720649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C1-4B3C-BF86-08D8B2AC2E1F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37.086975848273816</c:v>
                </c:pt>
                <c:pt idx="1">
                  <c:v>31.86604411527934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C1-4B3C-BF86-08D8B2AC2E1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04/11/2024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5725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04/11/2024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320" y="504624"/>
            <a:ext cx="8666644" cy="5588672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95536" y="6294849"/>
            <a:ext cx="5113451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31 ottobre 2024 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89069" y="6237312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00000000-0008-0000-05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7077177"/>
              </p:ext>
            </p:extLst>
          </p:nvPr>
        </p:nvGraphicFramePr>
        <p:xfrm>
          <a:off x="179070" y="1340767"/>
          <a:ext cx="8785859" cy="4513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022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2334315"/>
              </p:ext>
            </p:extLst>
          </p:nvPr>
        </p:nvGraphicFramePr>
        <p:xfrm>
          <a:off x="179512" y="1210041"/>
          <a:ext cx="8496944" cy="5307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47657" y="189522"/>
            <a:ext cx="81481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penitenziari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 Genn. 2021 – Ott. 2024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79512" y="6484844"/>
            <a:ext cx="259321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 e GNPL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9966" y="-73797"/>
            <a:ext cx="7764703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Numero di detenuti presenti, posti effettivamente disponibili e tassi di affollamento </a:t>
            </a:r>
            <a:r>
              <a:rPr lang="it-IT" sz="2400" b="1" dirty="0" err="1" smtClean="0">
                <a:solidFill>
                  <a:srgbClr val="002060"/>
                </a:solidFill>
              </a:rPr>
              <a:t>negl</a:t>
            </a:r>
            <a:r>
              <a:rPr lang="it-IT" sz="2400" b="1" dirty="0" smtClean="0">
                <a:solidFill>
                  <a:srgbClr val="002060"/>
                </a:solidFill>
              </a:rPr>
              <a:t> istituti penitenziari in Italia dal 30/09/2023 al 31/10/2024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79512" y="6484844"/>
            <a:ext cx="259321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 e GNPL</a:t>
            </a:r>
            <a:endParaRPr lang="it-IT" sz="1200" dirty="0"/>
          </a:p>
        </p:txBody>
      </p:sp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1778932"/>
              </p:ext>
            </p:extLst>
          </p:nvPr>
        </p:nvGraphicFramePr>
        <p:xfrm>
          <a:off x="251520" y="1561598"/>
          <a:ext cx="8496944" cy="4675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638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5666" y="1028492"/>
            <a:ext cx="5852667" cy="4801016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101" y="1841"/>
            <a:ext cx="8229600" cy="95730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2000" b="1" dirty="0" smtClean="0"/>
              <a:t>Tasso affollamento calcolato sul numero effettivo di posti disponibili(*) </a:t>
            </a:r>
            <a:br>
              <a:rPr lang="it-IT" sz="2000" b="1" dirty="0" smtClean="0"/>
            </a:br>
            <a:r>
              <a:rPr lang="it-IT" sz="2000" b="1" dirty="0" smtClean="0"/>
              <a:t>e numero di detenuti per regione</a:t>
            </a:r>
            <a:br>
              <a:rPr lang="it-IT" sz="2000" b="1" dirty="0" smtClean="0"/>
            </a:br>
            <a:r>
              <a:rPr lang="it-IT" sz="2000" b="1" dirty="0" smtClean="0"/>
              <a:t>negli istituti penitenziari d’Italia al 31 ottobre 2024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2564904"/>
            <a:ext cx="1262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Tasso affollamento per Regione</a:t>
            </a:r>
            <a:endParaRPr lang="it-IT" sz="1100" dirty="0"/>
          </a:p>
        </p:txBody>
      </p:sp>
      <p:sp>
        <p:nvSpPr>
          <p:cNvPr id="11" name="Rettangolo 10"/>
          <p:cNvSpPr/>
          <p:nvPr/>
        </p:nvSpPr>
        <p:spPr>
          <a:xfrm>
            <a:off x="122948" y="6183935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8548" y="2995791"/>
            <a:ext cx="1234547" cy="88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50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Dettaglio dei detenuti presenti negli istituti penitenziari del Lazio al 31/10/2024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804248" y="6510535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503452"/>
              </p:ext>
            </p:extLst>
          </p:nvPr>
        </p:nvGraphicFramePr>
        <p:xfrm>
          <a:off x="431540" y="433133"/>
          <a:ext cx="7560840" cy="580040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63239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699543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174304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06971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976883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877611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962289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2175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POSTI  </a:t>
                      </a:r>
                      <a:br>
                        <a:rPr lang="it-IT" sz="1400" b="1" u="none" strike="noStrike" dirty="0">
                          <a:effectLst/>
                        </a:rPr>
                      </a:br>
                      <a:r>
                        <a:rPr lang="it-IT" sz="1400" b="1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Detenuti presenti al  </a:t>
                      </a:r>
                    </a:p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31 ottobre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34105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5425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CASSINO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127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212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69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42555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211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5425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PALIANO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5425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LATINA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5425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2555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25425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529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255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2555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369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369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124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50163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1.170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1.559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2555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25425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5425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570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543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5425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25425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708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50163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5.209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4.576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6.749  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447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2.503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83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penitenziari del Lazio e in Italia calcolato sul totale dei posti effettivamente disponibili al 31 ottobre 2024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90270" y="6140579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penitenziari in tutta Italia sono calcolati in base all’ultimo aggiornamento disponibile delle schede di trasparenza degli istituti consultabili sul sito del ministero della Giustizia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66" y="900639"/>
            <a:ext cx="8439282" cy="5143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10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31 ottobre 2024 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876256" y="6165304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00000000-0008-0000-05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2375872"/>
              </p:ext>
            </p:extLst>
          </p:nvPr>
        </p:nvGraphicFramePr>
        <p:xfrm>
          <a:off x="179512" y="1340768"/>
          <a:ext cx="8568952" cy="4621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242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Detenute madri con figli al seguito presenti negli Istituti penitenziari in Italia </a:t>
            </a:r>
            <a:br>
              <a:rPr lang="it-IT" sz="2000" dirty="0" smtClean="0"/>
            </a:br>
            <a:r>
              <a:rPr lang="it-IT" sz="2000" dirty="0" smtClean="0"/>
              <a:t>al 31 ottobre 2024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979712" y="6453317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673959"/>
              </p:ext>
            </p:extLst>
          </p:nvPr>
        </p:nvGraphicFramePr>
        <p:xfrm>
          <a:off x="113738" y="1268760"/>
          <a:ext cx="8922758" cy="4980909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1532387">
                  <a:extLst>
                    <a:ext uri="{9D8B030D-6E8A-4147-A177-3AD203B41FA5}">
                      <a16:colId xmlns:a16="http://schemas.microsoft.com/office/drawing/2014/main" val="1902667292"/>
                    </a:ext>
                  </a:extLst>
                </a:gridCol>
                <a:gridCol w="1881537">
                  <a:extLst>
                    <a:ext uri="{9D8B030D-6E8A-4147-A177-3AD203B41FA5}">
                      <a16:colId xmlns:a16="http://schemas.microsoft.com/office/drawing/2014/main" val="3211615703"/>
                    </a:ext>
                  </a:extLst>
                </a:gridCol>
                <a:gridCol w="969864">
                  <a:extLst>
                    <a:ext uri="{9D8B030D-6E8A-4147-A177-3AD203B41FA5}">
                      <a16:colId xmlns:a16="http://schemas.microsoft.com/office/drawing/2014/main" val="3621947872"/>
                    </a:ext>
                  </a:extLst>
                </a:gridCol>
                <a:gridCol w="941080">
                  <a:extLst>
                    <a:ext uri="{9D8B030D-6E8A-4147-A177-3AD203B41FA5}">
                      <a16:colId xmlns:a16="http://schemas.microsoft.com/office/drawing/2014/main" val="2139276828"/>
                    </a:ext>
                  </a:extLst>
                </a:gridCol>
                <a:gridCol w="787741">
                  <a:extLst>
                    <a:ext uri="{9D8B030D-6E8A-4147-A177-3AD203B41FA5}">
                      <a16:colId xmlns:a16="http://schemas.microsoft.com/office/drawing/2014/main" val="1269320065"/>
                    </a:ext>
                  </a:extLst>
                </a:gridCol>
                <a:gridCol w="579457">
                  <a:extLst>
                    <a:ext uri="{9D8B030D-6E8A-4147-A177-3AD203B41FA5}">
                      <a16:colId xmlns:a16="http://schemas.microsoft.com/office/drawing/2014/main" val="3227188328"/>
                    </a:ext>
                  </a:extLst>
                </a:gridCol>
                <a:gridCol w="620714">
                  <a:extLst>
                    <a:ext uri="{9D8B030D-6E8A-4147-A177-3AD203B41FA5}">
                      <a16:colId xmlns:a16="http://schemas.microsoft.com/office/drawing/2014/main" val="489688910"/>
                    </a:ext>
                  </a:extLst>
                </a:gridCol>
                <a:gridCol w="529858">
                  <a:extLst>
                    <a:ext uri="{9D8B030D-6E8A-4147-A177-3AD203B41FA5}">
                      <a16:colId xmlns:a16="http://schemas.microsoft.com/office/drawing/2014/main" val="319355527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537072115"/>
                    </a:ext>
                  </a:extLst>
                </a:gridCol>
              </a:tblGrid>
              <a:tr h="107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Regione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Istituto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Italiane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Straniere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Tasso affollamento dell’</a:t>
                      </a:r>
                      <a:r>
                        <a:rPr lang="it-IT" sz="12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istiuto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244920"/>
                  </a:ext>
                </a:extLst>
              </a:tr>
              <a:tr h="107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617901"/>
                  </a:ext>
                </a:extLst>
              </a:tr>
              <a:tr h="2051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191408"/>
                  </a:ext>
                </a:extLst>
              </a:tr>
              <a:tr h="51279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CAMPANIA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LAURO- - ICAM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23143927"/>
                  </a:ext>
                </a:extLst>
              </a:tr>
              <a:tr h="20511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LAZIO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ROMA"G. STEFANINI" REBIBBIA FEMMINILE -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139%</a:t>
                      </a:r>
                      <a:endParaRPr lang="it-IT" sz="1100" b="1" i="0" u="none" strike="noStrike" dirty="0">
                        <a:solidFill>
                          <a:srgbClr val="C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30047250"/>
                  </a:ext>
                </a:extLst>
              </a:tr>
              <a:tr h="4102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MILANO"F. DI CATALDO" SAN VITTORE -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184%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25864042"/>
                  </a:ext>
                </a:extLst>
              </a:tr>
              <a:tr h="4049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PIEMONTE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TORINO"G. LORUSSO - L. CUTUGNO" LE VALLETTE -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133%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1300182"/>
                  </a:ext>
                </a:extLst>
              </a:tr>
              <a:tr h="6153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SARDEGNA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CAGLIARI"E.SCALAS" -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133%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96803793"/>
                  </a:ext>
                </a:extLst>
              </a:tr>
              <a:tr h="60152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SARDEGNA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SASSARI"G. BACCHIDDU" -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117%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85922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VENETO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VENEZIA"GIUDECCA" - CRF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86%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63741458"/>
                  </a:ext>
                </a:extLst>
              </a:tr>
              <a:tr h="39684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37139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480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Primi venti istituti penitenziari in Italia per tasso di affollamento su posti effettivamente disponibili al 31 ottobre 2024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948264" y="656717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68170"/>
              </p:ext>
            </p:extLst>
          </p:nvPr>
        </p:nvGraphicFramePr>
        <p:xfrm>
          <a:off x="282431" y="1002024"/>
          <a:ext cx="8812481" cy="530236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68066">
                  <a:extLst>
                    <a:ext uri="{9D8B030D-6E8A-4147-A177-3AD203B41FA5}">
                      <a16:colId xmlns:a16="http://schemas.microsoft.com/office/drawing/2014/main" val="235789712"/>
                    </a:ext>
                  </a:extLst>
                </a:gridCol>
                <a:gridCol w="784962">
                  <a:extLst>
                    <a:ext uri="{9D8B030D-6E8A-4147-A177-3AD203B41FA5}">
                      <a16:colId xmlns:a16="http://schemas.microsoft.com/office/drawing/2014/main" val="3588968060"/>
                    </a:ext>
                  </a:extLst>
                </a:gridCol>
                <a:gridCol w="713602">
                  <a:extLst>
                    <a:ext uri="{9D8B030D-6E8A-4147-A177-3AD203B41FA5}">
                      <a16:colId xmlns:a16="http://schemas.microsoft.com/office/drawing/2014/main" val="2672225291"/>
                    </a:ext>
                  </a:extLst>
                </a:gridCol>
                <a:gridCol w="499522">
                  <a:extLst>
                    <a:ext uri="{9D8B030D-6E8A-4147-A177-3AD203B41FA5}">
                      <a16:colId xmlns:a16="http://schemas.microsoft.com/office/drawing/2014/main" val="1704144284"/>
                    </a:ext>
                  </a:extLst>
                </a:gridCol>
                <a:gridCol w="713602">
                  <a:extLst>
                    <a:ext uri="{9D8B030D-6E8A-4147-A177-3AD203B41FA5}">
                      <a16:colId xmlns:a16="http://schemas.microsoft.com/office/drawing/2014/main" val="1648237504"/>
                    </a:ext>
                  </a:extLst>
                </a:gridCol>
                <a:gridCol w="784962">
                  <a:extLst>
                    <a:ext uri="{9D8B030D-6E8A-4147-A177-3AD203B41FA5}">
                      <a16:colId xmlns:a16="http://schemas.microsoft.com/office/drawing/2014/main" val="1582906129"/>
                    </a:ext>
                  </a:extLst>
                </a:gridCol>
                <a:gridCol w="999043">
                  <a:extLst>
                    <a:ext uri="{9D8B030D-6E8A-4147-A177-3AD203B41FA5}">
                      <a16:colId xmlns:a16="http://schemas.microsoft.com/office/drawing/2014/main" val="3570957914"/>
                    </a:ext>
                  </a:extLst>
                </a:gridCol>
                <a:gridCol w="1070403">
                  <a:extLst>
                    <a:ext uri="{9D8B030D-6E8A-4147-A177-3AD203B41FA5}">
                      <a16:colId xmlns:a16="http://schemas.microsoft.com/office/drawing/2014/main" val="2913244439"/>
                    </a:ext>
                  </a:extLst>
                </a:gridCol>
                <a:gridCol w="1078319">
                  <a:extLst>
                    <a:ext uri="{9D8B030D-6E8A-4147-A177-3AD203B41FA5}">
                      <a16:colId xmlns:a16="http://schemas.microsoft.com/office/drawing/2014/main" val="4076307789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ISTITUTO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CAPIENZA</a:t>
                      </a:r>
                      <a:br>
                        <a:rPr lang="it-IT" sz="1200" u="none" strike="noStrike" dirty="0">
                          <a:effectLst/>
                          <a:latin typeface="+mn-lt"/>
                        </a:rPr>
                      </a:br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 "ufficiale"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PRESENTI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DONNE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STRANIERI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POSTI NON DISPONIBILI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POSTI EFFETTIVAMENTE DISPONBILI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TASSO AFFOLLAMENTO "UFFICIALE</a:t>
                      </a:r>
                      <a:r>
                        <a:rPr lang="it-IT" sz="1200" u="none" strike="noStrike" dirty="0" smtClean="0">
                          <a:effectLst/>
                          <a:latin typeface="+mn-lt"/>
                        </a:rPr>
                        <a:t>"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TASSO AFFOLLAMENTO </a:t>
                      </a:r>
                      <a:br>
                        <a:rPr lang="it-IT" sz="1200" u="none" strike="noStrike" dirty="0">
                          <a:effectLst/>
                          <a:latin typeface="+mn-lt"/>
                        </a:rPr>
                      </a:br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SU POSTI </a:t>
                      </a:r>
                      <a:r>
                        <a:rPr lang="it-IT" sz="1200" u="none" strike="noStrike" dirty="0" smtClean="0">
                          <a:effectLst/>
                          <a:latin typeface="+mn-lt"/>
                        </a:rPr>
                        <a:t>DISPONIBILI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317986929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"F. DI CATALDO" SAN VITTORE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222,2%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35294728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BRESCIA "N. FISCHIONE" CANTON MONBELLO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06287080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GROSSETO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206,7%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206,7%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9369654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FOGGIA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194,2%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204,9%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92540248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LUCCA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204,9%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3208328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TARANTO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193,4%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1484607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1100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570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175,2%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193,0%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2216950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192,4%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23881402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BUSTO ARSIZIO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180,0%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89022165"/>
                  </a:ext>
                </a:extLst>
              </a:tr>
              <a:tr h="17490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LODI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95977170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UDINE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339719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VERONA "MONTORIO"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179,1%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188,7%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7132625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288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172,9%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188,2%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10130232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POTENZA "A. SANTORO"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2609807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TREVISO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185,7%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83849829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VARESE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842174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BERGAMO "Don Fausto RESMINI"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180,6%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36505594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TRIESTE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180,1%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73391691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VERCELLI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178,2%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23696331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CAMPOBASSO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178,1%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26227081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MONZA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174,5%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87745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69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8208</TotalTime>
  <Words>893</Words>
  <Application>Microsoft Office PowerPoint</Application>
  <PresentationFormat>Presentazione su schermo (4:3)</PresentationFormat>
  <Paragraphs>414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Tasso affollamento calcolato sul numero effettivo di posti disponibili(*)  e numero di detenuti per regione negli istituti penitenziari d’Italia al 31 ottobre 2024</vt:lpstr>
      <vt:lpstr>Presentazione standard di PowerPoint</vt:lpstr>
      <vt:lpstr>Presentazione standard di PowerPoint</vt:lpstr>
      <vt:lpstr>Detenuti per Genere in Italia e nel Lazio al 31 ottobre 2024 </vt:lpstr>
      <vt:lpstr>Detenute madri con figli al seguito presenti negli Istituti penitenziari in Italia  al 31 ottobre 2024</vt:lpstr>
      <vt:lpstr>Primi venti istituti penitenziari in Italia per tasso di affollamento su posti effettivamente disponibili al 31 ottobre 2024</vt:lpstr>
      <vt:lpstr>Detenuti per Nazionalità In Italia e nel Lazio al 31 ottobre 2024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636</cp:revision>
  <dcterms:created xsi:type="dcterms:W3CDTF">2020-06-03T15:49:37Z</dcterms:created>
  <dcterms:modified xsi:type="dcterms:W3CDTF">2024-11-04T16:35:37Z</dcterms:modified>
</cp:coreProperties>
</file>