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7" r:id="rId3"/>
    <p:sldId id="266" r:id="rId4"/>
    <p:sldId id="265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9" autoAdjust="0"/>
    <p:restoredTop sz="93735" autoAdjust="0"/>
  </p:normalViewPr>
  <p:slideViewPr>
    <p:cSldViewPr>
      <p:cViewPr>
        <p:scale>
          <a:sx n="100" d="100"/>
          <a:sy n="100" d="100"/>
        </p:scale>
        <p:origin x="408" y="-7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rafici%20suicidi%2018%20dicembre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03205676363853E-2"/>
          <c:y val="3.1094651942447517E-2"/>
          <c:w val="0.96189349548236291"/>
          <c:h val="0.903328797119971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'dati suicidi per isituto e regi'!$C$120</c:f>
              <c:strCache>
                <c:ptCount val="1"/>
                <c:pt idx="0">
                  <c:v>Suicidi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name>tendenza suicidi</c:nam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'dati suicidi per isituto e regi'!$B$121:$B$130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 (*)</c:v>
                </c:pt>
              </c:strCache>
            </c:strRef>
          </c:cat>
          <c:val>
            <c:numRef>
              <c:f>'dati suicidi per isituto e regi'!$C$121:$C$130</c:f>
              <c:numCache>
                <c:formatCode>General</c:formatCode>
                <c:ptCount val="10"/>
                <c:pt idx="0">
                  <c:v>39</c:v>
                </c:pt>
                <c:pt idx="1">
                  <c:v>40</c:v>
                </c:pt>
                <c:pt idx="2">
                  <c:v>50</c:v>
                </c:pt>
                <c:pt idx="3">
                  <c:v>64</c:v>
                </c:pt>
                <c:pt idx="4">
                  <c:v>54</c:v>
                </c:pt>
                <c:pt idx="5">
                  <c:v>62</c:v>
                </c:pt>
                <c:pt idx="6">
                  <c:v>59</c:v>
                </c:pt>
                <c:pt idx="7">
                  <c:v>85</c:v>
                </c:pt>
                <c:pt idx="8">
                  <c:v>68</c:v>
                </c:pt>
                <c:pt idx="9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9-46E0-829F-C1907B9E7FC6}"/>
            </c:ext>
          </c:extLst>
        </c:ser>
        <c:ser>
          <c:idx val="1"/>
          <c:order val="1"/>
          <c:tx>
            <c:strRef>
              <c:f>'dati suicidi per isituto e regi'!$D$120</c:f>
              <c:strCache>
                <c:ptCount val="1"/>
                <c:pt idx="0">
                  <c:v>Decessi totali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name>Tendenza decessi</c:name>
            <c:spPr>
              <a:ln w="19050" cap="rnd">
                <a:solidFill>
                  <a:schemeClr val="accent2"/>
                </a:solidFill>
                <a:prstDash val="sys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'dati suicidi per isituto e regi'!$B$121:$B$130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 (*)</c:v>
                </c:pt>
              </c:strCache>
            </c:strRef>
          </c:cat>
          <c:val>
            <c:numRef>
              <c:f>'dati suicidi per isituto e regi'!$D$121:$D$130</c:f>
              <c:numCache>
                <c:formatCode>General</c:formatCode>
                <c:ptCount val="10"/>
                <c:pt idx="0">
                  <c:v>124</c:v>
                </c:pt>
                <c:pt idx="1">
                  <c:v>115</c:v>
                </c:pt>
                <c:pt idx="2">
                  <c:v>133</c:v>
                </c:pt>
                <c:pt idx="3">
                  <c:v>174</c:v>
                </c:pt>
                <c:pt idx="4">
                  <c:v>167</c:v>
                </c:pt>
                <c:pt idx="5">
                  <c:v>185</c:v>
                </c:pt>
                <c:pt idx="6">
                  <c:v>178</c:v>
                </c:pt>
                <c:pt idx="7">
                  <c:v>212</c:v>
                </c:pt>
                <c:pt idx="8">
                  <c:v>241</c:v>
                </c:pt>
                <c:pt idx="9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9-46E0-829F-C1907B9E7F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83400959"/>
        <c:axId val="1483401375"/>
      </c:barChart>
      <c:catAx>
        <c:axId val="148340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3401375"/>
        <c:crosses val="autoZero"/>
        <c:auto val="1"/>
        <c:lblAlgn val="ctr"/>
        <c:lblOffset val="100"/>
        <c:noMultiLvlLbl val="0"/>
      </c:catAx>
      <c:valAx>
        <c:axId val="148340137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83400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8142067878384389E-2"/>
          <c:y val="0.1054050829628462"/>
          <c:w val="0.17780604290177129"/>
          <c:h val="0.21817895294936224"/>
        </c:manualLayout>
      </c:layout>
      <c:overlay val="0"/>
      <c:spPr>
        <a:noFill/>
        <a:ln>
          <a:solidFill>
            <a:schemeClr val="accent1">
              <a:lumMod val="7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'dati suicidi per isituto e regi'!$C$134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regi'!$B$135:$B$139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gen.-18 dic. 2024 </c:v>
                </c:pt>
              </c:strCache>
            </c:strRef>
          </c:cat>
          <c:val>
            <c:numRef>
              <c:f>'dati suicidi per isituto e regi'!$C$135:$C$139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20-43DD-B22F-308C1B5A3FD3}"/>
            </c:ext>
          </c:extLst>
        </c:ser>
        <c:ser>
          <c:idx val="1"/>
          <c:order val="1"/>
          <c:tx>
            <c:strRef>
              <c:f>'dati suicidi per isituto e regi'!$D$134</c:f>
              <c:strCache>
                <c:ptCount val="1"/>
                <c:pt idx="0">
                  <c:v>Decessi totali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regi'!$B$135:$B$139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gen.-18 dic. 2024 </c:v>
                </c:pt>
              </c:strCache>
            </c:strRef>
          </c:cat>
          <c:val>
            <c:numRef>
              <c:f>'dati suicidi per isituto e regi'!$D$135:$D$139</c:f>
              <c:numCache>
                <c:formatCode>General</c:formatCode>
                <c:ptCount val="5"/>
                <c:pt idx="0">
                  <c:v>22</c:v>
                </c:pt>
                <c:pt idx="1">
                  <c:v>12</c:v>
                </c:pt>
                <c:pt idx="2">
                  <c:v>25</c:v>
                </c:pt>
                <c:pt idx="3">
                  <c:v>26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20-43DD-B22F-308C1B5A3F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20156703"/>
        <c:axId val="620145471"/>
      </c:barChart>
      <c:catAx>
        <c:axId val="620156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0145471"/>
        <c:crosses val="autoZero"/>
        <c:auto val="1"/>
        <c:lblAlgn val="ctr"/>
        <c:lblOffset val="100"/>
        <c:noMultiLvlLbl val="0"/>
      </c:catAx>
      <c:valAx>
        <c:axId val="62014547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20156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5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'per regione'!$B$15</c:f>
              <c:strCache>
                <c:ptCount val="1"/>
                <c:pt idx="0">
                  <c:v>2020-2023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'per regione'!$A$16:$A$34</c:f>
              <c:strCache>
                <c:ptCount val="19"/>
                <c:pt idx="0">
                  <c:v>Basilicata</c:v>
                </c:pt>
                <c:pt idx="1">
                  <c:v>Trentino Alto Adige</c:v>
                </c:pt>
                <c:pt idx="2">
                  <c:v>Friuli VG</c:v>
                </c:pt>
                <c:pt idx="3">
                  <c:v>Marche</c:v>
                </c:pt>
                <c:pt idx="4">
                  <c:v>Umbria</c:v>
                </c:pt>
                <c:pt idx="5">
                  <c:v>Abruzzo</c:v>
                </c:pt>
                <c:pt idx="6">
                  <c:v>Calabria</c:v>
                </c:pt>
                <c:pt idx="7">
                  <c:v>Liguria</c:v>
                </c:pt>
                <c:pt idx="8">
                  <c:v>Sardegna</c:v>
                </c:pt>
                <c:pt idx="9">
                  <c:v>Toscana</c:v>
                </c:pt>
                <c:pt idx="10">
                  <c:v>ND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Sicilia</c:v>
                </c:pt>
                <c:pt idx="15">
                  <c:v>Lazio</c:v>
                </c:pt>
                <c:pt idx="16">
                  <c:v>Veneto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regione'!$B$16:$B$34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22</c:v>
                </c:pt>
                <c:pt idx="11">
                  <c:v>16</c:v>
                </c:pt>
                <c:pt idx="12">
                  <c:v>20</c:v>
                </c:pt>
                <c:pt idx="13">
                  <c:v>18</c:v>
                </c:pt>
                <c:pt idx="14">
                  <c:v>24</c:v>
                </c:pt>
                <c:pt idx="15">
                  <c:v>21</c:v>
                </c:pt>
                <c:pt idx="16">
                  <c:v>20</c:v>
                </c:pt>
                <c:pt idx="17">
                  <c:v>29</c:v>
                </c:pt>
                <c:pt idx="1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BF-4E14-93E9-763575A97D23}"/>
            </c:ext>
          </c:extLst>
        </c:ser>
        <c:ser>
          <c:idx val="1"/>
          <c:order val="1"/>
          <c:tx>
            <c:strRef>
              <c:f>'per regione'!$C$15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'per regione'!$A$16:$A$34</c:f>
              <c:strCache>
                <c:ptCount val="19"/>
                <c:pt idx="0">
                  <c:v>Basilicata</c:v>
                </c:pt>
                <c:pt idx="1">
                  <c:v>Trentino Alto Adige</c:v>
                </c:pt>
                <c:pt idx="2">
                  <c:v>Friuli VG</c:v>
                </c:pt>
                <c:pt idx="3">
                  <c:v>Marche</c:v>
                </c:pt>
                <c:pt idx="4">
                  <c:v>Umbria</c:v>
                </c:pt>
                <c:pt idx="5">
                  <c:v>Abruzzo</c:v>
                </c:pt>
                <c:pt idx="6">
                  <c:v>Calabria</c:v>
                </c:pt>
                <c:pt idx="7">
                  <c:v>Liguria</c:v>
                </c:pt>
                <c:pt idx="8">
                  <c:v>Sardegna</c:v>
                </c:pt>
                <c:pt idx="9">
                  <c:v>Toscana</c:v>
                </c:pt>
                <c:pt idx="10">
                  <c:v>ND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Sicilia</c:v>
                </c:pt>
                <c:pt idx="15">
                  <c:v>Lazio</c:v>
                </c:pt>
                <c:pt idx="16">
                  <c:v>Veneto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regione'!$C$16:$C$34</c:f>
              <c:numCache>
                <c:formatCode>General</c:formatCode>
                <c:ptCount val="19"/>
                <c:pt idx="0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6</c:v>
                </c:pt>
                <c:pt idx="9">
                  <c:v>8</c:v>
                </c:pt>
                <c:pt idx="11">
                  <c:v>7</c:v>
                </c:pt>
                <c:pt idx="12">
                  <c:v>3</c:v>
                </c:pt>
                <c:pt idx="13">
                  <c:v>7</c:v>
                </c:pt>
                <c:pt idx="14">
                  <c:v>3</c:v>
                </c:pt>
                <c:pt idx="15">
                  <c:v>7</c:v>
                </c:pt>
                <c:pt idx="16">
                  <c:v>9</c:v>
                </c:pt>
                <c:pt idx="17">
                  <c:v>11</c:v>
                </c:pt>
                <c:pt idx="1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BF-4E14-93E9-763575A97D23}"/>
            </c:ext>
          </c:extLst>
        </c:ser>
        <c:ser>
          <c:idx val="2"/>
          <c:order val="2"/>
          <c:tx>
            <c:strRef>
              <c:f>'per regione'!$D$15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 regione'!$A$16:$A$34</c:f>
              <c:strCache>
                <c:ptCount val="19"/>
                <c:pt idx="0">
                  <c:v>Basilicata</c:v>
                </c:pt>
                <c:pt idx="1">
                  <c:v>Trentino Alto Adige</c:v>
                </c:pt>
                <c:pt idx="2">
                  <c:v>Friuli VG</c:v>
                </c:pt>
                <c:pt idx="3">
                  <c:v>Marche</c:v>
                </c:pt>
                <c:pt idx="4">
                  <c:v>Umbria</c:v>
                </c:pt>
                <c:pt idx="5">
                  <c:v>Abruzzo</c:v>
                </c:pt>
                <c:pt idx="6">
                  <c:v>Calabria</c:v>
                </c:pt>
                <c:pt idx="7">
                  <c:v>Liguria</c:v>
                </c:pt>
                <c:pt idx="8">
                  <c:v>Sardegna</c:v>
                </c:pt>
                <c:pt idx="9">
                  <c:v>Toscana</c:v>
                </c:pt>
                <c:pt idx="10">
                  <c:v>ND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Sicilia</c:v>
                </c:pt>
                <c:pt idx="15">
                  <c:v>Lazio</c:v>
                </c:pt>
                <c:pt idx="16">
                  <c:v>Veneto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regione'!$D$16:$D$34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9</c:v>
                </c:pt>
                <c:pt idx="5">
                  <c:v>11</c:v>
                </c:pt>
                <c:pt idx="6">
                  <c:v>11</c:v>
                </c:pt>
                <c:pt idx="7">
                  <c:v>12</c:v>
                </c:pt>
                <c:pt idx="8">
                  <c:v>15</c:v>
                </c:pt>
                <c:pt idx="9">
                  <c:v>20</c:v>
                </c:pt>
                <c:pt idx="10">
                  <c:v>22</c:v>
                </c:pt>
                <c:pt idx="11">
                  <c:v>23</c:v>
                </c:pt>
                <c:pt idx="12">
                  <c:v>23</c:v>
                </c:pt>
                <c:pt idx="13">
                  <c:v>25</c:v>
                </c:pt>
                <c:pt idx="14">
                  <c:v>27</c:v>
                </c:pt>
                <c:pt idx="15">
                  <c:v>28</c:v>
                </c:pt>
                <c:pt idx="16">
                  <c:v>29</c:v>
                </c:pt>
                <c:pt idx="17">
                  <c:v>40</c:v>
                </c:pt>
                <c:pt idx="18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BF-4E14-93E9-763575A97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2153663"/>
        <c:axId val="802154079"/>
      </c:barChart>
      <c:catAx>
        <c:axId val="802153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2154079"/>
        <c:crosses val="autoZero"/>
        <c:auto val="1"/>
        <c:lblAlgn val="ctr"/>
        <c:lblOffset val="100"/>
        <c:noMultiLvlLbl val="0"/>
      </c:catAx>
      <c:valAx>
        <c:axId val="802154079"/>
        <c:scaling>
          <c:orientation val="minMax"/>
          <c:max val="65"/>
          <c:min val="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215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46994305567924"/>
          <c:y val="0.23012668629187313"/>
          <c:w val="0.15800632834564743"/>
          <c:h val="0.16365919685571217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giuridica'!$G$2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'eta poszione giuridica'!$G$3:$G$7</c:f>
              <c:numCache>
                <c:formatCode>0.0%</c:formatCode>
                <c:ptCount val="5"/>
                <c:pt idx="0">
                  <c:v>0.44303797468354428</c:v>
                </c:pt>
                <c:pt idx="1">
                  <c:v>0.39240506329113922</c:v>
                </c:pt>
                <c:pt idx="2">
                  <c:v>7.5949367088607597E-2</c:v>
                </c:pt>
                <c:pt idx="3">
                  <c:v>0.11392405063291139</c:v>
                </c:pt>
                <c:pt idx="4">
                  <c:v>1.2658227848101266E-2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FD-4F26-AB9B-1F3CBEB85082}"/>
            </c:ext>
          </c:extLst>
        </c:ser>
        <c:ser>
          <c:idx val="1"/>
          <c:order val="1"/>
          <c:tx>
            <c:strRef>
              <c:f>'eta poszione giuridica'!$H$2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'eta poszione giuridica'!$H$3:$H$7</c:f>
              <c:numCache>
                <c:formatCode>0.0%</c:formatCode>
                <c:ptCount val="5"/>
                <c:pt idx="0">
                  <c:v>0.73799999999999999</c:v>
                </c:pt>
                <c:pt idx="1">
                  <c:v>0.16</c:v>
                </c:pt>
                <c:pt idx="2">
                  <c:v>8.4000000000000005E-2</c:v>
                </c:pt>
                <c:pt idx="3">
                  <c:v>1.2999999999999999E-2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FD-4F26-AB9B-1F3CBEB850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78540783"/>
        <c:axId val="2078544527"/>
      </c:barChart>
      <c:catAx>
        <c:axId val="20785407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78544527"/>
        <c:crosses val="autoZero"/>
        <c:auto val="1"/>
        <c:lblAlgn val="ctr"/>
        <c:lblOffset val="100"/>
        <c:noMultiLvlLbl val="0"/>
      </c:catAx>
      <c:valAx>
        <c:axId val="207854452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078540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giuridica'!$F$26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'eta poszione giuridica'!$F$27:$F$28</c:f>
              <c:numCache>
                <c:formatCode>0.0%</c:formatCode>
                <c:ptCount val="2"/>
                <c:pt idx="0">
                  <c:v>0.42800000000000005</c:v>
                </c:pt>
                <c:pt idx="1">
                  <c:v>0.57199999999999995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B-493F-8A04-39D297FD07E7}"/>
            </c:ext>
          </c:extLst>
        </c:ser>
        <c:ser>
          <c:idx val="1"/>
          <c:order val="1"/>
          <c:tx>
            <c:strRef>
              <c:f>'eta poszione giuridica'!$G$26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'eta poszione giuridica'!$G$27:$G$28</c:f>
              <c:numCache>
                <c:formatCode>0.0%</c:formatCode>
                <c:ptCount val="2"/>
                <c:pt idx="0">
                  <c:v>0.31900000000000001</c:v>
                </c:pt>
                <c:pt idx="1">
                  <c:v>0.68100000000000005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B-493F-8A04-39D297FD07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38897887"/>
        <c:axId val="1938910367"/>
      </c:barChart>
      <c:catAx>
        <c:axId val="19388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10367"/>
        <c:crosses val="autoZero"/>
        <c:auto val="1"/>
        <c:lblAlgn val="ctr"/>
        <c:lblOffset val="100"/>
        <c:noMultiLvlLbl val="0"/>
      </c:catAx>
      <c:valAx>
        <c:axId val="193891036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93889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giuridica'!$G$16</c:f>
              <c:strCache>
                <c:ptCount val="1"/>
                <c:pt idx="0">
                  <c:v>SUICIDI (età media 39,9)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'eta poszione giuridica'!$G$17:$G$21</c:f>
              <c:numCache>
                <c:formatCode>0%</c:formatCode>
                <c:ptCount val="5"/>
                <c:pt idx="0">
                  <c:v>0.12328767123287671</c:v>
                </c:pt>
                <c:pt idx="1">
                  <c:v>0.33846153846153848</c:v>
                </c:pt>
                <c:pt idx="2">
                  <c:v>0.23076923076923078</c:v>
                </c:pt>
                <c:pt idx="3">
                  <c:v>0.32307692307692309</c:v>
                </c:pt>
                <c:pt idx="4">
                  <c:v>9.2307692307692313E-2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6-4F17-8608-853BD1724248}"/>
            </c:ext>
          </c:extLst>
        </c:ser>
        <c:ser>
          <c:idx val="1"/>
          <c:order val="1"/>
          <c:tx>
            <c:strRef>
              <c:f>'eta poszione giuridica'!$H$16</c:f>
              <c:strCache>
                <c:ptCount val="1"/>
                <c:pt idx="0">
                  <c:v>POPOLAZIONE DETENUTA (età media 42,7)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'eta poszione giuridica'!$H$17:$H$21</c:f>
              <c:numCache>
                <c:formatCode>0%</c:formatCode>
                <c:ptCount val="5"/>
                <c:pt idx="0">
                  <c:v>6.0283216434531134E-2</c:v>
                </c:pt>
                <c:pt idx="1">
                  <c:v>0.23636272978093939</c:v>
                </c:pt>
                <c:pt idx="2">
                  <c:v>0.28117209054947978</c:v>
                </c:pt>
                <c:pt idx="3">
                  <c:v>0.32164345311305387</c:v>
                </c:pt>
                <c:pt idx="4">
                  <c:v>0.10043878602532992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E6-4F17-8608-853BD1724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8903711"/>
        <c:axId val="1938904959"/>
      </c:barChart>
      <c:catAx>
        <c:axId val="1938903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04959"/>
        <c:crosses val="autoZero"/>
        <c:auto val="1"/>
        <c:lblAlgn val="ctr"/>
        <c:lblOffset val="100"/>
        <c:noMultiLvlLbl val="0"/>
      </c:catAx>
      <c:valAx>
        <c:axId val="19389049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38903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0.80388</cdr:x>
      <cdr:y>0.93707</cdr:y>
    </cdr:from>
    <cdr:to>
      <cdr:x>0.90765</cdr:x>
      <cdr:y>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083544" y="4209991"/>
          <a:ext cx="914400" cy="282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Fino al 18 dicembre</a:t>
          </a:r>
          <a:endParaRPr lang="it-IT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18/12/2024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18/12/2024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5905" y="6204012"/>
            <a:ext cx="8654567" cy="52322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b="1" dirty="0" smtClean="0"/>
              <a:t>Fonte: elaborazioni </a:t>
            </a:r>
            <a:r>
              <a:rPr lang="it-IT" sz="1400" b="1" dirty="0" smtClean="0"/>
              <a:t>su dati Garante nazionale dei diritti delle persone private della libertà (GNPL) e </a:t>
            </a:r>
          </a:p>
          <a:p>
            <a:r>
              <a:rPr lang="it-IT" sz="1400" b="1" dirty="0" smtClean="0"/>
              <a:t>Dossier «Morire di carcere» di Ristretti orizzonti 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03648" y="476672"/>
            <a:ext cx="55446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Suicidi e decessi in carcere in carcere in Italia</a:t>
            </a:r>
          </a:p>
          <a:p>
            <a:r>
              <a:rPr lang="it-IT" b="1" dirty="0" smtClean="0"/>
              <a:t> tra il </a:t>
            </a:r>
            <a:r>
              <a:rPr lang="it-IT" b="1" dirty="0" smtClean="0"/>
              <a:t>1° gennaio 2015 </a:t>
            </a:r>
            <a:r>
              <a:rPr lang="it-IT" b="1" dirty="0" smtClean="0"/>
              <a:t>e </a:t>
            </a:r>
            <a:r>
              <a:rPr lang="it-IT" b="1" dirty="0" smtClean="0"/>
              <a:t>il </a:t>
            </a:r>
            <a:r>
              <a:rPr lang="it-IT" b="1" dirty="0" smtClean="0"/>
              <a:t>18 dicembre 2024</a:t>
            </a:r>
            <a:endParaRPr lang="it-IT" b="1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014992"/>
              </p:ext>
            </p:extLst>
          </p:nvPr>
        </p:nvGraphicFramePr>
        <p:xfrm>
          <a:off x="8736" y="1417140"/>
          <a:ext cx="8811736" cy="449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7544" y="6278076"/>
            <a:ext cx="52239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dirty="0" smtClean="0"/>
              <a:t>GNPL e </a:t>
            </a:r>
            <a:r>
              <a:rPr lang="it-IT" sz="1200" dirty="0" smtClean="0"/>
              <a:t>notizie di decesso da dossier Ristretti Orizzonti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63688" y="203202"/>
            <a:ext cx="473219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b="1" dirty="0" smtClean="0"/>
              <a:t>Suicidi e decessi in carcere in carcere NEL LAZIO</a:t>
            </a:r>
          </a:p>
          <a:p>
            <a:r>
              <a:rPr lang="it-IT" b="1" dirty="0" smtClean="0"/>
              <a:t> tra il </a:t>
            </a:r>
            <a:r>
              <a:rPr lang="it-IT" b="1" dirty="0"/>
              <a:t>1</a:t>
            </a:r>
            <a:r>
              <a:rPr lang="it-IT" b="1" dirty="0" smtClean="0"/>
              <a:t>° gennaio 2020 e il </a:t>
            </a:r>
            <a:r>
              <a:rPr lang="it-IT" b="1" dirty="0" smtClean="0"/>
              <a:t>18 dicembre 2024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412749"/>
              </p:ext>
            </p:extLst>
          </p:nvPr>
        </p:nvGraphicFramePr>
        <p:xfrm>
          <a:off x="683568" y="899673"/>
          <a:ext cx="7248852" cy="4682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3567" y="5632303"/>
            <a:ext cx="7248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Nota: nel 2024 si sono anche verificati un suicidio nel CPR di Ponte </a:t>
            </a:r>
            <a:r>
              <a:rPr lang="it-IT" sz="1200" dirty="0" err="1" smtClean="0"/>
              <a:t>Galeria</a:t>
            </a:r>
            <a:r>
              <a:rPr lang="it-IT" sz="1200" dirty="0" smtClean="0"/>
              <a:t> e un decesso per asfissia a Frosinone sul quale sono in corso accertamenti  </a:t>
            </a:r>
            <a:endParaRPr lang="it-IT" sz="1200" dirty="0"/>
          </a:p>
        </p:txBody>
      </p:sp>
      <p:sp>
        <p:nvSpPr>
          <p:cNvPr id="8" name="Rettangolo 7"/>
          <p:cNvSpPr/>
          <p:nvPr/>
        </p:nvSpPr>
        <p:spPr>
          <a:xfrm>
            <a:off x="683567" y="5632303"/>
            <a:ext cx="7248853" cy="46099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3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475656" y="144279"/>
            <a:ext cx="471609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b="1" dirty="0" smtClean="0"/>
              <a:t>Suicidi dal 1° gennaio 2020 al </a:t>
            </a:r>
            <a:r>
              <a:rPr lang="it-IT" b="1" dirty="0" smtClean="0"/>
              <a:t>18 </a:t>
            </a:r>
            <a:r>
              <a:rPr lang="it-IT" b="1" dirty="0" smtClean="0"/>
              <a:t>dicembre 2024</a:t>
            </a:r>
          </a:p>
          <a:p>
            <a:r>
              <a:rPr lang="it-IT" b="1" dirty="0" smtClean="0"/>
              <a:t>negli istituti penitenziari per regione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72675" y="6370637"/>
            <a:ext cx="3263522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</a:t>
            </a:r>
            <a:r>
              <a:rPr lang="it-IT" sz="1200" dirty="0" smtClean="0"/>
              <a:t>dati GNPL e Ristretti Orizzonti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004115"/>
              </p:ext>
            </p:extLst>
          </p:nvPr>
        </p:nvGraphicFramePr>
        <p:xfrm>
          <a:off x="598288" y="1026949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4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Suicidi in Carcere 2020-2024: </a:t>
            </a:r>
          </a:p>
          <a:p>
            <a:pPr algn="ctr"/>
            <a:r>
              <a:rPr lang="it-IT" b="1" dirty="0" smtClean="0"/>
              <a:t>Primi 20 Istituti Penitenziari per numero di suicidi accertati e tassi di affollamento al 30 novembre 2024 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6309320"/>
            <a:ext cx="214501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</a:t>
            </a:r>
            <a:r>
              <a:rPr lang="it-IT" sz="1200" dirty="0" smtClean="0"/>
              <a:t>dati GNPL </a:t>
            </a:r>
            <a:endParaRPr lang="it-IT" sz="12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861288"/>
              </p:ext>
            </p:extLst>
          </p:nvPr>
        </p:nvGraphicFramePr>
        <p:xfrm>
          <a:off x="1943708" y="1182454"/>
          <a:ext cx="4176464" cy="4478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714835101"/>
                    </a:ext>
                  </a:extLst>
                </a:gridCol>
                <a:gridCol w="1070887">
                  <a:extLst>
                    <a:ext uri="{9D8B030D-6E8A-4147-A177-3AD203B41FA5}">
                      <a16:colId xmlns:a16="http://schemas.microsoft.com/office/drawing/2014/main" val="2288393210"/>
                    </a:ext>
                  </a:extLst>
                </a:gridCol>
                <a:gridCol w="1713422">
                  <a:extLst>
                    <a:ext uri="{9D8B030D-6E8A-4147-A177-3AD203B41FA5}">
                      <a16:colId xmlns:a16="http://schemas.microsoft.com/office/drawing/2014/main" val="3634895160"/>
                    </a:ext>
                  </a:extLst>
                </a:gridCol>
              </a:tblGrid>
              <a:tr h="50931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Istituto Penitenziario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suicidi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Tasso di affollamento al </a:t>
                      </a:r>
                      <a:r>
                        <a:rPr lang="it-IT" sz="1400" b="1" u="none" strike="noStrike" dirty="0" smtClean="0">
                          <a:effectLst/>
                        </a:rPr>
                        <a:t> </a:t>
                      </a:r>
                      <a:r>
                        <a:rPr lang="it-IT" sz="1400" b="1" u="none" strike="noStrike" dirty="0" smtClean="0">
                          <a:effectLst/>
                        </a:rPr>
                        <a:t>30 novembre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029795768"/>
                  </a:ext>
                </a:extLst>
              </a:tr>
              <a:tr h="3074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Regina Coeli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2546267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9031397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9278040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Poggioreale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10813747"/>
                  </a:ext>
                </a:extLst>
              </a:tr>
              <a:tr h="20439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82406714"/>
                  </a:ext>
                </a:extLst>
              </a:tr>
              <a:tr h="18187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1230729"/>
                  </a:ext>
                </a:extLst>
              </a:tr>
              <a:tr h="2064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Terni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83590903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9696039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</a:t>
                      </a:r>
                      <a:r>
                        <a:rPr lang="it-I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Sollicciano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7142079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05661130"/>
                  </a:ext>
                </a:extLst>
              </a:tr>
              <a:tr h="2064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Maria C.V. (Ce)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94935264"/>
                  </a:ext>
                </a:extLst>
              </a:tr>
              <a:tr h="3074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 Marassi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5153211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Monza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5380785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Rebibbia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6943333"/>
                  </a:ext>
                </a:extLst>
              </a:tr>
              <a:tr h="2064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Prato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2418014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069206"/>
                  </a:ext>
                </a:extLst>
              </a:tr>
              <a:tr h="20246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Secondigliano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7781001"/>
                  </a:ext>
                </a:extLst>
              </a:tr>
              <a:tr h="2064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 Pagliarelli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3674991"/>
                  </a:ext>
                </a:extLst>
              </a:tr>
              <a:tr h="19399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3238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posizione giuridica della popolazione detenuta e </a:t>
            </a:r>
            <a:r>
              <a:rPr lang="it-IT" b="1" dirty="0" smtClean="0"/>
              <a:t>delle </a:t>
            </a:r>
            <a:r>
              <a:rPr lang="it-IT" b="1" dirty="0" smtClean="0"/>
              <a:t>persone che si sono tolte la vita in carcere nel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832" y="5415259"/>
            <a:ext cx="864096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Fonte: </a:t>
            </a:r>
            <a:r>
              <a:rPr lang="it-IT" sz="1200" dirty="0"/>
              <a:t>elaborazioni su dati </a:t>
            </a:r>
            <a:r>
              <a:rPr lang="it-IT" sz="1200" dirty="0" smtClean="0"/>
              <a:t>Dipartimento Amministrazione Penitenziaria  Ufficio Garante Nazionale dei diritti delle persone private della </a:t>
            </a:r>
            <a:r>
              <a:rPr lang="it-IT" sz="1200" dirty="0" smtClean="0"/>
              <a:t>libertà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073698"/>
              </p:ext>
            </p:extLst>
          </p:nvPr>
        </p:nvGraphicFramePr>
        <p:xfrm>
          <a:off x="611560" y="908720"/>
          <a:ext cx="7248470" cy="4406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09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nazionalità tra popolazione detenuta e persone che si sono tolte la vita in carcere nel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309320"/>
            <a:ext cx="362580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 smtClean="0"/>
              <a:t>dati GNPL e di </a:t>
            </a:r>
            <a:r>
              <a:rPr lang="it-IT" sz="1200" dirty="0" smtClean="0"/>
              <a:t>Ristretti Orizzonti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153255"/>
              </p:ext>
            </p:extLst>
          </p:nvPr>
        </p:nvGraphicFramePr>
        <p:xfrm>
          <a:off x="755576" y="1052736"/>
          <a:ext cx="6845374" cy="4245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3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classi di età tra popolazione detenuta e persone che si sono tolte la vita in carcere nel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309320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697926"/>
              </p:ext>
            </p:extLst>
          </p:nvPr>
        </p:nvGraphicFramePr>
        <p:xfrm>
          <a:off x="611560" y="1052736"/>
          <a:ext cx="79208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14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7432</TotalTime>
  <Words>376</Words>
  <Application>Microsoft Office PowerPoint</Application>
  <PresentationFormat>Presentazione su schermo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584</cp:revision>
  <dcterms:created xsi:type="dcterms:W3CDTF">2020-06-03T15:49:37Z</dcterms:created>
  <dcterms:modified xsi:type="dcterms:W3CDTF">2024-12-18T11:53:34Z</dcterms:modified>
</cp:coreProperties>
</file>