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70" r:id="rId4"/>
    <p:sldId id="274" r:id="rId5"/>
    <p:sldId id="284" r:id="rId6"/>
    <p:sldId id="273" r:id="rId7"/>
    <p:sldId id="275" r:id="rId8"/>
    <p:sldId id="280" r:id="rId9"/>
    <p:sldId id="281" r:id="rId10"/>
    <p:sldId id="279" r:id="rId11"/>
    <p:sldId id="282" r:id="rId12"/>
    <p:sldId id="28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5274" autoAdjust="0"/>
  </p:normalViewPr>
  <p:slideViewPr>
    <p:cSldViewPr>
      <p:cViewPr varScale="1">
        <p:scale>
          <a:sx n="79" d="100"/>
          <a:sy n="79" d="100"/>
        </p:scale>
        <p:origin x="132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5%20dicembre%20con%20posti%20disponibil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5%20dicembre%20con%20posti%20disponibil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5%20dicembre%20con%20posti%20disponibil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5%20dicembre%20con%20posti%20disponibil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9%20dicembre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9%20dicembre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disponibili'!$B$25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7384529771841963E-3"/>
                  <c:y val="3.9288668320926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2C8-4913-8B6E-D270D0DE46E6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2C8-4913-8B6E-D270D0DE46E6}"/>
                </c:ext>
              </c:extLst>
            </c:dLbl>
            <c:dLbl>
              <c:idx val="6"/>
              <c:layout>
                <c:manualLayout>
                  <c:x val="2.9215358931552589E-2"/>
                  <c:y val="3.7220843672456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2C8-4913-8B6E-D270D0DE46E6}"/>
                </c:ext>
              </c:extLst>
            </c:dLbl>
            <c:dLbl>
              <c:idx val="13"/>
              <c:layout>
                <c:manualLayout>
                  <c:x val="-6.0060060060061161E-3"/>
                  <c:y val="-1.1318619128466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C8-4913-8B6E-D270D0DE46E6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disponibili'!$A$26:$A$32</c:f>
              <c:strCache>
                <c:ptCount val="7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</c:strCache>
            </c:strRef>
          </c:cat>
          <c:val>
            <c:numRef>
              <c:f>'detenuti e posti disponibili'!$B$26:$B$32</c:f>
              <c:numCache>
                <c:formatCode>_-* #,##0\ _€_-;\-* #,##0\ _€_-;_-* "-"??\ _€_-;_-@_-</c:formatCode>
                <c:ptCount val="7"/>
                <c:pt idx="0">
                  <c:v>52273</c:v>
                </c:pt>
                <c:pt idx="1">
                  <c:v>54157</c:v>
                </c:pt>
                <c:pt idx="2">
                  <c:v>56167</c:v>
                </c:pt>
                <c:pt idx="3">
                  <c:v>57749</c:v>
                </c:pt>
                <c:pt idx="4" formatCode="#,##0">
                  <c:v>60637</c:v>
                </c:pt>
                <c:pt idx="5">
                  <c:v>61480</c:v>
                </c:pt>
                <c:pt idx="6">
                  <c:v>62464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C8-4913-8B6E-D270D0DE46E6}"/>
            </c:ext>
          </c:extLst>
        </c:ser>
        <c:ser>
          <c:idx val="1"/>
          <c:order val="1"/>
          <c:tx>
            <c:strRef>
              <c:f>'detenuti e posti disponibili'!$C$25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3472454090150246E-3"/>
                  <c:y val="4.342431761786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2C8-4913-8B6E-D270D0DE46E6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2C8-4913-8B6E-D270D0DE46E6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2C8-4913-8B6E-D270D0DE46E6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C8-4913-8B6E-D270D0DE46E6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disponibili'!$A$26:$A$32</c:f>
              <c:strCache>
                <c:ptCount val="7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</c:strCache>
            </c:strRef>
          </c:cat>
          <c:val>
            <c:numRef>
              <c:f>'detenuti e posti disponibili'!$C$26:$C$32</c:f>
              <c:numCache>
                <c:formatCode>_-* #,##0\ _€_-;\-* #,##0\ _€_-;_-* "-"??\ _€_-;_-@_-</c:formatCode>
                <c:ptCount val="7"/>
                <c:pt idx="0">
                  <c:v>47923</c:v>
                </c:pt>
                <c:pt idx="1">
                  <c:v>47258</c:v>
                </c:pt>
                <c:pt idx="2">
                  <c:v>47661</c:v>
                </c:pt>
                <c:pt idx="3">
                  <c:v>47631</c:v>
                </c:pt>
                <c:pt idx="4">
                  <c:v>47691</c:v>
                </c:pt>
                <c:pt idx="5">
                  <c:v>47578</c:v>
                </c:pt>
                <c:pt idx="6">
                  <c:v>46662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2C8-4913-8B6E-D270D0DE4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disponibili'!$D$25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1474680022259321E-2"/>
                  <c:y val="-1.0339123242349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2C8-4913-8B6E-D270D0DE46E6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2C8-4913-8B6E-D270D0DE46E6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C8-4913-8B6E-D270D0DE46E6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disponibili'!$A$26:$A$32</c:f>
              <c:strCache>
                <c:ptCount val="7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</c:strCache>
            </c:strRef>
          </c:cat>
          <c:val>
            <c:numRef>
              <c:f>'detenuti e posti disponibili'!$D$26:$D$32</c:f>
              <c:numCache>
                <c:formatCode>0.0%</c:formatCode>
                <c:ptCount val="7"/>
                <c:pt idx="0">
                  <c:v>1.090770611188782</c:v>
                </c:pt>
                <c:pt idx="1">
                  <c:v>1.1459858648271193</c:v>
                </c:pt>
                <c:pt idx="2">
                  <c:v>1.1784687690144982</c:v>
                </c:pt>
                <c:pt idx="3">
                  <c:v>1.2124246814049673</c:v>
                </c:pt>
                <c:pt idx="4">
                  <c:v>1.2714558302405066</c:v>
                </c:pt>
                <c:pt idx="5">
                  <c:v>1.2921938711169028</c:v>
                </c:pt>
                <c:pt idx="6">
                  <c:v>1.3386481505293386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2C8-4913-8B6E-D270D0DE4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  <c:majorUnit val="10000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  <c:majorUnit val="0.25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C1B-4E17-AAE0-F01602661C70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C1B-4E17-AAE0-F01602661C70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C1B-4E17-AAE0-F01602661C70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4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IIPP'!$A$3:$A$22</c:f>
              <c:strCache>
                <c:ptCount val="20"/>
                <c:pt idx="0">
                  <c:v>CC MILANO “SAN VITTORE “</c:v>
                </c:pt>
                <c:pt idx="1">
                  <c:v>CC BRESCIA</c:v>
                </c:pt>
                <c:pt idx="2">
                  <c:v>CC GROSSETO</c:v>
                </c:pt>
                <c:pt idx="3">
                  <c:v>CC FOGGIA</c:v>
                </c:pt>
                <c:pt idx="4">
                  <c:v>CC COMO</c:v>
                </c:pt>
                <c:pt idx="5">
                  <c:v>CC VARESE</c:v>
                </c:pt>
                <c:pt idx="6">
                  <c:v>CC TARANTO</c:v>
                </c:pt>
                <c:pt idx="7">
                  <c:v>CC CAMPOBASSO</c:v>
                </c:pt>
                <c:pt idx="8">
                  <c:v>CC BUSTO ARSIZIO</c:v>
                </c:pt>
                <c:pt idx="9">
                  <c:v>CCF MILANO "SAN VITTORE”</c:v>
                </c:pt>
                <c:pt idx="10">
                  <c:v>CC LUCCA</c:v>
                </c:pt>
                <c:pt idx="11">
                  <c:v>CC ROMA "REGINA COELI"</c:v>
                </c:pt>
                <c:pt idx="12">
                  <c:v>CC LODI</c:v>
                </c:pt>
                <c:pt idx="13">
                  <c:v>CC TREVISO</c:v>
                </c:pt>
                <c:pt idx="14">
                  <c:v>CC VERONA</c:v>
                </c:pt>
                <c:pt idx="15">
                  <c:v>CC UDINE</c:v>
                </c:pt>
                <c:pt idx="16">
                  <c:v>CC BERGAMO</c:v>
                </c:pt>
                <c:pt idx="17">
                  <c:v>CC POTENZA</c:v>
                </c:pt>
                <c:pt idx="18">
                  <c:v>CC AREZZO</c:v>
                </c:pt>
                <c:pt idx="19">
                  <c:v>CC CASSINO</c:v>
                </c:pt>
              </c:strCache>
            </c:strRef>
          </c:cat>
          <c:val>
            <c:numRef>
              <c:f>'graf IIPP'!$B$3:$B$22</c:f>
              <c:numCache>
                <c:formatCode>###0.0;[Red]##0.0</c:formatCode>
                <c:ptCount val="20"/>
                <c:pt idx="0" formatCode="###0.00;[Red]##0.00">
                  <c:v>228.94</c:v>
                </c:pt>
                <c:pt idx="1">
                  <c:v>202.2</c:v>
                </c:pt>
                <c:pt idx="2" formatCode="###0;[Red]##0">
                  <c:v>200</c:v>
                </c:pt>
                <c:pt idx="3" formatCode="###0.00;[Red]##0.00">
                  <c:v>198.55</c:v>
                </c:pt>
                <c:pt idx="4" formatCode="###0.00;[Red]##0.00">
                  <c:v>196.41</c:v>
                </c:pt>
                <c:pt idx="5" formatCode="###0.00;[Red]##0.00">
                  <c:v>196.23</c:v>
                </c:pt>
                <c:pt idx="6" formatCode="###0.00;[Red]##0.00">
                  <c:v>195.25</c:v>
                </c:pt>
                <c:pt idx="7" formatCode="###0.00;[Red]##0.00">
                  <c:v>194.68</c:v>
                </c:pt>
                <c:pt idx="8" formatCode="###0.00;[Red]##0.00">
                  <c:v>193.33</c:v>
                </c:pt>
                <c:pt idx="9" formatCode="###0.00;[Red]##0.00">
                  <c:v>193.33</c:v>
                </c:pt>
                <c:pt idx="10" formatCode="###0.00;[Red]##0.00">
                  <c:v>192.68</c:v>
                </c:pt>
                <c:pt idx="11" formatCode="###0.00;[Red]##0.00">
                  <c:v>191.34</c:v>
                </c:pt>
                <c:pt idx="12" formatCode="###0.00;[Red]##0.00">
                  <c:v>190.48</c:v>
                </c:pt>
                <c:pt idx="13" formatCode="###0.00;[Red]##0.00">
                  <c:v>190.48</c:v>
                </c:pt>
                <c:pt idx="14" formatCode="###0.00;[Red]##0.00">
                  <c:v>189.62</c:v>
                </c:pt>
                <c:pt idx="15" formatCode="###0.00;[Red]##0.00">
                  <c:v>186.81</c:v>
                </c:pt>
                <c:pt idx="16" formatCode="###0.00;[Red]##0.00">
                  <c:v>184.28</c:v>
                </c:pt>
                <c:pt idx="17" formatCode="###0.00;[Red]##0.00">
                  <c:v>182.69</c:v>
                </c:pt>
                <c:pt idx="18" formatCode="###0.00;[Red]##0.00">
                  <c:v>182.61</c:v>
                </c:pt>
                <c:pt idx="19">
                  <c:v>181.1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1B-4E17-AAE0-F01602661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06959"/>
        <c:axId val="208395311"/>
      </c:barChart>
      <c:catAx>
        <c:axId val="20840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395311"/>
        <c:crosses val="autoZero"/>
        <c:auto val="1"/>
        <c:lblAlgn val="ctr"/>
        <c:lblOffset val="100"/>
        <c:noMultiLvlLbl val="0"/>
      </c:catAx>
      <c:valAx>
        <c:axId val="208395311"/>
        <c:scaling>
          <c:orientation val="minMax"/>
          <c:min val="1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;[Red]##0.00" sourceLinked="1"/>
        <c:majorTickMark val="none"/>
        <c:minorTickMark val="none"/>
        <c:tickLblPos val="nextTo"/>
        <c:crossAx val="208406959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93.060864451631872</c:v>
                </c:pt>
                <c:pt idx="1">
                  <c:v>97.00381129295711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1-4130-83EF-B93CF2426E7B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6.9391355483681263</c:v>
                </c:pt>
                <c:pt idx="1">
                  <c:v>2.9961887070428848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31-4130-83EF-B93CF2426E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72.493384298735663</c:v>
                </c:pt>
                <c:pt idx="1">
                  <c:v>69.29987509207956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9-4732-BC8E-C2F77374CC49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27.506615701264337</c:v>
                </c:pt>
                <c:pt idx="1">
                  <c:v>30.700124907920447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9-4732-BC8E-C2F77374CC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19.685386650985002</c:v>
                </c:pt>
                <c:pt idx="1">
                  <c:v>15.970653723549106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CA-480E-BC02-040542A1FFE9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12.37871214348721</c:v>
                </c:pt>
                <c:pt idx="1">
                  <c:v>9.4750668781136369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CA-480E-BC02-040542A1FFE9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67.774184063510731</c:v>
                </c:pt>
                <c:pt idx="1">
                  <c:v>74.009643263331569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CA-480E-BC02-040542A1FFE9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0.16171714201705381</c:v>
                </c:pt>
                <c:pt idx="1">
                  <c:v>0.54463613500568664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CA-480E-BC02-040542A1FF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657427383935364E-2"/>
          <c:y val="2.1956140779014262E-2"/>
          <c:w val="0.94871240842369453"/>
          <c:h val="0.87688952803055309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trend'!$B$170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35016835016835E-2"/>
                  <c:y val="-3.500269251480893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E4E-404A-8B7D-2D9A076A34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trend'!$A$171:$A$226</c:f>
              <c:strCache>
                <c:ptCount val="56"/>
                <c:pt idx="0">
                  <c:v>nov. 24</c:v>
                </c:pt>
                <c:pt idx="5">
                  <c:v>giu. 24</c:v>
                </c:pt>
                <c:pt idx="8">
                  <c:v>mar. 24</c:v>
                </c:pt>
                <c:pt idx="11">
                  <c:v>dic. 23</c:v>
                </c:pt>
                <c:pt idx="14">
                  <c:v>set. 23</c:v>
                </c:pt>
                <c:pt idx="17">
                  <c:v>giu. 23</c:v>
                </c:pt>
                <c:pt idx="20">
                  <c:v>mar. 23</c:v>
                </c:pt>
                <c:pt idx="23">
                  <c:v>dic.22</c:v>
                </c:pt>
                <c:pt idx="26">
                  <c:v>set. 22</c:v>
                </c:pt>
                <c:pt idx="29">
                  <c:v>giu. 22</c:v>
                </c:pt>
                <c:pt idx="32">
                  <c:v>mar. 22</c:v>
                </c:pt>
                <c:pt idx="35">
                  <c:v>dic. 21</c:v>
                </c:pt>
                <c:pt idx="39">
                  <c:v>giu 21</c:v>
                </c:pt>
                <c:pt idx="43">
                  <c:v>dic 20</c:v>
                </c:pt>
                <c:pt idx="47">
                  <c:v>giu 20</c:v>
                </c:pt>
                <c:pt idx="51">
                  <c:v>dic 19</c:v>
                </c:pt>
                <c:pt idx="55">
                  <c:v>giu 19</c:v>
                </c:pt>
              </c:strCache>
            </c:strRef>
          </c:cat>
          <c:val>
            <c:numRef>
              <c:f>'in attesa di giudizio trend'!$B$171:$B$226</c:f>
              <c:numCache>
                <c:formatCode>0.0%</c:formatCode>
                <c:ptCount val="56"/>
                <c:pt idx="0">
                  <c:v>0.255</c:v>
                </c:pt>
                <c:pt idx="1">
                  <c:v>0.25700000000000001</c:v>
                </c:pt>
                <c:pt idx="2">
                  <c:v>0.25900000000000001</c:v>
                </c:pt>
                <c:pt idx="3">
                  <c:v>0.255</c:v>
                </c:pt>
                <c:pt idx="4">
                  <c:v>0.248</c:v>
                </c:pt>
                <c:pt idx="5">
                  <c:v>0.251</c:v>
                </c:pt>
                <c:pt idx="6">
                  <c:v>0.253</c:v>
                </c:pt>
                <c:pt idx="7">
                  <c:v>0.255</c:v>
                </c:pt>
                <c:pt idx="8">
                  <c:v>0.25800000000000001</c:v>
                </c:pt>
                <c:pt idx="9">
                  <c:v>0.26</c:v>
                </c:pt>
                <c:pt idx="10">
                  <c:v>0.25900000000000001</c:v>
                </c:pt>
                <c:pt idx="11" formatCode="0%">
                  <c:v>0.26</c:v>
                </c:pt>
                <c:pt idx="12" formatCode="0%">
                  <c:v>0.26300000000000001</c:v>
                </c:pt>
                <c:pt idx="13" formatCode="0%">
                  <c:v>0.26600000000000001</c:v>
                </c:pt>
                <c:pt idx="14" formatCode="0%">
                  <c:v>0.26500000000000001</c:v>
                </c:pt>
                <c:pt idx="15" formatCode="0%">
                  <c:v>0.25900000000000001</c:v>
                </c:pt>
                <c:pt idx="16" formatCode="0%">
                  <c:v>0.252</c:v>
                </c:pt>
                <c:pt idx="17">
                  <c:v>0.254</c:v>
                </c:pt>
                <c:pt idx="18" formatCode="0%">
                  <c:v>0.25</c:v>
                </c:pt>
                <c:pt idx="19" formatCode="0%">
                  <c:v>0.25900000000000001</c:v>
                </c:pt>
                <c:pt idx="20" formatCode="0%">
                  <c:v>0.26200000000000001</c:v>
                </c:pt>
                <c:pt idx="21" formatCode="0%">
                  <c:v>0.26900000000000002</c:v>
                </c:pt>
                <c:pt idx="22" formatCode="0%">
                  <c:v>0.27500000000000002</c:v>
                </c:pt>
                <c:pt idx="23" formatCode="0%">
                  <c:v>0.27800000000000002</c:v>
                </c:pt>
                <c:pt idx="24" formatCode="0%">
                  <c:v>0.28399999999999997</c:v>
                </c:pt>
                <c:pt idx="25" formatCode="0%">
                  <c:v>0.28799999999999998</c:v>
                </c:pt>
                <c:pt idx="26" formatCode="0%">
                  <c:v>0.28799999999999998</c:v>
                </c:pt>
                <c:pt idx="27" formatCode="0%">
                  <c:v>0.28499999999999998</c:v>
                </c:pt>
                <c:pt idx="28" formatCode="0%">
                  <c:v>0.27800000000000002</c:v>
                </c:pt>
                <c:pt idx="29" formatCode="0%">
                  <c:v>0.28399999999999997</c:v>
                </c:pt>
                <c:pt idx="30" formatCode="0%">
                  <c:v>0.28499999999999998</c:v>
                </c:pt>
                <c:pt idx="31" formatCode="0%">
                  <c:v>0.28899999999999998</c:v>
                </c:pt>
                <c:pt idx="32" formatCode="0%">
                  <c:v>0.29299999999999998</c:v>
                </c:pt>
                <c:pt idx="33" formatCode="0%">
                  <c:v>0.29799999999999999</c:v>
                </c:pt>
                <c:pt idx="34" formatCode="0%">
                  <c:v>0.3</c:v>
                </c:pt>
                <c:pt idx="35" formatCode="0%">
                  <c:v>0.27800000000000002</c:v>
                </c:pt>
                <c:pt idx="39" formatCode="0%">
                  <c:v>0.3</c:v>
                </c:pt>
                <c:pt idx="43" formatCode="0%">
                  <c:v>0.315</c:v>
                </c:pt>
                <c:pt idx="47" formatCode="0%">
                  <c:v>0.32400000000000001</c:v>
                </c:pt>
                <c:pt idx="51" formatCode="0%">
                  <c:v>0.31</c:v>
                </c:pt>
                <c:pt idx="55" formatCode="0%">
                  <c:v>0.315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4E-404A-8B7D-2D9A076A3483}"/>
            </c:ext>
          </c:extLst>
        </c:ser>
        <c:ser>
          <c:idx val="1"/>
          <c:order val="1"/>
          <c:tx>
            <c:strRef>
              <c:f>'in attesa di giudizio trend'!$C$170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35016835016835E-2"/>
                  <c:y val="-3.2310177705977383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E4E-404A-8B7D-2D9A076A34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trend'!$A$171:$A$226</c:f>
              <c:strCache>
                <c:ptCount val="56"/>
                <c:pt idx="0">
                  <c:v>nov. 24</c:v>
                </c:pt>
                <c:pt idx="5">
                  <c:v>giu. 24</c:v>
                </c:pt>
                <c:pt idx="8">
                  <c:v>mar. 24</c:v>
                </c:pt>
                <c:pt idx="11">
                  <c:v>dic. 23</c:v>
                </c:pt>
                <c:pt idx="14">
                  <c:v>set. 23</c:v>
                </c:pt>
                <c:pt idx="17">
                  <c:v>giu. 23</c:v>
                </c:pt>
                <c:pt idx="20">
                  <c:v>mar. 23</c:v>
                </c:pt>
                <c:pt idx="23">
                  <c:v>dic.22</c:v>
                </c:pt>
                <c:pt idx="26">
                  <c:v>set. 22</c:v>
                </c:pt>
                <c:pt idx="29">
                  <c:v>giu. 22</c:v>
                </c:pt>
                <c:pt idx="32">
                  <c:v>mar. 22</c:v>
                </c:pt>
                <c:pt idx="35">
                  <c:v>dic. 21</c:v>
                </c:pt>
                <c:pt idx="39">
                  <c:v>giu 21</c:v>
                </c:pt>
                <c:pt idx="43">
                  <c:v>dic 20</c:v>
                </c:pt>
                <c:pt idx="47">
                  <c:v>giu 20</c:v>
                </c:pt>
                <c:pt idx="51">
                  <c:v>dic 19</c:v>
                </c:pt>
                <c:pt idx="55">
                  <c:v>giu 19</c:v>
                </c:pt>
              </c:strCache>
            </c:strRef>
          </c:cat>
          <c:val>
            <c:numRef>
              <c:f>'in attesa di giudizio trend'!$C$171:$C$226</c:f>
              <c:numCache>
                <c:formatCode>0.0%</c:formatCode>
                <c:ptCount val="56"/>
                <c:pt idx="0">
                  <c:v>0.32500000000000001</c:v>
                </c:pt>
                <c:pt idx="1">
                  <c:v>0.317</c:v>
                </c:pt>
                <c:pt idx="2">
                  <c:v>0.309</c:v>
                </c:pt>
                <c:pt idx="3">
                  <c:v>0.30399999999999999</c:v>
                </c:pt>
                <c:pt idx="4">
                  <c:v>0.29499999999999998</c:v>
                </c:pt>
                <c:pt idx="5">
                  <c:v>0.29599999999999999</c:v>
                </c:pt>
                <c:pt idx="6">
                  <c:v>0.29499999999999998</c:v>
                </c:pt>
                <c:pt idx="7">
                  <c:v>0.30099999999999999</c:v>
                </c:pt>
                <c:pt idx="8">
                  <c:v>0.30299999999999999</c:v>
                </c:pt>
                <c:pt idx="9">
                  <c:v>0.30099999999999999</c:v>
                </c:pt>
                <c:pt idx="10">
                  <c:v>0.29499999999999998</c:v>
                </c:pt>
                <c:pt idx="11" formatCode="0%">
                  <c:v>0.29399999999999998</c:v>
                </c:pt>
                <c:pt idx="12" formatCode="0%">
                  <c:v>0.29199999999999998</c:v>
                </c:pt>
                <c:pt idx="13" formatCode="0%">
                  <c:v>0.29100000000000004</c:v>
                </c:pt>
                <c:pt idx="14" formatCode="0%">
                  <c:v>0.28400000000000003</c:v>
                </c:pt>
                <c:pt idx="15" formatCode="0%">
                  <c:v>0.27200000000000002</c:v>
                </c:pt>
                <c:pt idx="16" formatCode="0%">
                  <c:v>0.26</c:v>
                </c:pt>
                <c:pt idx="17">
                  <c:v>0.26800000000000002</c:v>
                </c:pt>
                <c:pt idx="18" formatCode="0%">
                  <c:v>0.27900000000000003</c:v>
                </c:pt>
                <c:pt idx="19" formatCode="0%">
                  <c:v>0.27700000000000002</c:v>
                </c:pt>
                <c:pt idx="20" formatCode="0%">
                  <c:v>0.28100000000000003</c:v>
                </c:pt>
                <c:pt idx="21" formatCode="0%">
                  <c:v>0.28399999999999997</c:v>
                </c:pt>
                <c:pt idx="22" formatCode="0%">
                  <c:v>0.29399999999999998</c:v>
                </c:pt>
                <c:pt idx="23" formatCode="0%">
                  <c:v>0.29799999999999999</c:v>
                </c:pt>
                <c:pt idx="24" formatCode="0%">
                  <c:v>0.30299999999999999</c:v>
                </c:pt>
                <c:pt idx="25" formatCode="0%">
                  <c:v>0.309</c:v>
                </c:pt>
                <c:pt idx="26" formatCode="0%">
                  <c:v>0.309</c:v>
                </c:pt>
                <c:pt idx="27" formatCode="0%">
                  <c:v>0.30499999999999999</c:v>
                </c:pt>
                <c:pt idx="28" formatCode="0%">
                  <c:v>0.30199999999999999</c:v>
                </c:pt>
                <c:pt idx="29" formatCode="0%">
                  <c:v>0.30499999999999999</c:v>
                </c:pt>
                <c:pt idx="30" formatCode="0%">
                  <c:v>0.30599999999999999</c:v>
                </c:pt>
                <c:pt idx="31" formatCode="0%">
                  <c:v>0.30499999999999999</c:v>
                </c:pt>
                <c:pt idx="32" formatCode="0%">
                  <c:v>0.307</c:v>
                </c:pt>
                <c:pt idx="33" formatCode="0%">
                  <c:v>0.315</c:v>
                </c:pt>
                <c:pt idx="34" formatCode="0%">
                  <c:v>0.314</c:v>
                </c:pt>
                <c:pt idx="35" formatCode="0%">
                  <c:v>0.29799999999999999</c:v>
                </c:pt>
                <c:pt idx="39" formatCode="0%">
                  <c:v>0.312</c:v>
                </c:pt>
                <c:pt idx="43" formatCode="0%">
                  <c:v>0.34899999999999998</c:v>
                </c:pt>
                <c:pt idx="47" formatCode="0%">
                  <c:v>0.38500000000000001</c:v>
                </c:pt>
                <c:pt idx="51" formatCode="0%">
                  <c:v>0.37</c:v>
                </c:pt>
                <c:pt idx="55" formatCode="0%">
                  <c:v>0.372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4E-404A-8B7D-2D9A076A3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23231"/>
        <c:axId val="197731967"/>
      </c:lineChart>
      <c:catAx>
        <c:axId val="19772323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731967"/>
        <c:crosses val="autoZero"/>
        <c:auto val="1"/>
        <c:lblAlgn val="ctr"/>
        <c:lblOffset val="100"/>
        <c:noMultiLvlLbl val="0"/>
      </c:catAx>
      <c:valAx>
        <c:axId val="197731967"/>
        <c:scaling>
          <c:orientation val="minMax"/>
          <c:min val="0.2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97723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0.02882</cdr:x>
      <cdr:y>0.14658</cdr:y>
    </cdr:from>
    <cdr:to>
      <cdr:x>0.10859</cdr:x>
      <cdr:y>0.15347</cdr:y>
    </cdr:to>
    <cdr:cxnSp macro="">
      <cdr:nvCxnSpPr>
        <cdr:cNvPr id="3" name="Connettore diritto 2">
          <a:extLst xmlns:a="http://schemas.openxmlformats.org/drawingml/2006/main">
            <a:ext uri="{FF2B5EF4-FFF2-40B4-BE49-F238E27FC236}">
              <a16:creationId xmlns:a16="http://schemas.microsoft.com/office/drawing/2014/main" id="{50EE2F27-442D-3668-4C38-FC0559CBBB91}"/>
            </a:ext>
          </a:extLst>
        </cdr:cNvPr>
        <cdr:cNvCxnSpPr/>
      </cdr:nvCxnSpPr>
      <cdr:spPr>
        <a:xfrm xmlns:a="http://schemas.openxmlformats.org/drawingml/2006/main">
          <a:off x="260933" y="691365"/>
          <a:ext cx="722047" cy="3253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0.1069</cdr:x>
      <cdr:y>0.09371</cdr:y>
    </cdr:from>
    <cdr:to>
      <cdr:x>0.16919</cdr:x>
      <cdr:y>0.15166</cdr:y>
    </cdr:to>
    <cdr:cxnSp macro="">
      <cdr:nvCxnSpPr>
        <cdr:cNvPr id="5" name="Connettore diritto 4">
          <a:extLst xmlns:a="http://schemas.openxmlformats.org/drawingml/2006/main">
            <a:ext uri="{FF2B5EF4-FFF2-40B4-BE49-F238E27FC236}">
              <a16:creationId xmlns:a16="http://schemas.microsoft.com/office/drawing/2014/main" id="{10652F08-9DE8-4C7A-E670-B01FBA0BC6D7}"/>
            </a:ext>
          </a:extLst>
        </cdr:cNvPr>
        <cdr:cNvCxnSpPr/>
      </cdr:nvCxnSpPr>
      <cdr:spPr>
        <a:xfrm xmlns:a="http://schemas.openxmlformats.org/drawingml/2006/main" flipV="1">
          <a:off x="967740" y="579120"/>
          <a:ext cx="563880" cy="35814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0.17677</cdr:x>
      <cdr:y>0.09248</cdr:y>
    </cdr:from>
    <cdr:to>
      <cdr:x>0.23737</cdr:x>
      <cdr:y>0.23556</cdr:y>
    </cdr:to>
    <cdr:cxnSp macro="">
      <cdr:nvCxnSpPr>
        <cdr:cNvPr id="7" name="Connettore diritto 6">
          <a:extLst xmlns:a="http://schemas.openxmlformats.org/drawingml/2006/main">
            <a:ext uri="{FF2B5EF4-FFF2-40B4-BE49-F238E27FC236}">
              <a16:creationId xmlns:a16="http://schemas.microsoft.com/office/drawing/2014/main" id="{9ED8EE18-0DF6-373E-82FB-55DC8E1759A8}"/>
            </a:ext>
          </a:extLst>
        </cdr:cNvPr>
        <cdr:cNvCxnSpPr/>
      </cdr:nvCxnSpPr>
      <cdr:spPr>
        <a:xfrm xmlns:a="http://schemas.openxmlformats.org/drawingml/2006/main">
          <a:off x="1600221" y="622248"/>
          <a:ext cx="548619" cy="962712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0.24074</cdr:x>
      <cdr:y>0.24802</cdr:y>
    </cdr:from>
    <cdr:to>
      <cdr:x>0.30724</cdr:x>
      <cdr:y>0.40317</cdr:y>
    </cdr:to>
    <cdr:cxnSp macro="">
      <cdr:nvCxnSpPr>
        <cdr:cNvPr id="9" name="Connettore diritto 8">
          <a:extLst xmlns:a="http://schemas.openxmlformats.org/drawingml/2006/main">
            <a:ext uri="{FF2B5EF4-FFF2-40B4-BE49-F238E27FC236}">
              <a16:creationId xmlns:a16="http://schemas.microsoft.com/office/drawing/2014/main" id="{32201BF9-7B59-46F2-25B3-EFA1296F02E6}"/>
            </a:ext>
          </a:extLst>
        </cdr:cNvPr>
        <cdr:cNvCxnSpPr/>
      </cdr:nvCxnSpPr>
      <cdr:spPr>
        <a:xfrm xmlns:a="http://schemas.openxmlformats.org/drawingml/2006/main">
          <a:off x="2179320" y="1668780"/>
          <a:ext cx="601980" cy="104394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0.31566</cdr:x>
      <cdr:y>0.41223</cdr:y>
    </cdr:from>
    <cdr:to>
      <cdr:x>0.37626</cdr:x>
      <cdr:y>0.46886</cdr:y>
    </cdr:to>
    <cdr:cxnSp macro="">
      <cdr:nvCxnSpPr>
        <cdr:cNvPr id="11" name="Connettore diritto 10">
          <a:extLst xmlns:a="http://schemas.openxmlformats.org/drawingml/2006/main">
            <a:ext uri="{FF2B5EF4-FFF2-40B4-BE49-F238E27FC236}">
              <a16:creationId xmlns:a16="http://schemas.microsoft.com/office/drawing/2014/main" id="{C9A840E0-1C78-C329-201B-D9DC60F7F005}"/>
            </a:ext>
          </a:extLst>
        </cdr:cNvPr>
        <cdr:cNvCxnSpPr/>
      </cdr:nvCxnSpPr>
      <cdr:spPr>
        <a:xfrm xmlns:a="http://schemas.openxmlformats.org/drawingml/2006/main">
          <a:off x="2857500" y="2773680"/>
          <a:ext cx="548640" cy="38100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0.03367</cdr:x>
      <cdr:y>0.38836</cdr:y>
    </cdr:from>
    <cdr:to>
      <cdr:x>0.10522</cdr:x>
      <cdr:y>0.4143</cdr:y>
    </cdr:to>
    <cdr:cxnSp macro="">
      <cdr:nvCxnSpPr>
        <cdr:cNvPr id="13" name="Connettore diritto 12">
          <a:extLst xmlns:a="http://schemas.openxmlformats.org/drawingml/2006/main">
            <a:ext uri="{FF2B5EF4-FFF2-40B4-BE49-F238E27FC236}">
              <a16:creationId xmlns:a16="http://schemas.microsoft.com/office/drawing/2014/main" id="{85A28A68-B9E7-EA9C-C19F-A83CAB00D79C}"/>
            </a:ext>
          </a:extLst>
        </cdr:cNvPr>
        <cdr:cNvCxnSpPr/>
      </cdr:nvCxnSpPr>
      <cdr:spPr>
        <a:xfrm xmlns:a="http://schemas.openxmlformats.org/drawingml/2006/main">
          <a:off x="304800" y="2399995"/>
          <a:ext cx="647700" cy="16032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0.10994</cdr:x>
      <cdr:y>0.35388</cdr:y>
    </cdr:from>
    <cdr:to>
      <cdr:x>0.17593</cdr:x>
      <cdr:y>0.41222</cdr:y>
    </cdr:to>
    <cdr:cxnSp macro="">
      <cdr:nvCxnSpPr>
        <cdr:cNvPr id="15" name="Connettore diritto 14">
          <a:extLst xmlns:a="http://schemas.openxmlformats.org/drawingml/2006/main">
            <a:ext uri="{FF2B5EF4-FFF2-40B4-BE49-F238E27FC236}">
              <a16:creationId xmlns:a16="http://schemas.microsoft.com/office/drawing/2014/main" id="{4F24A495-D9C9-E78B-D59D-95AF44020FFA}"/>
            </a:ext>
          </a:extLst>
        </cdr:cNvPr>
        <cdr:cNvCxnSpPr/>
      </cdr:nvCxnSpPr>
      <cdr:spPr>
        <a:xfrm xmlns:a="http://schemas.openxmlformats.org/drawingml/2006/main" flipV="1">
          <a:off x="995238" y="2186940"/>
          <a:ext cx="597342" cy="36050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0.17761</cdr:x>
      <cdr:y>0.357</cdr:y>
    </cdr:from>
    <cdr:to>
      <cdr:x>0.24411</cdr:x>
      <cdr:y>0.39172</cdr:y>
    </cdr:to>
    <cdr:cxnSp macro="">
      <cdr:nvCxnSpPr>
        <cdr:cNvPr id="17" name="Connettore diritto 16">
          <a:extLst xmlns:a="http://schemas.openxmlformats.org/drawingml/2006/main">
            <a:ext uri="{FF2B5EF4-FFF2-40B4-BE49-F238E27FC236}">
              <a16:creationId xmlns:a16="http://schemas.microsoft.com/office/drawing/2014/main" id="{F66FB327-BF74-D2D2-6621-719F84EC8544}"/>
            </a:ext>
          </a:extLst>
        </cdr:cNvPr>
        <cdr:cNvCxnSpPr/>
      </cdr:nvCxnSpPr>
      <cdr:spPr>
        <a:xfrm xmlns:a="http://schemas.openxmlformats.org/drawingml/2006/main">
          <a:off x="1607784" y="2206172"/>
          <a:ext cx="601996" cy="214563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0.24495</cdr:x>
      <cdr:y>0.39581</cdr:y>
    </cdr:from>
    <cdr:to>
      <cdr:x>0.30808</cdr:x>
      <cdr:y>0.45753</cdr:y>
    </cdr:to>
    <cdr:cxnSp macro="">
      <cdr:nvCxnSpPr>
        <cdr:cNvPr id="20" name="Connettore diritto 19">
          <a:extLst xmlns:a="http://schemas.openxmlformats.org/drawingml/2006/main">
            <a:ext uri="{FF2B5EF4-FFF2-40B4-BE49-F238E27FC236}">
              <a16:creationId xmlns:a16="http://schemas.microsoft.com/office/drawing/2014/main" id="{9609E97E-C1D1-0356-23FD-E49E9BFDD697}"/>
            </a:ext>
          </a:extLst>
        </cdr:cNvPr>
        <cdr:cNvCxnSpPr/>
      </cdr:nvCxnSpPr>
      <cdr:spPr>
        <a:xfrm xmlns:a="http://schemas.openxmlformats.org/drawingml/2006/main">
          <a:off x="2217425" y="2663192"/>
          <a:ext cx="571495" cy="415288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0.31397</cdr:x>
      <cdr:y>0.46319</cdr:y>
    </cdr:from>
    <cdr:to>
      <cdr:x>0.37121</cdr:x>
      <cdr:y>0.54926</cdr:y>
    </cdr:to>
    <cdr:cxnSp macro="">
      <cdr:nvCxnSpPr>
        <cdr:cNvPr id="22" name="Connettore diritto 21">
          <a:extLst xmlns:a="http://schemas.openxmlformats.org/drawingml/2006/main">
            <a:ext uri="{FF2B5EF4-FFF2-40B4-BE49-F238E27FC236}">
              <a16:creationId xmlns:a16="http://schemas.microsoft.com/office/drawing/2014/main" id="{7821E58A-31F5-D19C-138C-F698123F6F89}"/>
            </a:ext>
          </a:extLst>
        </cdr:cNvPr>
        <cdr:cNvCxnSpPr/>
      </cdr:nvCxnSpPr>
      <cdr:spPr>
        <a:xfrm xmlns:a="http://schemas.openxmlformats.org/drawingml/2006/main">
          <a:off x="2842260" y="3116580"/>
          <a:ext cx="518160" cy="57912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72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82" y="260648"/>
            <a:ext cx="8585429" cy="5536301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7" y="6294849"/>
            <a:ext cx="8280920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  e Garante Nazionale Diritti delle persone private della libertà (GNPL)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30 novembre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277807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2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</a:t>
            </a:r>
            <a:r>
              <a:rPr lang="it-IT" sz="2000" b="1" dirty="0" smtClean="0"/>
              <a:t>per posizione giuridica </a:t>
            </a:r>
            <a:r>
              <a:rPr lang="it-IT" sz="2000" b="1" dirty="0" smtClean="0"/>
              <a:t>In Italia e nel Lazio al 30 novembre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83702"/>
              </p:ext>
            </p:extLst>
          </p:nvPr>
        </p:nvGraphicFramePr>
        <p:xfrm>
          <a:off x="179070" y="1194337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4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Percentuali di detenuti in attesa di giudizio in Italia e nel Lazio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994271"/>
              </p:ext>
            </p:extLst>
          </p:nvPr>
        </p:nvGraphicFramePr>
        <p:xfrm>
          <a:off x="215032" y="1227551"/>
          <a:ext cx="8821464" cy="4937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6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35" y="605020"/>
            <a:ext cx="9148759" cy="580617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Genn. 2021 nov.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77647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detenuti presenti, posti effettivamente disponibili e tassi di affollamento negli istituti penitenziari in Italia dal 31/12/2020 al 30/11/2024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288267"/>
              </p:ext>
            </p:extLst>
          </p:nvPr>
        </p:nvGraphicFramePr>
        <p:xfrm>
          <a:off x="288642" y="1410238"/>
          <a:ext cx="8668836" cy="523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1124744"/>
            <a:ext cx="5814564" cy="416850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30 novembre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716" y="3010105"/>
            <a:ext cx="1165961" cy="87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 30/11/2024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024906"/>
              </p:ext>
            </p:extLst>
          </p:nvPr>
        </p:nvGraphicFramePr>
        <p:xfrm>
          <a:off x="323528" y="505586"/>
          <a:ext cx="8064896" cy="57741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80788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46179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61465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71895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42009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36118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2644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04363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Tipo 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Capienza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Regolamentare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POSTI  </a:t>
                      </a:r>
                      <a:b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effettivamente disponili (*)</a:t>
                      </a: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Detenuti presenti al 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novembre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cui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stranieri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4008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onne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230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304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22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  1.580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476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1.083</a:t>
                      </a:r>
                      <a:endParaRPr lang="it-IT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539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22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5.209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       4.568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6.802</a:t>
                      </a:r>
                      <a:endParaRPr lang="it-IT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452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2.516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8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6" y="883021"/>
            <a:ext cx="8648070" cy="527113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30 novembre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61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30 ottobre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8348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GNPL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206503"/>
              </p:ext>
            </p:extLst>
          </p:nvPr>
        </p:nvGraphicFramePr>
        <p:xfrm>
          <a:off x="209778" y="922668"/>
          <a:ext cx="8568952" cy="6007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ottobre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9516290"/>
              </p:ext>
            </p:extLst>
          </p:nvPr>
        </p:nvGraphicFramePr>
        <p:xfrm>
          <a:off x="107504" y="1268759"/>
          <a:ext cx="8640960" cy="4693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30 novembre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184439"/>
              </p:ext>
            </p:extLst>
          </p:nvPr>
        </p:nvGraphicFramePr>
        <p:xfrm>
          <a:off x="113738" y="1268760"/>
          <a:ext cx="9030263" cy="4763041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145894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8645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52418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7232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6438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8193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729783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537072115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Tasso affollamento </a:t>
                      </a:r>
                      <a:r>
                        <a:rPr lang="it-IT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dell’istituto 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CALABRIA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REGGIO CALABRIA"G. PANZERA" CC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-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-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1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119%</a:t>
                      </a:r>
                      <a:endParaRPr lang="it-IT" sz="1400" b="1" i="1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  <a:endParaRPr lang="it-IT" sz="1400" b="1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1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10%</a:t>
                      </a:r>
                      <a:endParaRPr lang="it-IT" sz="1400" b="1" i="1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141%</a:t>
                      </a:r>
                      <a:endParaRPr lang="it-IT" sz="1400" b="1" i="1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1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229%</a:t>
                      </a:r>
                      <a:endParaRPr lang="it-IT" sz="1400" b="1" i="1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1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132%</a:t>
                      </a:r>
                      <a:endParaRPr lang="it-IT" sz="1400" b="1" i="1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SARDEGNA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SASSARI"G. BACCHIDDU"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1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119%</a:t>
                      </a:r>
                      <a:endParaRPr lang="it-IT" sz="1400" b="1" i="1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1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88%</a:t>
                      </a:r>
                      <a:endParaRPr lang="it-IT" sz="1400" b="1" i="1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3968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1" u="none" strike="noStrike" dirty="0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2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8370</TotalTime>
  <Words>658</Words>
  <Application>Microsoft Office PowerPoint</Application>
  <PresentationFormat>Presentazione su schermo (4:3)</PresentationFormat>
  <Paragraphs>245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30 novembre 2024</vt:lpstr>
      <vt:lpstr>Presentazione standard di PowerPoint</vt:lpstr>
      <vt:lpstr>Presentazione standard di PowerPoint</vt:lpstr>
      <vt:lpstr>Primi venti istituti penitenziari in Italia per tasso di affollamento su posti effettivamente disponibili al 30 ottobre </vt:lpstr>
      <vt:lpstr>Detenuti per Genere in Italia e nel Lazio al 31 ottobre 2024 </vt:lpstr>
      <vt:lpstr>Detenute madri con figli al seguito presenti negli Istituti penitenziari in Italia  al 30 novembre 2024</vt:lpstr>
      <vt:lpstr>Detenuti per Nazionalità In Italia e nel Lazio al 30 novembre 2024 </vt:lpstr>
      <vt:lpstr>Detenuti per posizione giuridica In Italia e nel Lazio al 30 novembre 2024 </vt:lpstr>
      <vt:lpstr>Percentuali di detenuti in attesa di giudizio in Italia e nel Lazio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659</cp:revision>
  <dcterms:created xsi:type="dcterms:W3CDTF">2020-06-03T15:49:37Z</dcterms:created>
  <dcterms:modified xsi:type="dcterms:W3CDTF">2024-12-09T12:40:22Z</dcterms:modified>
</cp:coreProperties>
</file>