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65" r:id="rId4"/>
    <p:sldId id="256" r:id="rId5"/>
    <p:sldId id="263" r:id="rId6"/>
    <p:sldId id="266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giustizia%20minorile%20%2023%20genna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giustizia%20minorile%20%2023%20gennai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giustizia%20minorile%20%2023%20gennai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loren\Dropbox\GARANTE%20DETENUTI\Elaborazioni\elaborazioni%202025\giustizia%20minorile%20%2023%20gennaio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giustizia%20minorile%20%2023%20gennai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'totale italia'!$D$86</c:f>
              <c:strCache>
                <c:ptCount val="1"/>
                <c:pt idx="0">
                  <c:v>esecuzione penale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3104598522754349E-2"/>
                  <c:y val="5.3489663543698635E-3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8CA-4344-BD08-86826595CC70}"/>
                </c:ext>
              </c:extLst>
            </c:dLbl>
            <c:dLbl>
              <c:idx val="18"/>
              <c:layout>
                <c:manualLayout>
                  <c:x val="1.9061234214915415E-2"/>
                  <c:y val="2.6744831771849317E-3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8CA-4344-BD08-86826595CC70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'totale italia'!$C$87:$C$105</c:f>
              <c:strCache>
                <c:ptCount val="19"/>
                <c:pt idx="0">
                  <c:v>15/12/2019</c:v>
                </c:pt>
                <c:pt idx="1">
                  <c:v>15/03/2020</c:v>
                </c:pt>
                <c:pt idx="2">
                  <c:v>15/09/2020</c:v>
                </c:pt>
                <c:pt idx="3">
                  <c:v>15/12/2020</c:v>
                </c:pt>
                <c:pt idx="4">
                  <c:v>15/03/2021</c:v>
                </c:pt>
                <c:pt idx="5">
                  <c:v>15/09/2021</c:v>
                </c:pt>
                <c:pt idx="6">
                  <c:v>15/12/2021</c:v>
                </c:pt>
                <c:pt idx="7">
                  <c:v>15/03/2022</c:v>
                </c:pt>
                <c:pt idx="8">
                  <c:v>15/06/2022</c:v>
                </c:pt>
                <c:pt idx="9">
                  <c:v>15/09/2022</c:v>
                </c:pt>
                <c:pt idx="10">
                  <c:v>15/12/2022</c:v>
                </c:pt>
                <c:pt idx="11">
                  <c:v>15/03/2023</c:v>
                </c:pt>
                <c:pt idx="12">
                  <c:v>15/06/2023</c:v>
                </c:pt>
                <c:pt idx="13">
                  <c:v>15/09/2023</c:v>
                </c:pt>
                <c:pt idx="14">
                  <c:v>15/12/2023</c:v>
                </c:pt>
                <c:pt idx="15">
                  <c:v>15/03/2024</c:v>
                </c:pt>
                <c:pt idx="16">
                  <c:v>15/06/2024</c:v>
                </c:pt>
                <c:pt idx="17">
                  <c:v>15/09/2024</c:v>
                </c:pt>
                <c:pt idx="18">
                  <c:v>31/12/2024</c:v>
                </c:pt>
              </c:strCache>
            </c:strRef>
          </c:cat>
          <c:val>
            <c:numRef>
              <c:f>'totale italia'!$D$87:$D$105</c:f>
              <c:numCache>
                <c:formatCode>_-* #,##0\ _€_-;\-* #,##0\ _€_-;_-* "-"??\ _€_-;_-@_-</c:formatCode>
                <c:ptCount val="19"/>
                <c:pt idx="0">
                  <c:v>3769</c:v>
                </c:pt>
                <c:pt idx="1">
                  <c:v>3730</c:v>
                </c:pt>
                <c:pt idx="2">
                  <c:v>2830</c:v>
                </c:pt>
                <c:pt idx="3">
                  <c:v>3187</c:v>
                </c:pt>
                <c:pt idx="4">
                  <c:v>3464</c:v>
                </c:pt>
                <c:pt idx="5">
                  <c:v>3751</c:v>
                </c:pt>
                <c:pt idx="6">
                  <c:v>3740</c:v>
                </c:pt>
                <c:pt idx="7">
                  <c:v>3890</c:v>
                </c:pt>
                <c:pt idx="8">
                  <c:v>4137</c:v>
                </c:pt>
                <c:pt idx="9">
                  <c:v>4040</c:v>
                </c:pt>
                <c:pt idx="10">
                  <c:v>3981</c:v>
                </c:pt>
                <c:pt idx="11">
                  <c:v>4083</c:v>
                </c:pt>
                <c:pt idx="12">
                  <c:v>4243</c:v>
                </c:pt>
                <c:pt idx="13">
                  <c:v>3966</c:v>
                </c:pt>
                <c:pt idx="14">
                  <c:v>3993</c:v>
                </c:pt>
                <c:pt idx="15">
                  <c:v>4255</c:v>
                </c:pt>
                <c:pt idx="16">
                  <c:v>4472</c:v>
                </c:pt>
                <c:pt idx="17">
                  <c:v>4300</c:v>
                </c:pt>
                <c:pt idx="18">
                  <c:v>4391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CA-4344-BD08-86826595CC70}"/>
            </c:ext>
          </c:extLst>
        </c:ser>
        <c:ser>
          <c:idx val="1"/>
          <c:order val="1"/>
          <c:tx>
            <c:strRef>
              <c:f>'totale italia'!$E$86</c:f>
              <c:strCache>
                <c:ptCount val="1"/>
                <c:pt idx="0">
                  <c:v>altra situazione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191327138432214E-2"/>
                  <c:y val="-2.674483177184956E-3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8CA-4344-BD08-86826595CC70}"/>
                </c:ext>
              </c:extLst>
            </c:dLbl>
            <c:dLbl>
              <c:idx val="18"/>
              <c:layout>
                <c:manualLayout>
                  <c:x val="1.7869907076483203E-2"/>
                  <c:y val="0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8CA-4344-BD08-86826595CC70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'totale italia'!$C$87:$C$105</c:f>
              <c:strCache>
                <c:ptCount val="19"/>
                <c:pt idx="0">
                  <c:v>15/12/2019</c:v>
                </c:pt>
                <c:pt idx="1">
                  <c:v>15/03/2020</c:v>
                </c:pt>
                <c:pt idx="2">
                  <c:v>15/09/2020</c:v>
                </c:pt>
                <c:pt idx="3">
                  <c:v>15/12/2020</c:v>
                </c:pt>
                <c:pt idx="4">
                  <c:v>15/03/2021</c:v>
                </c:pt>
                <c:pt idx="5">
                  <c:v>15/09/2021</c:v>
                </c:pt>
                <c:pt idx="6">
                  <c:v>15/12/2021</c:v>
                </c:pt>
                <c:pt idx="7">
                  <c:v>15/03/2022</c:v>
                </c:pt>
                <c:pt idx="8">
                  <c:v>15/06/2022</c:v>
                </c:pt>
                <c:pt idx="9">
                  <c:v>15/09/2022</c:v>
                </c:pt>
                <c:pt idx="10">
                  <c:v>15/12/2022</c:v>
                </c:pt>
                <c:pt idx="11">
                  <c:v>15/03/2023</c:v>
                </c:pt>
                <c:pt idx="12">
                  <c:v>15/06/2023</c:v>
                </c:pt>
                <c:pt idx="13">
                  <c:v>15/09/2023</c:v>
                </c:pt>
                <c:pt idx="14">
                  <c:v>15/12/2023</c:v>
                </c:pt>
                <c:pt idx="15">
                  <c:v>15/03/2024</c:v>
                </c:pt>
                <c:pt idx="16">
                  <c:v>15/06/2024</c:v>
                </c:pt>
                <c:pt idx="17">
                  <c:v>15/09/2024</c:v>
                </c:pt>
                <c:pt idx="18">
                  <c:v>31/12/2024</c:v>
                </c:pt>
              </c:strCache>
            </c:strRef>
          </c:cat>
          <c:val>
            <c:numRef>
              <c:f>'totale italia'!$E$87:$E$105</c:f>
              <c:numCache>
                <c:formatCode>_-* #,##0\ _€_-;\-* #,##0\ _€_-;_-* "-"??\ _€_-;_-@_-</c:formatCode>
                <c:ptCount val="19"/>
                <c:pt idx="0">
                  <c:v>9204</c:v>
                </c:pt>
                <c:pt idx="1">
                  <c:v>8851</c:v>
                </c:pt>
                <c:pt idx="2">
                  <c:v>10454</c:v>
                </c:pt>
                <c:pt idx="3">
                  <c:v>10290</c:v>
                </c:pt>
                <c:pt idx="4">
                  <c:v>10022</c:v>
                </c:pt>
                <c:pt idx="5">
                  <c:v>9924</c:v>
                </c:pt>
                <c:pt idx="6">
                  <c:v>9933</c:v>
                </c:pt>
                <c:pt idx="7">
                  <c:v>9809</c:v>
                </c:pt>
                <c:pt idx="8">
                  <c:v>9664</c:v>
                </c:pt>
                <c:pt idx="9">
                  <c:v>10081</c:v>
                </c:pt>
                <c:pt idx="10">
                  <c:v>10240</c:v>
                </c:pt>
                <c:pt idx="11">
                  <c:v>10115</c:v>
                </c:pt>
                <c:pt idx="12">
                  <c:v>10154</c:v>
                </c:pt>
                <c:pt idx="13">
                  <c:v>10188</c:v>
                </c:pt>
                <c:pt idx="14">
                  <c:v>10220</c:v>
                </c:pt>
                <c:pt idx="15">
                  <c:v>9712</c:v>
                </c:pt>
                <c:pt idx="16">
                  <c:v>9977</c:v>
                </c:pt>
                <c:pt idx="17">
                  <c:v>10627</c:v>
                </c:pt>
                <c:pt idx="18">
                  <c:v>10577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CA-4344-BD08-86826595CC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28666783"/>
        <c:axId val="2128678847"/>
        <c:axId val="0"/>
      </c:bar3DChart>
      <c:catAx>
        <c:axId val="2128666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28678847"/>
        <c:crosses val="autoZero"/>
        <c:auto val="1"/>
        <c:lblAlgn val="ctr"/>
        <c:lblOffset val="100"/>
        <c:noMultiLvlLbl val="0"/>
      </c:catAx>
      <c:valAx>
        <c:axId val="212867884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crossAx val="2128666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787205703764645E-2"/>
          <c:y val="3.3010667244576082E-2"/>
          <c:w val="0.90687737356852738"/>
          <c:h val="0.7827927472368706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'ristretti in Italia e nel lazio'!$B$16</c:f>
              <c:strCache>
                <c:ptCount val="1"/>
                <c:pt idx="0">
                  <c:v>Centri Prima Accoglienza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'ristretti in Italia e nel lazio'!$C$15:$J$15</c:f>
              <c:strCache>
                <c:ptCount val="8"/>
                <c:pt idx="0">
                  <c:v>15 giu 2019</c:v>
                </c:pt>
                <c:pt idx="1">
                  <c:v>15 giu 2020</c:v>
                </c:pt>
                <c:pt idx="2">
                  <c:v>15 giu 2021</c:v>
                </c:pt>
                <c:pt idx="3">
                  <c:v>15 giu 2022</c:v>
                </c:pt>
                <c:pt idx="4">
                  <c:v>15 giu 2023</c:v>
                </c:pt>
                <c:pt idx="5">
                  <c:v>15 dic. 2023</c:v>
                </c:pt>
                <c:pt idx="6">
                  <c:v>15 giu. 2024</c:v>
                </c:pt>
                <c:pt idx="7">
                  <c:v>31 dic. 2024</c:v>
                </c:pt>
              </c:strCache>
            </c:strRef>
          </c:cat>
          <c:val>
            <c:numRef>
              <c:f>'ristretti in Italia e nel lazio'!$C$16:$J$16</c:f>
              <c:numCache>
                <c:formatCode>General</c:formatCode>
                <c:ptCount val="8"/>
                <c:pt idx="0">
                  <c:v>5</c:v>
                </c:pt>
                <c:pt idx="1">
                  <c:v>7</c:v>
                </c:pt>
                <c:pt idx="2">
                  <c:v>1</c:v>
                </c:pt>
                <c:pt idx="3">
                  <c:v>5</c:v>
                </c:pt>
                <c:pt idx="4">
                  <c:v>9</c:v>
                </c:pt>
                <c:pt idx="5">
                  <c:v>10</c:v>
                </c:pt>
                <c:pt idx="6">
                  <c:v>9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7C-4005-933C-004F719F709A}"/>
            </c:ext>
          </c:extLst>
        </c:ser>
        <c:ser>
          <c:idx val="1"/>
          <c:order val="1"/>
          <c:tx>
            <c:strRef>
              <c:f>'ristretti in Italia e nel lazio'!$B$17</c:f>
              <c:strCache>
                <c:ptCount val="1"/>
                <c:pt idx="0">
                  <c:v>IPM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459369817578771E-2"/>
                  <c:y val="6.7957866123002494E-3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D7C-4005-933C-004F719F709A}"/>
                </c:ext>
              </c:extLst>
            </c:dLbl>
            <c:dLbl>
              <c:idx val="1"/>
              <c:layout>
                <c:manualLayout>
                  <c:x val="4.5605306799336651E-2"/>
                  <c:y val="-1.0193679918450561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D7C-4005-933C-004F719F709A}"/>
                </c:ext>
              </c:extLst>
            </c:dLbl>
            <c:dLbl>
              <c:idx val="2"/>
              <c:layout>
                <c:manualLayout>
                  <c:x val="7.0763500931098663E-2"/>
                  <c:y val="6.7957866123003734E-3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D7C-4005-933C-004F719F709A}"/>
                </c:ext>
              </c:extLst>
            </c:dLbl>
            <c:dLbl>
              <c:idx val="3"/>
              <c:layout>
                <c:manualLayout>
                  <c:x val="7.2625698324022284E-2"/>
                  <c:y val="0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D7C-4005-933C-004F719F709A}"/>
                </c:ext>
              </c:extLst>
            </c:dLbl>
            <c:dLbl>
              <c:idx val="4"/>
              <c:layout>
                <c:manualLayout>
                  <c:x val="7.2625698324022353E-2"/>
                  <c:y val="-1.2458798197450757E-16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D7C-4005-933C-004F719F709A}"/>
                </c:ext>
              </c:extLst>
            </c:dLbl>
            <c:dLbl>
              <c:idx val="5"/>
              <c:layout>
                <c:manualLayout>
                  <c:x val="7.2625698324022353E-2"/>
                  <c:y val="-3.3978933061501867E-3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D7C-4005-933C-004F719F709A}"/>
                </c:ext>
              </c:extLst>
            </c:dLbl>
            <c:dLbl>
              <c:idx val="6"/>
              <c:layout>
                <c:manualLayout>
                  <c:x val="6.4787819889860584E-2"/>
                  <c:y val="-6.7957866123003734E-3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D7C-4005-933C-004F719F709A}"/>
                </c:ext>
              </c:extLst>
            </c:dLbl>
            <c:dLbl>
              <c:idx val="7"/>
              <c:layout>
                <c:manualLayout>
                  <c:x val="4.633415099482148E-2"/>
                  <c:y val="-3.3068783068783067E-3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D7C-4005-933C-004F719F70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'ristretti in Italia e nel lazio'!$C$15:$J$15</c:f>
              <c:strCache>
                <c:ptCount val="8"/>
                <c:pt idx="0">
                  <c:v>15 giu 2019</c:v>
                </c:pt>
                <c:pt idx="1">
                  <c:v>15 giu 2020</c:v>
                </c:pt>
                <c:pt idx="2">
                  <c:v>15 giu 2021</c:v>
                </c:pt>
                <c:pt idx="3">
                  <c:v>15 giu 2022</c:v>
                </c:pt>
                <c:pt idx="4">
                  <c:v>15 giu 2023</c:v>
                </c:pt>
                <c:pt idx="5">
                  <c:v>15 dic. 2023</c:v>
                </c:pt>
                <c:pt idx="6">
                  <c:v>15 giu. 2024</c:v>
                </c:pt>
                <c:pt idx="7">
                  <c:v>31 dic. 2024</c:v>
                </c:pt>
              </c:strCache>
            </c:strRef>
          </c:cat>
          <c:val>
            <c:numRef>
              <c:f>'ristretti in Italia e nel lazio'!$C$17:$J$17</c:f>
              <c:numCache>
                <c:formatCode>General</c:formatCode>
                <c:ptCount val="8"/>
                <c:pt idx="0">
                  <c:v>403</c:v>
                </c:pt>
                <c:pt idx="1">
                  <c:v>289</c:v>
                </c:pt>
                <c:pt idx="2">
                  <c:v>331</c:v>
                </c:pt>
                <c:pt idx="3">
                  <c:v>374</c:v>
                </c:pt>
                <c:pt idx="4">
                  <c:v>406</c:v>
                </c:pt>
                <c:pt idx="5">
                  <c:v>495</c:v>
                </c:pt>
                <c:pt idx="6">
                  <c:v>555</c:v>
                </c:pt>
                <c:pt idx="7">
                  <c:v>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7C-4005-933C-004F719F709A}"/>
            </c:ext>
          </c:extLst>
        </c:ser>
        <c:ser>
          <c:idx val="2"/>
          <c:order val="2"/>
          <c:tx>
            <c:strRef>
              <c:f>'ristretti in Italia e nel lazio'!$B$18</c:f>
              <c:strCache>
                <c:ptCount val="1"/>
                <c:pt idx="0">
                  <c:v>Comunità Private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975124378109453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D7C-4005-933C-004F719F709A}"/>
                </c:ext>
              </c:extLst>
            </c:dLbl>
            <c:dLbl>
              <c:idx val="1"/>
              <c:layout>
                <c:manualLayout>
                  <c:x val="5.1133222775013767E-2"/>
                  <c:y val="-3.397893306150249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D7C-4005-933C-004F719F709A}"/>
                </c:ext>
              </c:extLst>
            </c:dLbl>
            <c:dLbl>
              <c:idx val="2"/>
              <c:layout>
                <c:manualLayout>
                  <c:x val="8.0074487895716875E-2"/>
                  <c:y val="-3.39789330615018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D7C-4005-933C-004F719F709A}"/>
                </c:ext>
              </c:extLst>
            </c:dLbl>
            <c:dLbl>
              <c:idx val="3"/>
              <c:layout>
                <c:manualLayout>
                  <c:x val="7.0763500931098691E-2"/>
                  <c:y val="-6.795786612300435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D7C-4005-933C-004F719F709A}"/>
                </c:ext>
              </c:extLst>
            </c:dLbl>
            <c:dLbl>
              <c:idx val="4"/>
              <c:layout>
                <c:manualLayout>
                  <c:x val="5.627249373877315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D7C-4005-933C-004F719F709A}"/>
                </c:ext>
              </c:extLst>
            </c:dLbl>
            <c:dLbl>
              <c:idx val="5"/>
              <c:layout>
                <c:manualLayout>
                  <c:x val="5.9497427907365938E-2"/>
                  <c:y val="3.39788255634712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D7C-4005-933C-004F719F709A}"/>
                </c:ext>
              </c:extLst>
            </c:dLbl>
            <c:dLbl>
              <c:idx val="6"/>
              <c:layout>
                <c:manualLayout>
                  <c:x val="5.9928733398121034E-2"/>
                  <c:y val="-3.397893306150249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9D7C-4005-933C-004F719F709A}"/>
                </c:ext>
              </c:extLst>
            </c:dLbl>
            <c:dLbl>
              <c:idx val="7"/>
              <c:layout>
                <c:manualLayout>
                  <c:x val="4.633415099482148E-2"/>
                  <c:y val="6.613756613756553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D7C-4005-933C-004F719F709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'ristretti in Italia e nel lazio'!$C$15:$J$15</c:f>
              <c:strCache>
                <c:ptCount val="8"/>
                <c:pt idx="0">
                  <c:v>15 giu 2019</c:v>
                </c:pt>
                <c:pt idx="1">
                  <c:v>15 giu 2020</c:v>
                </c:pt>
                <c:pt idx="2">
                  <c:v>15 giu 2021</c:v>
                </c:pt>
                <c:pt idx="3">
                  <c:v>15 giu 2022</c:v>
                </c:pt>
                <c:pt idx="4">
                  <c:v>15 giu 2023</c:v>
                </c:pt>
                <c:pt idx="5">
                  <c:v>15 dic. 2023</c:v>
                </c:pt>
                <c:pt idx="6">
                  <c:v>15 giu. 2024</c:v>
                </c:pt>
                <c:pt idx="7">
                  <c:v>31 dic. 2024</c:v>
                </c:pt>
              </c:strCache>
            </c:strRef>
          </c:cat>
          <c:val>
            <c:numRef>
              <c:f>'ristretti in Italia e nel lazio'!$C$18:$J$18</c:f>
              <c:numCache>
                <c:formatCode>General</c:formatCode>
                <c:ptCount val="8"/>
                <c:pt idx="0">
                  <c:v>1093</c:v>
                </c:pt>
                <c:pt idx="1">
                  <c:v>1030</c:v>
                </c:pt>
                <c:pt idx="2">
                  <c:v>1019</c:v>
                </c:pt>
                <c:pt idx="3">
                  <c:v>884</c:v>
                </c:pt>
                <c:pt idx="4">
                  <c:v>928</c:v>
                </c:pt>
                <c:pt idx="5">
                  <c:v>918</c:v>
                </c:pt>
                <c:pt idx="6">
                  <c:v>1001</c:v>
                </c:pt>
                <c:pt idx="7">
                  <c:v>1084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D7C-4005-933C-004F719F709A}"/>
            </c:ext>
          </c:extLst>
        </c:ser>
        <c:ser>
          <c:idx val="3"/>
          <c:order val="3"/>
          <c:tx>
            <c:strRef>
              <c:f>'ristretti in Italia e nel lazio'!$B$19</c:f>
              <c:strCache>
                <c:ptCount val="1"/>
                <c:pt idx="0">
                  <c:v>Comunità Ministeriali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0077390823659478E-2"/>
                  <c:y val="3.397893306150183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9D7C-4005-933C-004F719F709A}"/>
                </c:ext>
              </c:extLst>
            </c:dLbl>
            <c:dLbl>
              <c:idx val="1"/>
              <c:layout>
                <c:manualLayout>
                  <c:x val="4.1459369817578771E-2"/>
                  <c:y val="-3.39789330615021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9D7C-4005-933C-004F719F709A}"/>
                </c:ext>
              </c:extLst>
            </c:dLbl>
            <c:dLbl>
              <c:idx val="2"/>
              <c:layout>
                <c:manualLayout>
                  <c:x val="6.7039106145251395E-2"/>
                  <c:y val="-3.114699549362689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9D7C-4005-933C-004F719F709A}"/>
                </c:ext>
              </c:extLst>
            </c:dLbl>
            <c:dLbl>
              <c:idx val="3"/>
              <c:layout>
                <c:manualLayout>
                  <c:x val="6.7039106145251395E-2"/>
                  <c:y val="1.69894665307508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936685288640597E-2"/>
                      <c:h val="5.5827387020047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9D7C-4005-933C-004F719F709A}"/>
                </c:ext>
              </c:extLst>
            </c:dLbl>
            <c:dLbl>
              <c:idx val="4"/>
              <c:layout>
                <c:manualLayout>
                  <c:x val="6.5176908752327609E-2"/>
                  <c:y val="1.0193679918450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9D7C-4005-933C-004F719F709A}"/>
                </c:ext>
              </c:extLst>
            </c:dLbl>
            <c:dLbl>
              <c:idx val="5"/>
              <c:layout>
                <c:manualLayout>
                  <c:x val="6.8901303538175043E-2"/>
                  <c:y val="1.01936799184505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9D7C-4005-933C-004F719F709A}"/>
                </c:ext>
              </c:extLst>
            </c:dLbl>
            <c:dLbl>
              <c:idx val="6"/>
              <c:layout>
                <c:manualLayout>
                  <c:x val="5.0210560414641926E-2"/>
                  <c:y val="6.795786612300342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9D7C-4005-933C-004F719F709A}"/>
                </c:ext>
              </c:extLst>
            </c:dLbl>
            <c:dLbl>
              <c:idx val="7"/>
              <c:layout>
                <c:manualLayout>
                  <c:x val="4.2245843554101735E-2"/>
                  <c:y val="1.65343915343915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9D7C-4005-933C-004F719F709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'ristretti in Italia e nel lazio'!$C$15:$J$15</c:f>
              <c:strCache>
                <c:ptCount val="8"/>
                <c:pt idx="0">
                  <c:v>15 giu 2019</c:v>
                </c:pt>
                <c:pt idx="1">
                  <c:v>15 giu 2020</c:v>
                </c:pt>
                <c:pt idx="2">
                  <c:v>15 giu 2021</c:v>
                </c:pt>
                <c:pt idx="3">
                  <c:v>15 giu 2022</c:v>
                </c:pt>
                <c:pt idx="4">
                  <c:v>15 giu 2023</c:v>
                </c:pt>
                <c:pt idx="5">
                  <c:v>15 dic. 2023</c:v>
                </c:pt>
                <c:pt idx="6">
                  <c:v>15 giu. 2024</c:v>
                </c:pt>
                <c:pt idx="7">
                  <c:v>31 dic. 2024</c:v>
                </c:pt>
              </c:strCache>
            </c:strRef>
          </c:cat>
          <c:val>
            <c:numRef>
              <c:f>'ristretti in Italia e nel lazio'!$C$19:$J$19</c:f>
              <c:numCache>
                <c:formatCode>General</c:formatCode>
                <c:ptCount val="8"/>
                <c:pt idx="0">
                  <c:v>20</c:v>
                </c:pt>
                <c:pt idx="1">
                  <c:v>21</c:v>
                </c:pt>
                <c:pt idx="2">
                  <c:v>13</c:v>
                </c:pt>
                <c:pt idx="3">
                  <c:v>20</c:v>
                </c:pt>
                <c:pt idx="4">
                  <c:v>22</c:v>
                </c:pt>
                <c:pt idx="5">
                  <c:v>21</c:v>
                </c:pt>
                <c:pt idx="6">
                  <c:v>24</c:v>
                </c:pt>
                <c:pt idx="7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9D7C-4005-933C-004F719F709A}"/>
            </c:ext>
          </c:extLst>
        </c:ser>
        <c:ser>
          <c:idx val="4"/>
          <c:order val="4"/>
          <c:tx>
            <c:strRef>
              <c:f>'ristretti in Italia e nel lazio'!$B$20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'ristretti in Italia e nel lazio'!$C$15:$J$15</c:f>
              <c:strCache>
                <c:ptCount val="8"/>
                <c:pt idx="0">
                  <c:v>15 giu 2019</c:v>
                </c:pt>
                <c:pt idx="1">
                  <c:v>15 giu 2020</c:v>
                </c:pt>
                <c:pt idx="2">
                  <c:v>15 giu 2021</c:v>
                </c:pt>
                <c:pt idx="3">
                  <c:v>15 giu 2022</c:v>
                </c:pt>
                <c:pt idx="4">
                  <c:v>15 giu 2023</c:v>
                </c:pt>
                <c:pt idx="5">
                  <c:v>15 dic. 2023</c:v>
                </c:pt>
                <c:pt idx="6">
                  <c:v>15 giu. 2024</c:v>
                </c:pt>
                <c:pt idx="7">
                  <c:v>31 dic. 2024</c:v>
                </c:pt>
              </c:strCache>
            </c:strRef>
          </c:cat>
          <c:val>
            <c:numRef>
              <c:f>'ristretti in Italia e nel lazio'!$C$20:$J$20</c:f>
              <c:numCache>
                <c:formatCode>_-* #,##0\ _€_-;\-* #,##0\ _€_-;_-* "-"??\ _€_-;_-@_-</c:formatCode>
                <c:ptCount val="8"/>
                <c:pt idx="0">
                  <c:v>1521</c:v>
                </c:pt>
                <c:pt idx="1">
                  <c:v>1347</c:v>
                </c:pt>
                <c:pt idx="2">
                  <c:v>1364</c:v>
                </c:pt>
                <c:pt idx="3">
                  <c:v>1283</c:v>
                </c:pt>
                <c:pt idx="4">
                  <c:v>1365</c:v>
                </c:pt>
                <c:pt idx="5">
                  <c:v>1444</c:v>
                </c:pt>
                <c:pt idx="6">
                  <c:v>1589</c:v>
                </c:pt>
                <c:pt idx="7">
                  <c:v>1707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9D7C-4005-933C-004F719F70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2312255"/>
        <c:axId val="542321823"/>
      </c:barChart>
      <c:catAx>
        <c:axId val="542312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2321823"/>
        <c:crosses val="autoZero"/>
        <c:auto val="1"/>
        <c:lblAlgn val="ctr"/>
        <c:lblOffset val="100"/>
        <c:noMultiLvlLbl val="0"/>
      </c:catAx>
      <c:valAx>
        <c:axId val="542321823"/>
        <c:scaling>
          <c:orientation val="minMax"/>
          <c:max val="2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42312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5400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'totale italia'!$B$163:$B$169</c:f>
              <c:strCache>
                <c:ptCount val="7"/>
                <c:pt idx="0">
                  <c:v>15/06/2023</c:v>
                </c:pt>
                <c:pt idx="1">
                  <c:v>15/09/2023</c:v>
                </c:pt>
                <c:pt idx="2">
                  <c:v>15/12/2023</c:v>
                </c:pt>
                <c:pt idx="3">
                  <c:v>15/03/2024</c:v>
                </c:pt>
                <c:pt idx="4">
                  <c:v>15/06/2024</c:v>
                </c:pt>
                <c:pt idx="5">
                  <c:v>15/09/2024</c:v>
                </c:pt>
                <c:pt idx="6">
                  <c:v>31/12/2024</c:v>
                </c:pt>
              </c:strCache>
            </c:strRef>
          </c:cat>
          <c:val>
            <c:numRef>
              <c:f>'totale italia'!$C$163:$C$169</c:f>
              <c:numCache>
                <c:formatCode>General</c:formatCode>
                <c:ptCount val="7"/>
                <c:pt idx="0">
                  <c:v>406</c:v>
                </c:pt>
                <c:pt idx="1">
                  <c:v>426</c:v>
                </c:pt>
                <c:pt idx="2">
                  <c:v>495</c:v>
                </c:pt>
                <c:pt idx="3">
                  <c:v>523</c:v>
                </c:pt>
                <c:pt idx="4">
                  <c:v>555</c:v>
                </c:pt>
                <c:pt idx="5">
                  <c:v>569</c:v>
                </c:pt>
                <c:pt idx="6">
                  <c:v>588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53-4A8E-89FE-83B51B0E89F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1816535935"/>
        <c:axId val="1816536767"/>
      </c:lineChart>
      <c:catAx>
        <c:axId val="1816535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spc="3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16536767"/>
        <c:crosses val="autoZero"/>
        <c:auto val="1"/>
        <c:lblAlgn val="ctr"/>
        <c:lblOffset val="100"/>
        <c:noMultiLvlLbl val="0"/>
      </c:catAx>
      <c:valAx>
        <c:axId val="1816536767"/>
        <c:scaling>
          <c:orientation val="minMax"/>
          <c:max val="600"/>
          <c:min val="350"/>
        </c:scaling>
        <c:delete val="1"/>
        <c:axPos val="l"/>
        <c:numFmt formatCode="General" sourceLinked="1"/>
        <c:majorTickMark val="out"/>
        <c:minorTickMark val="none"/>
        <c:tickLblPos val="nextTo"/>
        <c:crossAx val="1816535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lt1">
          <a:lumMod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8225047288083396E-2"/>
          <c:y val="3.980645385687645E-2"/>
          <c:w val="0.90687737356852738"/>
          <c:h val="0.7827927472368706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'ristretti in Italia e nel lazio'!$B$25</c:f>
              <c:strCache>
                <c:ptCount val="1"/>
                <c:pt idx="0">
                  <c:v>Centri Prima Accoglienza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'ristretti in Italia e nel lazio'!$C$24:$J$24</c:f>
              <c:strCache>
                <c:ptCount val="8"/>
                <c:pt idx="0">
                  <c:v>15 giu 2019</c:v>
                </c:pt>
                <c:pt idx="1">
                  <c:v>15 giu 2020</c:v>
                </c:pt>
                <c:pt idx="2">
                  <c:v>15 giu 2021</c:v>
                </c:pt>
                <c:pt idx="3">
                  <c:v>15 giu 2022</c:v>
                </c:pt>
                <c:pt idx="4">
                  <c:v>15 giu 2023</c:v>
                </c:pt>
                <c:pt idx="5">
                  <c:v>15 dic. 2023</c:v>
                </c:pt>
                <c:pt idx="6">
                  <c:v>15 giu. 2024</c:v>
                </c:pt>
                <c:pt idx="7">
                  <c:v>31 dic. 2024</c:v>
                </c:pt>
              </c:strCache>
            </c:strRef>
          </c:cat>
          <c:val>
            <c:numRef>
              <c:f>'ristretti in Italia e nel lazio'!$C$25:$J$25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20-455E-BF2C-484277448835}"/>
            </c:ext>
          </c:extLst>
        </c:ser>
        <c:ser>
          <c:idx val="1"/>
          <c:order val="1"/>
          <c:tx>
            <c:strRef>
              <c:f>'ristretti in Italia e nel lazio'!$B$26</c:f>
              <c:strCache>
                <c:ptCount val="1"/>
                <c:pt idx="0">
                  <c:v>IPM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'ristretti in Italia e nel lazio'!$C$24:$J$24</c:f>
              <c:strCache>
                <c:ptCount val="8"/>
                <c:pt idx="0">
                  <c:v>15 giu 2019</c:v>
                </c:pt>
                <c:pt idx="1">
                  <c:v>15 giu 2020</c:v>
                </c:pt>
                <c:pt idx="2">
                  <c:v>15 giu 2021</c:v>
                </c:pt>
                <c:pt idx="3">
                  <c:v>15 giu 2022</c:v>
                </c:pt>
                <c:pt idx="4">
                  <c:v>15 giu 2023</c:v>
                </c:pt>
                <c:pt idx="5">
                  <c:v>15 dic. 2023</c:v>
                </c:pt>
                <c:pt idx="6">
                  <c:v>15 giu. 2024</c:v>
                </c:pt>
                <c:pt idx="7">
                  <c:v>31 dic. 2024</c:v>
                </c:pt>
              </c:strCache>
            </c:strRef>
          </c:cat>
          <c:val>
            <c:numRef>
              <c:f>'ristretti in Italia e nel lazio'!$C$26:$J$26</c:f>
              <c:numCache>
                <c:formatCode>General</c:formatCode>
                <c:ptCount val="8"/>
                <c:pt idx="0">
                  <c:v>53</c:v>
                </c:pt>
                <c:pt idx="1">
                  <c:v>35</c:v>
                </c:pt>
                <c:pt idx="2">
                  <c:v>29</c:v>
                </c:pt>
                <c:pt idx="3">
                  <c:v>35</c:v>
                </c:pt>
                <c:pt idx="4">
                  <c:v>49</c:v>
                </c:pt>
                <c:pt idx="5">
                  <c:v>49</c:v>
                </c:pt>
                <c:pt idx="6">
                  <c:v>63</c:v>
                </c:pt>
                <c:pt idx="7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20-455E-BF2C-484277448835}"/>
            </c:ext>
          </c:extLst>
        </c:ser>
        <c:ser>
          <c:idx val="2"/>
          <c:order val="2"/>
          <c:tx>
            <c:strRef>
              <c:f>'ristretti in Italia e nel lazio'!$B$27</c:f>
              <c:strCache>
                <c:ptCount val="1"/>
                <c:pt idx="0">
                  <c:v>Comunità Private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 w="127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'ristretti in Italia e nel lazio'!$C$24:$J$24</c:f>
              <c:strCache>
                <c:ptCount val="8"/>
                <c:pt idx="0">
                  <c:v>15 giu 2019</c:v>
                </c:pt>
                <c:pt idx="1">
                  <c:v>15 giu 2020</c:v>
                </c:pt>
                <c:pt idx="2">
                  <c:v>15 giu 2021</c:v>
                </c:pt>
                <c:pt idx="3">
                  <c:v>15 giu 2022</c:v>
                </c:pt>
                <c:pt idx="4">
                  <c:v>15 giu 2023</c:v>
                </c:pt>
                <c:pt idx="5">
                  <c:v>15 dic. 2023</c:v>
                </c:pt>
                <c:pt idx="6">
                  <c:v>15 giu. 2024</c:v>
                </c:pt>
                <c:pt idx="7">
                  <c:v>31 dic. 2024</c:v>
                </c:pt>
              </c:strCache>
            </c:strRef>
          </c:cat>
          <c:val>
            <c:numRef>
              <c:f>'ristretti in Italia e nel lazio'!$C$27:$J$27</c:f>
              <c:numCache>
                <c:formatCode>General</c:formatCode>
                <c:ptCount val="8"/>
                <c:pt idx="0">
                  <c:v>101</c:v>
                </c:pt>
                <c:pt idx="1">
                  <c:v>94</c:v>
                </c:pt>
                <c:pt idx="2">
                  <c:v>68</c:v>
                </c:pt>
                <c:pt idx="3">
                  <c:v>78</c:v>
                </c:pt>
                <c:pt idx="4">
                  <c:v>75</c:v>
                </c:pt>
                <c:pt idx="5">
                  <c:v>85</c:v>
                </c:pt>
                <c:pt idx="6">
                  <c:v>91</c:v>
                </c:pt>
                <c:pt idx="7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20-455E-BF2C-484277448835}"/>
            </c:ext>
          </c:extLst>
        </c:ser>
        <c:ser>
          <c:idx val="3"/>
          <c:order val="3"/>
          <c:tx>
            <c:strRef>
              <c:f>'ristretti in Italia e nel lazio'!$B$28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'ristretti in Italia e nel lazio'!$C$24:$J$24</c:f>
              <c:strCache>
                <c:ptCount val="8"/>
                <c:pt idx="0">
                  <c:v>15 giu 2019</c:v>
                </c:pt>
                <c:pt idx="1">
                  <c:v>15 giu 2020</c:v>
                </c:pt>
                <c:pt idx="2">
                  <c:v>15 giu 2021</c:v>
                </c:pt>
                <c:pt idx="3">
                  <c:v>15 giu 2022</c:v>
                </c:pt>
                <c:pt idx="4">
                  <c:v>15 giu 2023</c:v>
                </c:pt>
                <c:pt idx="5">
                  <c:v>15 dic. 2023</c:v>
                </c:pt>
                <c:pt idx="6">
                  <c:v>15 giu. 2024</c:v>
                </c:pt>
                <c:pt idx="7">
                  <c:v>31 dic. 2024</c:v>
                </c:pt>
              </c:strCache>
            </c:strRef>
          </c:cat>
          <c:val>
            <c:numRef>
              <c:f>'ristretti in Italia e nel lazio'!$C$28:$J$28</c:f>
              <c:numCache>
                <c:formatCode>General</c:formatCode>
                <c:ptCount val="8"/>
                <c:pt idx="0">
                  <c:v>155</c:v>
                </c:pt>
                <c:pt idx="1">
                  <c:v>131</c:v>
                </c:pt>
                <c:pt idx="2">
                  <c:v>97</c:v>
                </c:pt>
                <c:pt idx="3">
                  <c:v>113</c:v>
                </c:pt>
                <c:pt idx="4">
                  <c:v>126</c:v>
                </c:pt>
                <c:pt idx="5">
                  <c:v>135</c:v>
                </c:pt>
                <c:pt idx="6">
                  <c:v>154</c:v>
                </c:pt>
                <c:pt idx="7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20-455E-BF2C-4842774488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2312255"/>
        <c:axId val="542321823"/>
      </c:barChart>
      <c:catAx>
        <c:axId val="542312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2321823"/>
        <c:crosses val="autoZero"/>
        <c:auto val="1"/>
        <c:lblAlgn val="ctr"/>
        <c:lblOffset val="100"/>
        <c:noMultiLvlLbl val="0"/>
      </c:catAx>
      <c:valAx>
        <c:axId val="542321823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42312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spPr>
            <a:ln w="34925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1"/>
              </a:outerShdw>
            </a:effectLst>
          </c:spPr>
          <c:marker>
            <c:symbol val="none"/>
          </c:marker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'ristretti in Italia e nel lazio'!$A$98:$A$103</c:f>
              <c:strCache>
                <c:ptCount val="6"/>
                <c:pt idx="0">
                  <c:v>15 giu 2022</c:v>
                </c:pt>
                <c:pt idx="1">
                  <c:v>15 dic. 2022</c:v>
                </c:pt>
                <c:pt idx="2">
                  <c:v>15 giu 2023</c:v>
                </c:pt>
                <c:pt idx="3">
                  <c:v>15 dic. 2023</c:v>
                </c:pt>
                <c:pt idx="4">
                  <c:v>15 giu. 2024</c:v>
                </c:pt>
                <c:pt idx="5">
                  <c:v>31 dic. 2024</c:v>
                </c:pt>
              </c:strCache>
            </c:strRef>
          </c:cat>
          <c:val>
            <c:numRef>
              <c:f>'ristretti in Italia e nel lazio'!$B$98:$B$103</c:f>
              <c:numCache>
                <c:formatCode>General</c:formatCode>
                <c:ptCount val="6"/>
                <c:pt idx="0">
                  <c:v>35</c:v>
                </c:pt>
                <c:pt idx="1">
                  <c:v>43</c:v>
                </c:pt>
                <c:pt idx="2">
                  <c:v>49</c:v>
                </c:pt>
                <c:pt idx="3">
                  <c:v>49</c:v>
                </c:pt>
                <c:pt idx="4">
                  <c:v>63</c:v>
                </c:pt>
                <c:pt idx="5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1C-49C8-9924-062EC8145F7F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gradFill>
                <a:gsLst>
                  <a:gs pos="0">
                    <a:schemeClr val="lt1"/>
                  </a:gs>
                  <a:gs pos="100000">
                    <a:schemeClr val="lt1">
                      <a:alpha val="0"/>
                    </a:schemeClr>
                  </a:gs>
                </a:gsLst>
                <a:lin ang="5400000" scaled="0"/>
              </a:gradFill>
              <a:round/>
            </a:ln>
            <a:effectLst/>
          </c:spPr>
        </c:dropLines>
        <c:smooth val="0"/>
        <c:axId val="930470591"/>
        <c:axId val="930469343"/>
      </c:lineChart>
      <c:catAx>
        <c:axId val="93047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1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30469343"/>
        <c:crosses val="autoZero"/>
        <c:auto val="1"/>
        <c:lblAlgn val="ctr"/>
        <c:lblOffset val="100"/>
        <c:noMultiLvlLbl val="0"/>
      </c:catAx>
      <c:valAx>
        <c:axId val="930469343"/>
        <c:scaling>
          <c:orientation val="minMax"/>
          <c:min val="20"/>
        </c:scaling>
        <c:delete val="1"/>
        <c:axPos val="l"/>
        <c:numFmt formatCode="General" sourceLinked="1"/>
        <c:majorTickMark val="none"/>
        <c:minorTickMark val="none"/>
        <c:tickLblPos val="nextTo"/>
        <c:crossAx val="9304705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accent6">
        <a:lumMod val="75000"/>
      </a:schemeClr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defRPr sz="900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00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900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9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12700" cap="flat" cmpd="sng" algn="ctr">
        <a:solidFill>
          <a:schemeClr val="lt1"/>
        </a:solidFill>
        <a:round/>
      </a:ln>
    </cs:spPr>
    <cs:defRPr sz="900" kern="1200" spc="10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45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4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3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40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43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53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82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28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6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01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17DB-5140-438E-9EDE-2155F5ECC05D}" type="datetimeFigureOut">
              <a:rPr lang="it-IT" smtClean="0"/>
              <a:t>23/01/2025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60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48804" y="393192"/>
            <a:ext cx="8341834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sz="2000" b="1" dirty="0" smtClean="0"/>
              <a:t>Minorenni e giovani adulti </a:t>
            </a:r>
            <a:r>
              <a:rPr lang="it-IT" sz="2000" b="1" dirty="0" smtClean="0"/>
              <a:t>in carico ai servizi per la Giustizia minorile in Italia</a:t>
            </a:r>
          </a:p>
          <a:p>
            <a:pPr algn="ctr"/>
            <a:r>
              <a:rPr lang="it-IT" sz="2000" b="1" dirty="0" smtClean="0"/>
              <a:t> secondo il tipo di misura o indagine al 31 dicembre 2024</a:t>
            </a:r>
            <a:endParaRPr lang="it-IT" sz="2000" b="1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2418911" y="6129109"/>
            <a:ext cx="6955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b="1" dirty="0"/>
              <a:t>Dipartimento per la giustizia minorile e di </a:t>
            </a:r>
            <a:r>
              <a:rPr lang="it-IT" sz="1200" b="1" dirty="0" smtClean="0"/>
              <a:t>comunità- Sezione </a:t>
            </a:r>
            <a:r>
              <a:rPr lang="it-IT" sz="1200" b="1" dirty="0"/>
              <a:t>Statistica</a:t>
            </a:r>
            <a:endParaRPr lang="it-IT" sz="120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972173"/>
              </p:ext>
            </p:extLst>
          </p:nvPr>
        </p:nvGraphicFramePr>
        <p:xfrm>
          <a:off x="1808545" y="1290835"/>
          <a:ext cx="7566363" cy="4637171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729160">
                  <a:extLst>
                    <a:ext uri="{9D8B030D-6E8A-4147-A177-3AD203B41FA5}">
                      <a16:colId xmlns:a16="http://schemas.microsoft.com/office/drawing/2014/main" val="1717862511"/>
                    </a:ext>
                  </a:extLst>
                </a:gridCol>
                <a:gridCol w="2729160">
                  <a:extLst>
                    <a:ext uri="{9D8B030D-6E8A-4147-A177-3AD203B41FA5}">
                      <a16:colId xmlns:a16="http://schemas.microsoft.com/office/drawing/2014/main" val="1894264979"/>
                    </a:ext>
                  </a:extLst>
                </a:gridCol>
                <a:gridCol w="1204596">
                  <a:extLst>
                    <a:ext uri="{9D8B030D-6E8A-4147-A177-3AD203B41FA5}">
                      <a16:colId xmlns:a16="http://schemas.microsoft.com/office/drawing/2014/main" val="1699561913"/>
                    </a:ext>
                  </a:extLst>
                </a:gridCol>
                <a:gridCol w="903447">
                  <a:extLst>
                    <a:ext uri="{9D8B030D-6E8A-4147-A177-3AD203B41FA5}">
                      <a16:colId xmlns:a16="http://schemas.microsoft.com/office/drawing/2014/main" val="2926682239"/>
                    </a:ext>
                  </a:extLst>
                </a:gridCol>
              </a:tblGrid>
              <a:tr h="415247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u="none" strike="noStrike">
                          <a:effectLst/>
                        </a:rPr>
                        <a:t>Valori assoluti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u="none" strike="noStrike">
                          <a:effectLst/>
                        </a:rPr>
                        <a:t>percentuali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extLst>
                  <a:ext uri="{0D108BD9-81ED-4DB2-BD59-A6C34878D82A}">
                    <a16:rowId xmlns:a16="http://schemas.microsoft.com/office/drawing/2014/main" val="3875949156"/>
                  </a:ext>
                </a:extLst>
              </a:tr>
              <a:tr h="20887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it-IT" sz="1600" b="0" u="none" strike="noStrike" dirty="0">
                          <a:effectLst/>
                        </a:rPr>
                        <a:t>Ristretti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u="none" strike="noStrike" dirty="0">
                          <a:effectLst/>
                        </a:rPr>
                        <a:t>CPA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u="none" strike="noStrike">
                          <a:effectLst/>
                        </a:rPr>
                        <a:t>                   7   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u="none" strike="noStrike">
                          <a:effectLst/>
                        </a:rPr>
                        <a:t>0,0%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extLst>
                  <a:ext uri="{0D108BD9-81ED-4DB2-BD59-A6C34878D82A}">
                    <a16:rowId xmlns:a16="http://schemas.microsoft.com/office/drawing/2014/main" val="433620144"/>
                  </a:ext>
                </a:extLst>
              </a:tr>
              <a:tr h="1200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effectLst/>
                        </a:rPr>
                        <a:t>IPM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>
                          <a:effectLst/>
                        </a:rPr>
                        <a:t>               588  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u="none" strike="noStrike">
                          <a:effectLst/>
                        </a:rPr>
                        <a:t>3,9%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extLst>
                  <a:ext uri="{0D108BD9-81ED-4DB2-BD59-A6C34878D82A}">
                    <a16:rowId xmlns:a16="http://schemas.microsoft.com/office/drawing/2014/main" val="2162559068"/>
                  </a:ext>
                </a:extLst>
              </a:tr>
              <a:tr h="1200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effectLst/>
                        </a:rPr>
                        <a:t>COMUNITA'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>
                          <a:effectLst/>
                        </a:rPr>
                        <a:t>           1.112  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u="none" strike="noStrike">
                          <a:effectLst/>
                        </a:rPr>
                        <a:t>7,4%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extLst>
                  <a:ext uri="{0D108BD9-81ED-4DB2-BD59-A6C34878D82A}">
                    <a16:rowId xmlns:a16="http://schemas.microsoft.com/office/drawing/2014/main" val="3101917122"/>
                  </a:ext>
                </a:extLst>
              </a:tr>
              <a:tr h="1200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effectLst/>
                        </a:rPr>
                        <a:t>TOTALE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>
                          <a:effectLst/>
                        </a:rPr>
                        <a:t>           1.707  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u="none" strike="noStrike">
                          <a:effectLst/>
                        </a:rPr>
                        <a:t>11,4%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extLst>
                  <a:ext uri="{0D108BD9-81ED-4DB2-BD59-A6C34878D82A}">
                    <a16:rowId xmlns:a16="http://schemas.microsoft.com/office/drawing/2014/main" val="3698996611"/>
                  </a:ext>
                </a:extLst>
              </a:tr>
              <a:tr h="4252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effectLst/>
                        </a:rPr>
                        <a:t>Messa alla prova in comunità (già compresi nei presenti in comunità)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effectLst/>
                        </a:rPr>
                        <a:t>              495   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u="none" strike="noStrike">
                          <a:effectLst/>
                        </a:rPr>
                        <a:t>3,3%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extLst>
                  <a:ext uri="{0D108BD9-81ED-4DB2-BD59-A6C34878D82A}">
                    <a16:rowId xmlns:a16="http://schemas.microsoft.com/office/drawing/2014/main" val="1056006919"/>
                  </a:ext>
                </a:extLst>
              </a:tr>
              <a:tr h="7854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600" b="0" u="none" strike="noStrike">
                          <a:effectLst/>
                        </a:rPr>
                        <a:t>Esecuzione penale esterna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>
                          <a:effectLst/>
                        </a:rPr>
                        <a:t>Messa alla prova in casa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effectLst/>
                        </a:rPr>
                        <a:t>           2.370  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u="none" strike="noStrike" dirty="0">
                          <a:effectLst/>
                        </a:rPr>
                        <a:t>15,8%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extLst>
                  <a:ext uri="{0D108BD9-81ED-4DB2-BD59-A6C34878D82A}">
                    <a16:rowId xmlns:a16="http://schemas.microsoft.com/office/drawing/2014/main" val="1146009371"/>
                  </a:ext>
                </a:extLst>
              </a:tr>
              <a:tr h="48028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effectLst/>
                        </a:rPr>
                        <a:t>altre misure di esecuzione penale esterna </a:t>
                      </a:r>
                      <a:r>
                        <a:rPr lang="it-IT" sz="1600" b="0" i="1" u="none" strike="noStrike" dirty="0">
                          <a:effectLst/>
                        </a:rPr>
                        <a:t>(*) dato stimato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effectLst/>
                        </a:rPr>
                        <a:t>              314   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u="none" strike="noStrike" dirty="0">
                          <a:effectLst/>
                        </a:rPr>
                        <a:t>2,1%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extLst>
                  <a:ext uri="{0D108BD9-81ED-4DB2-BD59-A6C34878D82A}">
                    <a16:rowId xmlns:a16="http://schemas.microsoft.com/office/drawing/2014/main" val="3001799131"/>
                  </a:ext>
                </a:extLst>
              </a:tr>
              <a:tr h="99351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>
                          <a:effectLst/>
                        </a:rPr>
                        <a:t>Indagini e trattamenti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effectLst/>
                        </a:rPr>
                        <a:t>Soggetti in Carico per indagini sociali e progetti </a:t>
                      </a:r>
                      <a:r>
                        <a:rPr lang="it-IT" sz="1600" b="0" u="none" strike="noStrike" dirty="0" err="1">
                          <a:effectLst/>
                        </a:rPr>
                        <a:t>trattamentali</a:t>
                      </a:r>
                      <a:r>
                        <a:rPr lang="it-IT" sz="1600" b="0" u="none" strike="noStrike" dirty="0">
                          <a:effectLst/>
                        </a:rPr>
                        <a:t> e in altra</a:t>
                      </a:r>
                      <a:br>
                        <a:rPr lang="it-IT" sz="1600" b="0" u="none" strike="noStrike" dirty="0">
                          <a:effectLst/>
                        </a:rPr>
                      </a:br>
                      <a:r>
                        <a:rPr lang="it-IT" sz="1600" b="0" u="none" strike="noStrike" dirty="0" smtClean="0">
                          <a:effectLst/>
                        </a:rPr>
                        <a:t>situazione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effectLst/>
                        </a:rPr>
                        <a:t>         10.577  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u="none" strike="noStrike" dirty="0">
                          <a:effectLst/>
                        </a:rPr>
                        <a:t>70,7%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extLst>
                  <a:ext uri="{0D108BD9-81ED-4DB2-BD59-A6C34878D82A}">
                    <a16:rowId xmlns:a16="http://schemas.microsoft.com/office/drawing/2014/main" val="2711385714"/>
                  </a:ext>
                </a:extLst>
              </a:tr>
              <a:tr h="240143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>
                          <a:effectLst/>
                        </a:rPr>
                        <a:t>TOTALE SOGGETTI IN CARICO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>
                          <a:effectLst/>
                        </a:rPr>
                        <a:t>         14.968   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u="none" strike="noStrike" dirty="0">
                          <a:effectLst/>
                        </a:rPr>
                        <a:t>100,0%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3" marR="5003" marT="5003" marB="0" anchor="b"/>
                </a:tc>
                <a:extLst>
                  <a:ext uri="{0D108BD9-81ED-4DB2-BD59-A6C34878D82A}">
                    <a16:rowId xmlns:a16="http://schemas.microsoft.com/office/drawing/2014/main" val="1309411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56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45518" y="393192"/>
            <a:ext cx="9548383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it-IT" sz="2000" b="1" dirty="0" smtClean="0">
                <a:solidFill>
                  <a:schemeClr val="bg1"/>
                </a:solidFill>
              </a:rPr>
              <a:t>Numero di persone in carico distinte tra sottoposte a misura penale o in altra situazione </a:t>
            </a:r>
          </a:p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it-IT" sz="2000" b="1" dirty="0" smtClean="0">
                <a:solidFill>
                  <a:schemeClr val="bg1"/>
                </a:solidFill>
              </a:rPr>
              <a:t>(15 giugno 2019-31 dicembre 2024)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381965" y="6386247"/>
            <a:ext cx="6955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b="1" dirty="0"/>
              <a:t>Dipartimento per la giustizia minorile e di </a:t>
            </a:r>
            <a:r>
              <a:rPr lang="it-IT" sz="1200" b="1" dirty="0" smtClean="0"/>
              <a:t>comunità- Sezione </a:t>
            </a:r>
            <a:r>
              <a:rPr lang="it-IT" sz="1200" b="1" dirty="0"/>
              <a:t>Statistica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6783162"/>
              </p:ext>
            </p:extLst>
          </p:nvPr>
        </p:nvGraphicFramePr>
        <p:xfrm>
          <a:off x="682682" y="1380527"/>
          <a:ext cx="10660380" cy="47485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032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67464" y="393192"/>
            <a:ext cx="9104480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Minorenni e giovani adulti presenti nelle strutture residenziali della Giustizia Minorile </a:t>
            </a:r>
            <a:r>
              <a:rPr lang="it-IT" b="1" dirty="0" smtClean="0"/>
              <a:t>in Italia</a:t>
            </a:r>
            <a:endParaRPr lang="it-IT" b="1" dirty="0" smtClean="0"/>
          </a:p>
          <a:p>
            <a:pPr algn="ctr"/>
            <a:r>
              <a:rPr lang="it-IT" b="1" dirty="0" smtClean="0"/>
              <a:t>(15 giugno 2019 – </a:t>
            </a:r>
            <a:r>
              <a:rPr lang="it-IT" b="1" dirty="0" smtClean="0"/>
              <a:t>31 dicembre 2024</a:t>
            </a:r>
            <a:r>
              <a:rPr lang="it-IT" b="1" dirty="0" smtClean="0"/>
              <a:t>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910911" y="6470854"/>
            <a:ext cx="6955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b="1" dirty="0"/>
              <a:t>Dipartimento per la giustizia minorile e di </a:t>
            </a:r>
            <a:r>
              <a:rPr lang="it-IT" sz="1200" b="1" dirty="0" smtClean="0"/>
              <a:t>comunità- Sezione </a:t>
            </a:r>
            <a:r>
              <a:rPr lang="it-IT" sz="1200" b="1" dirty="0"/>
              <a:t>Statistica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104478"/>
              </p:ext>
            </p:extLst>
          </p:nvPr>
        </p:nvGraphicFramePr>
        <p:xfrm>
          <a:off x="560074" y="1105913"/>
          <a:ext cx="9319260" cy="501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225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968723" y="100583"/>
            <a:ext cx="7056099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 GIOVANI PRESENTI NEGLI ISTITUTI PENALI PER I MINORENNI IN ITALIA </a:t>
            </a:r>
          </a:p>
          <a:p>
            <a:pPr algn="ctr"/>
            <a:r>
              <a:rPr lang="it-IT" b="1" dirty="0" smtClean="0"/>
              <a:t>DAL 15 GIUGNO 2023 AL 31 DICEMBRE 2024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317311" y="6432817"/>
            <a:ext cx="6955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b="1" dirty="0"/>
              <a:t>Dipartimento per la giustizia minorile e di </a:t>
            </a:r>
            <a:r>
              <a:rPr lang="it-IT" sz="1200" b="1" dirty="0" smtClean="0"/>
              <a:t>comunità- Sezione </a:t>
            </a:r>
            <a:r>
              <a:rPr lang="it-IT" sz="1200" b="1" dirty="0"/>
              <a:t>Statistica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598690"/>
              </p:ext>
            </p:extLst>
          </p:nvPr>
        </p:nvGraphicFramePr>
        <p:xfrm>
          <a:off x="1182255" y="1089891"/>
          <a:ext cx="9319490" cy="4729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55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07831" y="393192"/>
            <a:ext cx="9223743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Minorenni e giovani adulti presenti nelle strutture residenziali della Giustizia Minorile nel Lazio</a:t>
            </a:r>
          </a:p>
          <a:p>
            <a:pPr algn="ctr"/>
            <a:r>
              <a:rPr lang="it-IT" b="1" dirty="0" smtClean="0"/>
              <a:t>(15 giugno 2019 – </a:t>
            </a:r>
            <a:r>
              <a:rPr lang="it-IT" b="1" dirty="0" smtClean="0"/>
              <a:t>31 dicembre 2024)</a:t>
            </a:r>
            <a:endParaRPr lang="it-IT" b="1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2418911" y="6129109"/>
            <a:ext cx="6955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b="1" dirty="0"/>
              <a:t>Dipartimento per la giustizia minorile e di </a:t>
            </a:r>
            <a:r>
              <a:rPr lang="it-IT" sz="1200" b="1" dirty="0" smtClean="0"/>
              <a:t>comunità- Sezione </a:t>
            </a:r>
            <a:r>
              <a:rPr lang="it-IT" sz="1200" b="1" dirty="0"/>
              <a:t>Statistica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4392085"/>
              </p:ext>
            </p:extLst>
          </p:nvPr>
        </p:nvGraphicFramePr>
        <p:xfrm>
          <a:off x="358141" y="1348625"/>
          <a:ext cx="11187314" cy="4780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31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295176" y="100583"/>
            <a:ext cx="4403192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 GIOVANI PRESENTI </a:t>
            </a:r>
            <a:r>
              <a:rPr lang="it-IT" b="1" dirty="0" smtClean="0"/>
              <a:t>A CASAL DEL MARMO</a:t>
            </a:r>
            <a:endParaRPr lang="it-IT" b="1" dirty="0" smtClean="0"/>
          </a:p>
          <a:p>
            <a:pPr algn="ctr"/>
            <a:r>
              <a:rPr lang="it-IT" b="1" dirty="0" smtClean="0"/>
              <a:t>DAL 15 GIUGNO 2022 AL 31 DICEMBRE 2024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317311" y="6432817"/>
            <a:ext cx="69559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b="1" dirty="0"/>
              <a:t>Dipartimento per la giustizia minorile e di </a:t>
            </a:r>
            <a:r>
              <a:rPr lang="it-IT" sz="1200" b="1" dirty="0" smtClean="0"/>
              <a:t>comunità- Sezione </a:t>
            </a:r>
            <a:r>
              <a:rPr lang="it-IT" sz="1200" b="1" dirty="0"/>
              <a:t>Statistica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310754"/>
              </p:ext>
            </p:extLst>
          </p:nvPr>
        </p:nvGraphicFramePr>
        <p:xfrm>
          <a:off x="1228436" y="1122045"/>
          <a:ext cx="8109874" cy="4613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473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338</Words>
  <Application>Microsoft Office PowerPoint</Application>
  <PresentationFormat>Widescreen</PresentationFormat>
  <Paragraphs>78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 Fanoli</cp:lastModifiedBy>
  <cp:revision>131</cp:revision>
  <dcterms:created xsi:type="dcterms:W3CDTF">2022-10-11T15:14:06Z</dcterms:created>
  <dcterms:modified xsi:type="dcterms:W3CDTF">2025-01-23T16:22:09Z</dcterms:modified>
</cp:coreProperties>
</file>