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3" r:id="rId2"/>
    <p:sldId id="266" r:id="rId3"/>
    <p:sldId id="270" r:id="rId4"/>
    <p:sldId id="285" r:id="rId5"/>
    <p:sldId id="274" r:id="rId6"/>
    <p:sldId id="284" r:id="rId7"/>
    <p:sldId id="273" r:id="rId8"/>
    <p:sldId id="275" r:id="rId9"/>
    <p:sldId id="280" r:id="rId10"/>
    <p:sldId id="281" r:id="rId11"/>
    <p:sldId id="279" r:id="rId12"/>
    <p:sldId id="282" r:id="rId13"/>
    <p:sldId id="283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3" autoAdjust="0"/>
    <p:restoredTop sz="95274" autoAdjust="0"/>
  </p:normalViewPr>
  <p:slideViewPr>
    <p:cSldViewPr>
      <p:cViewPr varScale="1">
        <p:scale>
          <a:sx n="79" d="100"/>
          <a:sy n="79" d="100"/>
        </p:scale>
        <p:origin x="1325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%207%20gennaio%20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%207%20gennaio%2020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%207%20gennaio%2020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%207%20gennaio%20202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%207%20gennaio%202025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%207%20gennaio%202025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%207%20gennaio%202025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168502809224168E-2"/>
          <c:y val="0"/>
          <c:w val="0.97580924524931756"/>
          <c:h val="0.888464379545245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DB-41A2-9273-AD3A3FD399B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16DB-41A2-9273-AD3A3FD399B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DB-41A2-9273-AD3A3FD399B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6DB-41A2-9273-AD3A3FD399B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16DB-41A2-9273-AD3A3FD399B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DB-41A2-9273-AD3A3FD399B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DB-41A2-9273-AD3A3FD399BB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16DB-41A2-9273-AD3A3FD399BB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DB-41A2-9273-AD3A3FD399BB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6DB-41A2-9273-AD3A3FD399BB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16DB-41A2-9273-AD3A3FD399BB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DB-41A2-9273-AD3A3FD399BB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6DB-41A2-9273-AD3A3FD399BB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16DB-41A2-9273-AD3A3FD399BB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6DB-41A2-9273-AD3A3FD399BB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6DB-41A2-9273-AD3A3FD399BB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16DB-41A2-9273-AD3A3FD399BB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6DB-41A2-9273-AD3A3FD399BB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6DB-41A2-9273-AD3A3FD399BB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6DB-41A2-9273-AD3A3FD399BB}"/>
                </c:ext>
              </c:extLst>
            </c:dLbl>
            <c:dLbl>
              <c:idx val="26"/>
              <c:layout>
                <c:manualLayout>
                  <c:x val="-5.6045335233482416E-3"/>
                  <c:y val="1.15805352755644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16DB-41A2-9273-AD3A3FD399BB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6DB-41A2-9273-AD3A3FD399BB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6DB-41A2-9273-AD3A3FD399BB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6DB-41A2-9273-AD3A3FD399BB}"/>
                </c:ext>
              </c:extLst>
            </c:dLbl>
            <c:dLbl>
              <c:idx val="30"/>
              <c:layout>
                <c:manualLayout>
                  <c:x val="-1.1209067046696209E-2"/>
                  <c:y val="1.33227396975520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16DB-41A2-9273-AD3A3FD399BB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6DB-41A2-9273-AD3A3FD399BB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6DB-41A2-9273-AD3A3FD399BB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6DB-41A2-9273-AD3A3FD399BB}"/>
                </c:ext>
              </c:extLst>
            </c:dLbl>
            <c:dLbl>
              <c:idx val="3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6DB-41A2-9273-AD3A3FD399BB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6DB-41A2-9273-AD3A3FD399BB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6DB-41A2-9273-AD3A3FD399BB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6DB-41A2-9273-AD3A3FD399BB}"/>
                </c:ext>
              </c:extLst>
            </c:dLbl>
            <c:dLbl>
              <c:idx val="39"/>
              <c:layout>
                <c:manualLayout>
                  <c:x val="0"/>
                  <c:y val="4.00626431149084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16DB-41A2-9273-AD3A3FD399BB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6DB-41A2-9273-AD3A3FD399BB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6DB-41A2-9273-AD3A3FD399BB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6DB-41A2-9273-AD3A3FD399BB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16DB-41A2-9273-AD3A3FD399BB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6DB-41A2-9273-AD3A3FD399BB}"/>
                </c:ext>
              </c:extLst>
            </c:dLbl>
            <c:dLbl>
              <c:idx val="4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6DB-41A2-9273-AD3A3FD399BB}"/>
                </c:ext>
              </c:extLst>
            </c:dLbl>
            <c:dLbl>
              <c:idx val="46"/>
              <c:layout>
                <c:manualLayout>
                  <c:x val="-2.3914480311980513E-2"/>
                  <c:y val="6.0517065431241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16DB-41A2-9273-AD3A3FD399BB}"/>
                </c:ext>
              </c:extLst>
            </c:dLbl>
            <c:dLbl>
              <c:idx val="47"/>
              <c:layout>
                <c:manualLayout>
                  <c:x val="2.0114643570676705E-2"/>
                  <c:y val="-8.3997686818563545E-3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16DB-41A2-9273-AD3A3FD399BB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dash"/>
                <a:headEnd type="none" w="med" len="med"/>
                <a:tailEnd type="arrow" w="med" len="med"/>
              </a:ln>
              <a:effectLst/>
            </c:spPr>
            <c:trendlineType val="poly"/>
            <c:order val="2"/>
            <c:forward val="2"/>
            <c:dispRSqr val="0"/>
            <c:dispEq val="0"/>
          </c:trendline>
          <c:cat>
            <c:strRef>
              <c:f>'trend lazio'!$T$79:$BO$79</c:f>
              <c:strCache>
                <c:ptCount val="48"/>
                <c:pt idx="0">
                  <c:v>gen. 21</c:v>
                </c:pt>
                <c:pt idx="2">
                  <c:v>mar. 21</c:v>
                </c:pt>
                <c:pt idx="4">
                  <c:v>mag. 21</c:v>
                </c:pt>
                <c:pt idx="6">
                  <c:v>lug. 21</c:v>
                </c:pt>
                <c:pt idx="8">
                  <c:v>sett. 21</c:v>
                </c:pt>
                <c:pt idx="10">
                  <c:v>nov. 21</c:v>
                </c:pt>
                <c:pt idx="12">
                  <c:v>gen 22</c:v>
                </c:pt>
                <c:pt idx="14">
                  <c:v>mar. 22</c:v>
                </c:pt>
                <c:pt idx="16">
                  <c:v>mag. 22</c:v>
                </c:pt>
                <c:pt idx="18">
                  <c:v>lug. 22</c:v>
                </c:pt>
                <c:pt idx="20">
                  <c:v>sett. 22</c:v>
                </c:pt>
                <c:pt idx="22">
                  <c:v>nov. 22</c:v>
                </c:pt>
                <c:pt idx="24">
                  <c:v>gen. 23</c:v>
                </c:pt>
                <c:pt idx="26">
                  <c:v>mar.23</c:v>
                </c:pt>
                <c:pt idx="28">
                  <c:v>mag. 23</c:v>
                </c:pt>
                <c:pt idx="30">
                  <c:v>lug. 23</c:v>
                </c:pt>
                <c:pt idx="32">
                  <c:v>set. 23</c:v>
                </c:pt>
                <c:pt idx="34">
                  <c:v>nov.23</c:v>
                </c:pt>
                <c:pt idx="36">
                  <c:v>gen. 24</c:v>
                </c:pt>
                <c:pt idx="38">
                  <c:v>mar. 24</c:v>
                </c:pt>
                <c:pt idx="40">
                  <c:v>mag. 24</c:v>
                </c:pt>
                <c:pt idx="42">
                  <c:v>lug. 24</c:v>
                </c:pt>
                <c:pt idx="44">
                  <c:v>set. 24</c:v>
                </c:pt>
                <c:pt idx="47">
                  <c:v>dic. 24</c:v>
                </c:pt>
              </c:strCache>
            </c:strRef>
          </c:cat>
          <c:val>
            <c:numRef>
              <c:f>'trend lazio'!$T$80:$BO$80</c:f>
              <c:numCache>
                <c:formatCode>_-* #,##0\ _€_-;\-* #,##0\ _€_-;_-* "-"??\ _€_-;_-@_-</c:formatCode>
                <c:ptCount val="48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  <c:pt idx="23">
                  <c:v>56196</c:v>
                </c:pt>
                <c:pt idx="24">
                  <c:v>56127</c:v>
                </c:pt>
                <c:pt idx="25">
                  <c:v>56319</c:v>
                </c:pt>
                <c:pt idx="26">
                  <c:v>56605</c:v>
                </c:pt>
                <c:pt idx="27">
                  <c:v>56674</c:v>
                </c:pt>
                <c:pt idx="28">
                  <c:v>57230</c:v>
                </c:pt>
                <c:pt idx="29">
                  <c:v>57525</c:v>
                </c:pt>
                <c:pt idx="30">
                  <c:v>57749</c:v>
                </c:pt>
                <c:pt idx="31">
                  <c:v>58428</c:v>
                </c:pt>
                <c:pt idx="32" formatCode="#,##0">
                  <c:v>58987</c:v>
                </c:pt>
                <c:pt idx="33">
                  <c:v>59715</c:v>
                </c:pt>
                <c:pt idx="34">
                  <c:v>60116</c:v>
                </c:pt>
                <c:pt idx="35">
                  <c:v>60166</c:v>
                </c:pt>
                <c:pt idx="36" formatCode="#,##0">
                  <c:v>60637</c:v>
                </c:pt>
                <c:pt idx="37">
                  <c:v>60924</c:v>
                </c:pt>
                <c:pt idx="38">
                  <c:v>61049</c:v>
                </c:pt>
                <c:pt idx="39" formatCode="#,##0">
                  <c:v>61297</c:v>
                </c:pt>
                <c:pt idx="40">
                  <c:v>61547</c:v>
                </c:pt>
                <c:pt idx="41">
                  <c:v>61480</c:v>
                </c:pt>
                <c:pt idx="42" formatCode="#,##0">
                  <c:v>61133</c:v>
                </c:pt>
                <c:pt idx="43">
                  <c:v>61758</c:v>
                </c:pt>
                <c:pt idx="44">
                  <c:v>61862</c:v>
                </c:pt>
                <c:pt idx="45">
                  <c:v>62110</c:v>
                </c:pt>
                <c:pt idx="46">
                  <c:v>62464</c:v>
                </c:pt>
                <c:pt idx="47">
                  <c:v>61861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16DB-41A2-9273-AD3A3FD399B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  <c:min val="30000"/>
        </c:scaling>
        <c:delete val="1"/>
        <c:axPos val="l"/>
        <c:numFmt formatCode="_-* #,##0\ _€_-;\-* #,##0\ _€_-;_-* &quot;-&quot;??\ _€_-;_-@_-" sourceLinked="1"/>
        <c:majorTickMark val="out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'detenuti e posti disponibili'!$B$25</c:f>
              <c:strCache>
                <c:ptCount val="1"/>
                <c:pt idx="0">
                  <c:v>Numero detenuti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3.756256366995004E-2"/>
                  <c:y val="7.3193666804967292E-2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75D-4281-96B3-F7D00371C6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forward val="1"/>
            <c:dispRSqr val="0"/>
            <c:dispEq val="0"/>
          </c:trendline>
          <c:cat>
            <c:strRef>
              <c:f>'detenuti e posti disponibili'!$A$26:$A$33</c:f>
              <c:strCache>
                <c:ptCount val="8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</c:strCache>
            </c:strRef>
          </c:cat>
          <c:val>
            <c:numRef>
              <c:f>'detenuti e posti disponibili'!$B$26:$B$33</c:f>
              <c:numCache>
                <c:formatCode>_-* #,##0\ _€_-;\-* #,##0\ _€_-;_-* "-"??\ _€_-;_-@_-</c:formatCode>
                <c:ptCount val="8"/>
                <c:pt idx="0">
                  <c:v>52273</c:v>
                </c:pt>
                <c:pt idx="1">
                  <c:v>54157</c:v>
                </c:pt>
                <c:pt idx="2">
                  <c:v>56167</c:v>
                </c:pt>
                <c:pt idx="3">
                  <c:v>57749</c:v>
                </c:pt>
                <c:pt idx="4" formatCode="#,##0">
                  <c:v>60637</c:v>
                </c:pt>
                <c:pt idx="5">
                  <c:v>61480</c:v>
                </c:pt>
                <c:pt idx="6">
                  <c:v>62464</c:v>
                </c:pt>
                <c:pt idx="7">
                  <c:v>61861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5D-4281-96B3-F7D00371C645}"/>
            </c:ext>
          </c:extLst>
        </c:ser>
        <c:ser>
          <c:idx val="1"/>
          <c:order val="1"/>
          <c:tx>
            <c:strRef>
              <c:f>'detenuti e posti disponibili'!$C$25</c:f>
              <c:strCache>
                <c:ptCount val="1"/>
                <c:pt idx="0">
                  <c:v>Posti effettivamente disponibili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forward val="1"/>
            <c:dispRSqr val="0"/>
            <c:dispEq val="0"/>
          </c:trendline>
          <c:cat>
            <c:strRef>
              <c:f>'detenuti e posti disponibili'!$A$26:$A$33</c:f>
              <c:strCache>
                <c:ptCount val="8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</c:strCache>
            </c:strRef>
          </c:cat>
          <c:val>
            <c:numRef>
              <c:f>'detenuti e posti disponibili'!$C$26:$C$33</c:f>
              <c:numCache>
                <c:formatCode>_-* #,##0\ _€_-;\-* #,##0\ _€_-;_-* "-"??\ _€_-;_-@_-</c:formatCode>
                <c:ptCount val="8"/>
                <c:pt idx="0">
                  <c:v>47923</c:v>
                </c:pt>
                <c:pt idx="1">
                  <c:v>47258</c:v>
                </c:pt>
                <c:pt idx="2">
                  <c:v>47661</c:v>
                </c:pt>
                <c:pt idx="3">
                  <c:v>47631</c:v>
                </c:pt>
                <c:pt idx="4">
                  <c:v>47691</c:v>
                </c:pt>
                <c:pt idx="5">
                  <c:v>47578</c:v>
                </c:pt>
                <c:pt idx="6">
                  <c:v>46662</c:v>
                </c:pt>
                <c:pt idx="7">
                  <c:v>46679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75D-4281-96B3-F7D00371C6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8574127"/>
        <c:axId val="378574959"/>
      </c:barChart>
      <c:lineChart>
        <c:grouping val="standard"/>
        <c:varyColors val="0"/>
        <c:ser>
          <c:idx val="2"/>
          <c:order val="2"/>
          <c:tx>
            <c:strRef>
              <c:f>'detenuti e posti disponibili'!$D$25</c:f>
              <c:strCache>
                <c:ptCount val="1"/>
                <c:pt idx="0">
                  <c:v>Tasso affollamento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75D-4281-96B3-F7D00371C645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e posti disponibili'!$A$26:$A$33</c:f>
              <c:strCache>
                <c:ptCount val="8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</c:strCache>
            </c:strRef>
          </c:cat>
          <c:val>
            <c:numRef>
              <c:f>'detenuti e posti disponibili'!$D$26:$D$33</c:f>
              <c:numCache>
                <c:formatCode>0.0%</c:formatCode>
                <c:ptCount val="8"/>
                <c:pt idx="0">
                  <c:v>1.090770611188782</c:v>
                </c:pt>
                <c:pt idx="1">
                  <c:v>1.1459858648271193</c:v>
                </c:pt>
                <c:pt idx="2">
                  <c:v>1.1784687690144982</c:v>
                </c:pt>
                <c:pt idx="3">
                  <c:v>1.2124246814049673</c:v>
                </c:pt>
                <c:pt idx="4">
                  <c:v>1.2714558302405066</c:v>
                </c:pt>
                <c:pt idx="5">
                  <c:v>1.2921938711169028</c:v>
                </c:pt>
                <c:pt idx="6">
                  <c:v>1.3386481505293386</c:v>
                </c:pt>
                <c:pt idx="7">
                  <c:v>1.325242614451895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75D-4281-96B3-F7D00371C6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8577871"/>
        <c:axId val="378591183"/>
      </c:lineChart>
      <c:catAx>
        <c:axId val="37857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959"/>
        <c:crosses val="autoZero"/>
        <c:auto val="1"/>
        <c:lblAlgn val="ctr"/>
        <c:lblOffset val="100"/>
        <c:noMultiLvlLbl val="0"/>
      </c:catAx>
      <c:valAx>
        <c:axId val="378574959"/>
        <c:scaling>
          <c:orientation val="minMax"/>
          <c:min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127"/>
        <c:crosses val="autoZero"/>
        <c:crossBetween val="between"/>
      </c:valAx>
      <c:valAx>
        <c:axId val="378591183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7871"/>
        <c:crosses val="max"/>
        <c:crossBetween val="between"/>
        <c:majorUnit val="0.1"/>
      </c:valAx>
      <c:catAx>
        <c:axId val="378577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85911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A49-463D-8D25-3A8E83D7E934}"/>
                </c:ext>
              </c:extLst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A49-463D-8D25-3A8E83D7E934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A49-463D-8D25-3A8E83D7E934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A49-463D-8D25-3A8E83D7E934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IIPP'!$A$3:$A$22</c:f>
              <c:strCache>
                <c:ptCount val="20"/>
                <c:pt idx="0">
                  <c:v>CC MILANO "SAN VITTORE “</c:v>
                </c:pt>
                <c:pt idx="1">
                  <c:v>CC BRESCIA “CANTON MONBELLO”</c:v>
                </c:pt>
                <c:pt idx="2">
                  <c:v>CC GROSSETO</c:v>
                </c:pt>
                <c:pt idx="3">
                  <c:v>CC COMO</c:v>
                </c:pt>
                <c:pt idx="4">
                  <c:v>CC TARANTO</c:v>
                </c:pt>
                <c:pt idx="5">
                  <c:v>CC LUCCA</c:v>
                </c:pt>
                <c:pt idx="6">
                  <c:v>CC VERONA</c:v>
                </c:pt>
                <c:pt idx="7">
                  <c:v>CC VARESE</c:v>
                </c:pt>
                <c:pt idx="8">
                  <c:v>CC FOGGIA</c:v>
                </c:pt>
                <c:pt idx="9">
                  <c:v>CC BUSTO ARSIZIO</c:v>
                </c:pt>
                <c:pt idx="10">
                  <c:v>CC ROMA "REGINA COELI"</c:v>
                </c:pt>
                <c:pt idx="11">
                  <c:v>CC BERGAMO</c:v>
                </c:pt>
                <c:pt idx="12">
                  <c:v>CC LODI</c:v>
                </c:pt>
                <c:pt idx="13">
                  <c:v>CC TREVISO</c:v>
                </c:pt>
                <c:pt idx="14">
                  <c:v>CC POTENZA</c:v>
                </c:pt>
                <c:pt idx="15">
                  <c:v>CC UDINE</c:v>
                </c:pt>
                <c:pt idx="16">
                  <c:v>CC AREZZO</c:v>
                </c:pt>
                <c:pt idx="17">
                  <c:v>CC RIETI</c:v>
                </c:pt>
                <c:pt idx="18">
                  <c:v>CC CAMPOBASSO</c:v>
                </c:pt>
                <c:pt idx="19">
                  <c:v>CC CIVITAVECCHIA</c:v>
                </c:pt>
              </c:strCache>
            </c:strRef>
          </c:cat>
          <c:val>
            <c:numRef>
              <c:f>'graf IIPP'!$B$3:$B$22</c:f>
              <c:numCache>
                <c:formatCode>General</c:formatCode>
                <c:ptCount val="20"/>
                <c:pt idx="0">
                  <c:v>226.8</c:v>
                </c:pt>
                <c:pt idx="1">
                  <c:v>203.85</c:v>
                </c:pt>
                <c:pt idx="2">
                  <c:v>200</c:v>
                </c:pt>
                <c:pt idx="3">
                  <c:v>199.11</c:v>
                </c:pt>
                <c:pt idx="4">
                  <c:v>196.07</c:v>
                </c:pt>
                <c:pt idx="5">
                  <c:v>195.12</c:v>
                </c:pt>
                <c:pt idx="6">
                  <c:v>190.88</c:v>
                </c:pt>
                <c:pt idx="7">
                  <c:v>190.57</c:v>
                </c:pt>
                <c:pt idx="8">
                  <c:v>188.7</c:v>
                </c:pt>
                <c:pt idx="9">
                  <c:v>186.34</c:v>
                </c:pt>
                <c:pt idx="10">
                  <c:v>185.7</c:v>
                </c:pt>
                <c:pt idx="11">
                  <c:v>185.85</c:v>
                </c:pt>
                <c:pt idx="12">
                  <c:v>185.71</c:v>
                </c:pt>
                <c:pt idx="13">
                  <c:v>185.71</c:v>
                </c:pt>
                <c:pt idx="14">
                  <c:v>184.62</c:v>
                </c:pt>
                <c:pt idx="15">
                  <c:v>183.16</c:v>
                </c:pt>
                <c:pt idx="16">
                  <c:v>182.61</c:v>
                </c:pt>
                <c:pt idx="17">
                  <c:v>180.3</c:v>
                </c:pt>
                <c:pt idx="18">
                  <c:v>176.84</c:v>
                </c:pt>
                <c:pt idx="19">
                  <c:v>176.2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49-463D-8D25-3A8E83D7E9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406959"/>
        <c:axId val="208395311"/>
      </c:barChart>
      <c:catAx>
        <c:axId val="20840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8395311"/>
        <c:crosses val="autoZero"/>
        <c:auto val="1"/>
        <c:lblAlgn val="ctr"/>
        <c:lblOffset val="100"/>
        <c:noMultiLvlLbl val="0"/>
      </c:catAx>
      <c:valAx>
        <c:axId val="208395311"/>
        <c:scaling>
          <c:orientation val="minMax"/>
          <c:min val="1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8406959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93.203300825206298</c:v>
                </c:pt>
                <c:pt idx="1">
                  <c:v>96.036274874314998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0E-4F20-98F5-BC3986BCBDA4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6.796699174793698</c:v>
                </c:pt>
                <c:pt idx="1">
                  <c:v>3.9637251256850035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0E-4F20-98F5-BC3986BCBD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 b="1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63.210802700675174</c:v>
                </c:pt>
                <c:pt idx="1">
                  <c:v>68.164109859200465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D0-4ED4-A217-69E013692E60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36.789197299324833</c:v>
                </c:pt>
                <c:pt idx="1">
                  <c:v>31.835890140799535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D0-4ED4-A217-69E013692E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19.024756189047263</c:v>
                </c:pt>
                <c:pt idx="1">
                  <c:v>15.316596886568274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9D-4F05-912A-A2E3D7CD52B6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Appellanti e ricorrenti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12.07801950487622</c:v>
                </c:pt>
                <c:pt idx="1">
                  <c:v>9.4389033478281945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9D-4F05-912A-A2E3D7CD52B6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68.807201800450116</c:v>
                </c:pt>
                <c:pt idx="1">
                  <c:v>74.735293642197831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9D-4F05-912A-A2E3D7CD52B6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9.002250562640661E-2</c:v>
                </c:pt>
                <c:pt idx="1">
                  <c:v>0.50920612340569993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9D-4F05-912A-A2E3D7CD52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480893802416113E-2"/>
          <c:y val="1.6293624395478309E-2"/>
          <c:w val="0.94871240842369453"/>
          <c:h val="0.80029821484115005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trend'!$B$170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8058361391694723E-3"/>
                  <c:y val="2.1961587767350469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F0B-4A67-B137-ECE8A9C68C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trend'!$A$171:$A$227</c:f>
              <c:strCache>
                <c:ptCount val="57"/>
                <c:pt idx="0">
                  <c:v>dic. 24</c:v>
                </c:pt>
                <c:pt idx="3">
                  <c:v>set. 24</c:v>
                </c:pt>
                <c:pt idx="6">
                  <c:v>giu. 24</c:v>
                </c:pt>
                <c:pt idx="9">
                  <c:v>mar. 24</c:v>
                </c:pt>
                <c:pt idx="12">
                  <c:v>dic. 23</c:v>
                </c:pt>
                <c:pt idx="15">
                  <c:v>set. 23</c:v>
                </c:pt>
                <c:pt idx="18">
                  <c:v>giu. 23</c:v>
                </c:pt>
                <c:pt idx="21">
                  <c:v>mar. 23</c:v>
                </c:pt>
                <c:pt idx="24">
                  <c:v>dic.22</c:v>
                </c:pt>
                <c:pt idx="27">
                  <c:v>set. 22</c:v>
                </c:pt>
                <c:pt idx="30">
                  <c:v>giu. 22</c:v>
                </c:pt>
                <c:pt idx="33">
                  <c:v>mar. 22</c:v>
                </c:pt>
                <c:pt idx="36">
                  <c:v>dic. 21</c:v>
                </c:pt>
                <c:pt idx="40">
                  <c:v>giu 21</c:v>
                </c:pt>
                <c:pt idx="44">
                  <c:v>dic 20</c:v>
                </c:pt>
                <c:pt idx="48">
                  <c:v>giu 20</c:v>
                </c:pt>
                <c:pt idx="52">
                  <c:v>dic 19</c:v>
                </c:pt>
                <c:pt idx="56">
                  <c:v>giu 19</c:v>
                </c:pt>
              </c:strCache>
            </c:strRef>
          </c:cat>
          <c:val>
            <c:numRef>
              <c:f>'in attesa di giudizio trend'!$B$171:$B$227</c:f>
              <c:numCache>
                <c:formatCode>0.0%</c:formatCode>
                <c:ptCount val="57"/>
                <c:pt idx="0">
                  <c:v>0.247</c:v>
                </c:pt>
                <c:pt idx="1">
                  <c:v>0.255</c:v>
                </c:pt>
                <c:pt idx="2">
                  <c:v>0.25700000000000001</c:v>
                </c:pt>
                <c:pt idx="3">
                  <c:v>0.25900000000000001</c:v>
                </c:pt>
                <c:pt idx="4">
                  <c:v>0.255</c:v>
                </c:pt>
                <c:pt idx="5">
                  <c:v>0.248</c:v>
                </c:pt>
                <c:pt idx="6">
                  <c:v>0.251</c:v>
                </c:pt>
                <c:pt idx="7">
                  <c:v>0.253</c:v>
                </c:pt>
                <c:pt idx="8">
                  <c:v>0.255</c:v>
                </c:pt>
                <c:pt idx="9">
                  <c:v>0.25800000000000001</c:v>
                </c:pt>
                <c:pt idx="10">
                  <c:v>0.26</c:v>
                </c:pt>
                <c:pt idx="11">
                  <c:v>0.25900000000000001</c:v>
                </c:pt>
                <c:pt idx="12" formatCode="0%">
                  <c:v>0.26</c:v>
                </c:pt>
                <c:pt idx="13" formatCode="0%">
                  <c:v>0.26300000000000001</c:v>
                </c:pt>
                <c:pt idx="14" formatCode="0%">
                  <c:v>0.26600000000000001</c:v>
                </c:pt>
                <c:pt idx="15" formatCode="0%">
                  <c:v>0.26500000000000001</c:v>
                </c:pt>
                <c:pt idx="16" formatCode="0%">
                  <c:v>0.25900000000000001</c:v>
                </c:pt>
                <c:pt idx="17" formatCode="0%">
                  <c:v>0.252</c:v>
                </c:pt>
                <c:pt idx="18">
                  <c:v>0.254</c:v>
                </c:pt>
                <c:pt idx="19" formatCode="0%">
                  <c:v>0.25</c:v>
                </c:pt>
                <c:pt idx="20" formatCode="0%">
                  <c:v>0.25900000000000001</c:v>
                </c:pt>
                <c:pt idx="21" formatCode="0%">
                  <c:v>0.26200000000000001</c:v>
                </c:pt>
                <c:pt idx="22" formatCode="0%">
                  <c:v>0.26900000000000002</c:v>
                </c:pt>
                <c:pt idx="23" formatCode="0%">
                  <c:v>0.27500000000000002</c:v>
                </c:pt>
                <c:pt idx="24" formatCode="0%">
                  <c:v>0.27800000000000002</c:v>
                </c:pt>
                <c:pt idx="25" formatCode="0%">
                  <c:v>0.28399999999999997</c:v>
                </c:pt>
                <c:pt idx="26" formatCode="0%">
                  <c:v>0.28799999999999998</c:v>
                </c:pt>
                <c:pt idx="27" formatCode="0%">
                  <c:v>0.28799999999999998</c:v>
                </c:pt>
                <c:pt idx="28" formatCode="0%">
                  <c:v>0.28499999999999998</c:v>
                </c:pt>
                <c:pt idx="29" formatCode="0%">
                  <c:v>0.27800000000000002</c:v>
                </c:pt>
                <c:pt idx="30" formatCode="0%">
                  <c:v>0.28399999999999997</c:v>
                </c:pt>
                <c:pt idx="31" formatCode="0%">
                  <c:v>0.28499999999999998</c:v>
                </c:pt>
                <c:pt idx="32" formatCode="0%">
                  <c:v>0.28899999999999998</c:v>
                </c:pt>
                <c:pt idx="33" formatCode="0%">
                  <c:v>0.29299999999999998</c:v>
                </c:pt>
                <c:pt idx="34" formatCode="0%">
                  <c:v>0.29799999999999999</c:v>
                </c:pt>
                <c:pt idx="35" formatCode="0%">
                  <c:v>0.3</c:v>
                </c:pt>
                <c:pt idx="36" formatCode="0%">
                  <c:v>0.27800000000000002</c:v>
                </c:pt>
                <c:pt idx="40" formatCode="0%">
                  <c:v>0.3</c:v>
                </c:pt>
                <c:pt idx="44" formatCode="0%">
                  <c:v>0.315</c:v>
                </c:pt>
                <c:pt idx="48" formatCode="0%">
                  <c:v>0.32400000000000001</c:v>
                </c:pt>
                <c:pt idx="52" formatCode="0%">
                  <c:v>0.31</c:v>
                </c:pt>
                <c:pt idx="56" formatCode="0%">
                  <c:v>0.315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0B-4A67-B137-ECE8A9C68C48}"/>
            </c:ext>
          </c:extLst>
        </c:ser>
        <c:ser>
          <c:idx val="1"/>
          <c:order val="1"/>
          <c:tx>
            <c:strRef>
              <c:f>'in attesa di giudizio trend'!$C$170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0575893992759584E-16"/>
                  <c:y val="1.1791201127422468E-2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F0B-4A67-B137-ECE8A9C68C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trend'!$A$171:$A$227</c:f>
              <c:strCache>
                <c:ptCount val="57"/>
                <c:pt idx="0">
                  <c:v>dic. 24</c:v>
                </c:pt>
                <c:pt idx="3">
                  <c:v>set. 24</c:v>
                </c:pt>
                <c:pt idx="6">
                  <c:v>giu. 24</c:v>
                </c:pt>
                <c:pt idx="9">
                  <c:v>mar. 24</c:v>
                </c:pt>
                <c:pt idx="12">
                  <c:v>dic. 23</c:v>
                </c:pt>
                <c:pt idx="15">
                  <c:v>set. 23</c:v>
                </c:pt>
                <c:pt idx="18">
                  <c:v>giu. 23</c:v>
                </c:pt>
                <c:pt idx="21">
                  <c:v>mar. 23</c:v>
                </c:pt>
                <c:pt idx="24">
                  <c:v>dic.22</c:v>
                </c:pt>
                <c:pt idx="27">
                  <c:v>set. 22</c:v>
                </c:pt>
                <c:pt idx="30">
                  <c:v>giu. 22</c:v>
                </c:pt>
                <c:pt idx="33">
                  <c:v>mar. 22</c:v>
                </c:pt>
                <c:pt idx="36">
                  <c:v>dic. 21</c:v>
                </c:pt>
                <c:pt idx="40">
                  <c:v>giu 21</c:v>
                </c:pt>
                <c:pt idx="44">
                  <c:v>dic 20</c:v>
                </c:pt>
                <c:pt idx="48">
                  <c:v>giu 20</c:v>
                </c:pt>
                <c:pt idx="52">
                  <c:v>dic 19</c:v>
                </c:pt>
                <c:pt idx="56">
                  <c:v>giu 19</c:v>
                </c:pt>
              </c:strCache>
            </c:strRef>
          </c:cat>
          <c:val>
            <c:numRef>
              <c:f>'in attesa di giudizio trend'!$C$171:$C$227</c:f>
              <c:numCache>
                <c:formatCode>0.0%</c:formatCode>
                <c:ptCount val="57"/>
                <c:pt idx="0">
                  <c:v>0.311</c:v>
                </c:pt>
                <c:pt idx="1">
                  <c:v>0.32500000000000001</c:v>
                </c:pt>
                <c:pt idx="2">
                  <c:v>0.317</c:v>
                </c:pt>
                <c:pt idx="3">
                  <c:v>0.309</c:v>
                </c:pt>
                <c:pt idx="4">
                  <c:v>0.30399999999999999</c:v>
                </c:pt>
                <c:pt idx="5">
                  <c:v>0.29499999999999998</c:v>
                </c:pt>
                <c:pt idx="6">
                  <c:v>0.29599999999999999</c:v>
                </c:pt>
                <c:pt idx="7">
                  <c:v>0.29499999999999998</c:v>
                </c:pt>
                <c:pt idx="8">
                  <c:v>0.30099999999999999</c:v>
                </c:pt>
                <c:pt idx="9">
                  <c:v>0.30299999999999999</c:v>
                </c:pt>
                <c:pt idx="10">
                  <c:v>0.30099999999999999</c:v>
                </c:pt>
                <c:pt idx="11">
                  <c:v>0.29499999999999998</c:v>
                </c:pt>
                <c:pt idx="12" formatCode="0%">
                  <c:v>0.29399999999999998</c:v>
                </c:pt>
                <c:pt idx="13" formatCode="0%">
                  <c:v>0.29199999999999998</c:v>
                </c:pt>
                <c:pt idx="14" formatCode="0%">
                  <c:v>0.29100000000000004</c:v>
                </c:pt>
                <c:pt idx="15" formatCode="0%">
                  <c:v>0.28400000000000003</c:v>
                </c:pt>
                <c:pt idx="16" formatCode="0%">
                  <c:v>0.27200000000000002</c:v>
                </c:pt>
                <c:pt idx="17" formatCode="0%">
                  <c:v>0.26</c:v>
                </c:pt>
                <c:pt idx="18">
                  <c:v>0.26800000000000002</c:v>
                </c:pt>
                <c:pt idx="19" formatCode="0%">
                  <c:v>0.27900000000000003</c:v>
                </c:pt>
                <c:pt idx="20" formatCode="0%">
                  <c:v>0.27700000000000002</c:v>
                </c:pt>
                <c:pt idx="21" formatCode="0%">
                  <c:v>0.28100000000000003</c:v>
                </c:pt>
                <c:pt idx="22" formatCode="0%">
                  <c:v>0.28399999999999997</c:v>
                </c:pt>
                <c:pt idx="23" formatCode="0%">
                  <c:v>0.29399999999999998</c:v>
                </c:pt>
                <c:pt idx="24" formatCode="0%">
                  <c:v>0.29799999999999999</c:v>
                </c:pt>
                <c:pt idx="25" formatCode="0%">
                  <c:v>0.30299999999999999</c:v>
                </c:pt>
                <c:pt idx="26" formatCode="0%">
                  <c:v>0.309</c:v>
                </c:pt>
                <c:pt idx="27" formatCode="0%">
                  <c:v>0.309</c:v>
                </c:pt>
                <c:pt idx="28" formatCode="0%">
                  <c:v>0.30499999999999999</c:v>
                </c:pt>
                <c:pt idx="29" formatCode="0%">
                  <c:v>0.30199999999999999</c:v>
                </c:pt>
                <c:pt idx="30" formatCode="0%">
                  <c:v>0.30499999999999999</c:v>
                </c:pt>
                <c:pt idx="31" formatCode="0%">
                  <c:v>0.30599999999999999</c:v>
                </c:pt>
                <c:pt idx="32" formatCode="0%">
                  <c:v>0.30499999999999999</c:v>
                </c:pt>
                <c:pt idx="33" formatCode="0%">
                  <c:v>0.307</c:v>
                </c:pt>
                <c:pt idx="34" formatCode="0%">
                  <c:v>0.315</c:v>
                </c:pt>
                <c:pt idx="35" formatCode="0%">
                  <c:v>0.314</c:v>
                </c:pt>
                <c:pt idx="36" formatCode="0%">
                  <c:v>0.29799999999999999</c:v>
                </c:pt>
                <c:pt idx="40" formatCode="0%">
                  <c:v>0.312</c:v>
                </c:pt>
                <c:pt idx="44" formatCode="0%">
                  <c:v>0.34899999999999998</c:v>
                </c:pt>
                <c:pt idx="48" formatCode="0%">
                  <c:v>0.38500000000000001</c:v>
                </c:pt>
                <c:pt idx="52" formatCode="0%">
                  <c:v>0.37</c:v>
                </c:pt>
                <c:pt idx="56" formatCode="0%">
                  <c:v>0.372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F0B-4A67-B137-ECE8A9C68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723231"/>
        <c:axId val="197731967"/>
      </c:lineChart>
      <c:catAx>
        <c:axId val="197723231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7731967"/>
        <c:crosses val="autoZero"/>
        <c:auto val="1"/>
        <c:lblAlgn val="ctr"/>
        <c:lblOffset val="100"/>
        <c:noMultiLvlLbl val="0"/>
      </c:catAx>
      <c:valAx>
        <c:axId val="197731967"/>
        <c:scaling>
          <c:orientation val="minMax"/>
          <c:min val="0.2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19772323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993674717427991"/>
          <c:y val="0.90555646728536776"/>
          <c:w val="0.15487398039891478"/>
          <c:h val="4.33826020752594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0.03574</cdr:x>
      <cdr:y>0.13243</cdr:y>
    </cdr:from>
    <cdr:to>
      <cdr:x>0.10393</cdr:x>
      <cdr:y>0.14367</cdr:y>
    </cdr:to>
    <cdr:cxnSp macro="">
      <cdr:nvCxnSpPr>
        <cdr:cNvPr id="3" name="Connettore diritto 2">
          <a:extLst xmlns:a="http://schemas.openxmlformats.org/drawingml/2006/main">
            <a:ext uri="{FF2B5EF4-FFF2-40B4-BE49-F238E27FC236}">
              <a16:creationId xmlns:a16="http://schemas.microsoft.com/office/drawing/2014/main" id="{50EE2F27-442D-3668-4C38-FC0559CBBB91}"/>
            </a:ext>
          </a:extLst>
        </cdr:cNvPr>
        <cdr:cNvCxnSpPr/>
      </cdr:nvCxnSpPr>
      <cdr:spPr>
        <a:xfrm xmlns:a="http://schemas.openxmlformats.org/drawingml/2006/main">
          <a:off x="323528" y="724644"/>
          <a:ext cx="617294" cy="61505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0.10733</cdr:x>
      <cdr:y>0.07979</cdr:y>
    </cdr:from>
    <cdr:to>
      <cdr:x>0.16373</cdr:x>
      <cdr:y>0.14325</cdr:y>
    </cdr:to>
    <cdr:cxnSp macro="">
      <cdr:nvCxnSpPr>
        <cdr:cNvPr id="5" name="Connettore diritto 4">
          <a:extLst xmlns:a="http://schemas.openxmlformats.org/drawingml/2006/main">
            <a:ext uri="{FF2B5EF4-FFF2-40B4-BE49-F238E27FC236}">
              <a16:creationId xmlns:a16="http://schemas.microsoft.com/office/drawing/2014/main" id="{10652F08-9DE8-4C7A-E670-B01FBA0BC6D7}"/>
            </a:ext>
          </a:extLst>
        </cdr:cNvPr>
        <cdr:cNvCxnSpPr/>
      </cdr:nvCxnSpPr>
      <cdr:spPr>
        <a:xfrm xmlns:a="http://schemas.openxmlformats.org/drawingml/2006/main" flipV="1">
          <a:off x="971600" y="436612"/>
          <a:ext cx="510564" cy="347246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0.17096</cdr:x>
      <cdr:y>0.07979</cdr:y>
    </cdr:from>
    <cdr:to>
      <cdr:x>0.23156</cdr:x>
      <cdr:y>0.22287</cdr:y>
    </cdr:to>
    <cdr:cxnSp macro="">
      <cdr:nvCxnSpPr>
        <cdr:cNvPr id="7" name="Connettore diritto 6">
          <a:extLst xmlns:a="http://schemas.openxmlformats.org/drawingml/2006/main">
            <a:ext uri="{FF2B5EF4-FFF2-40B4-BE49-F238E27FC236}">
              <a16:creationId xmlns:a16="http://schemas.microsoft.com/office/drawing/2014/main" id="{9ED8EE18-0DF6-373E-82FB-55DC8E1759A8}"/>
            </a:ext>
          </a:extLst>
        </cdr:cNvPr>
        <cdr:cNvCxnSpPr/>
      </cdr:nvCxnSpPr>
      <cdr:spPr>
        <a:xfrm xmlns:a="http://schemas.openxmlformats.org/drawingml/2006/main">
          <a:off x="1547664" y="436612"/>
          <a:ext cx="548585" cy="782918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0.2346</cdr:x>
      <cdr:y>0.21366</cdr:y>
    </cdr:from>
    <cdr:to>
      <cdr:x>0.3011</cdr:x>
      <cdr:y>0.36881</cdr:y>
    </cdr:to>
    <cdr:cxnSp macro="">
      <cdr:nvCxnSpPr>
        <cdr:cNvPr id="9" name="Connettore diritto 8">
          <a:extLst xmlns:a="http://schemas.openxmlformats.org/drawingml/2006/main">
            <a:ext uri="{FF2B5EF4-FFF2-40B4-BE49-F238E27FC236}">
              <a16:creationId xmlns:a16="http://schemas.microsoft.com/office/drawing/2014/main" id="{32201BF9-7B59-46F2-25B3-EFA1296F02E6}"/>
            </a:ext>
          </a:extLst>
        </cdr:cNvPr>
        <cdr:cNvCxnSpPr/>
      </cdr:nvCxnSpPr>
      <cdr:spPr>
        <a:xfrm xmlns:a="http://schemas.openxmlformats.org/drawingml/2006/main">
          <a:off x="2123728" y="1169101"/>
          <a:ext cx="601996" cy="848965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0.30619</cdr:x>
      <cdr:y>0.37777</cdr:y>
    </cdr:from>
    <cdr:to>
      <cdr:x>0.3668</cdr:x>
      <cdr:y>0.42959</cdr:y>
    </cdr:to>
    <cdr:cxnSp macro="">
      <cdr:nvCxnSpPr>
        <cdr:cNvPr id="11" name="Connettore diritto 10">
          <a:extLst xmlns:a="http://schemas.openxmlformats.org/drawingml/2006/main">
            <a:ext uri="{FF2B5EF4-FFF2-40B4-BE49-F238E27FC236}">
              <a16:creationId xmlns:a16="http://schemas.microsoft.com/office/drawing/2014/main" id="{C9A840E0-1C78-C329-201B-D9DC60F7F005}"/>
            </a:ext>
          </a:extLst>
        </cdr:cNvPr>
        <cdr:cNvCxnSpPr/>
      </cdr:nvCxnSpPr>
      <cdr:spPr>
        <a:xfrm xmlns:a="http://schemas.openxmlformats.org/drawingml/2006/main">
          <a:off x="2771800" y="2067100"/>
          <a:ext cx="548675" cy="283553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0.03574</cdr:x>
      <cdr:y>0.35614</cdr:y>
    </cdr:from>
    <cdr:to>
      <cdr:x>0.10729</cdr:x>
      <cdr:y>0.38208</cdr:y>
    </cdr:to>
    <cdr:cxnSp macro="">
      <cdr:nvCxnSpPr>
        <cdr:cNvPr id="13" name="Connettore diritto 12">
          <a:extLst xmlns:a="http://schemas.openxmlformats.org/drawingml/2006/main">
            <a:ext uri="{FF2B5EF4-FFF2-40B4-BE49-F238E27FC236}">
              <a16:creationId xmlns:a16="http://schemas.microsoft.com/office/drawing/2014/main" id="{85A28A68-B9E7-EA9C-C19F-A83CAB00D79C}"/>
            </a:ext>
          </a:extLst>
        </cdr:cNvPr>
        <cdr:cNvCxnSpPr/>
      </cdr:nvCxnSpPr>
      <cdr:spPr>
        <a:xfrm xmlns:a="http://schemas.openxmlformats.org/drawingml/2006/main">
          <a:off x="323528" y="1948780"/>
          <a:ext cx="647710" cy="141941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0.10733</cdr:x>
      <cdr:y>0.31666</cdr:y>
    </cdr:from>
    <cdr:to>
      <cdr:x>0.16658</cdr:x>
      <cdr:y>0.37607</cdr:y>
    </cdr:to>
    <cdr:cxnSp macro="">
      <cdr:nvCxnSpPr>
        <cdr:cNvPr id="15" name="Connettore diritto 14">
          <a:extLst xmlns:a="http://schemas.openxmlformats.org/drawingml/2006/main">
            <a:ext uri="{FF2B5EF4-FFF2-40B4-BE49-F238E27FC236}">
              <a16:creationId xmlns:a16="http://schemas.microsoft.com/office/drawing/2014/main" id="{4F24A495-D9C9-E78B-D59D-95AF44020FFA}"/>
            </a:ext>
          </a:extLst>
        </cdr:cNvPr>
        <cdr:cNvCxnSpPr/>
      </cdr:nvCxnSpPr>
      <cdr:spPr>
        <a:xfrm xmlns:a="http://schemas.openxmlformats.org/drawingml/2006/main" flipV="1">
          <a:off x="971600" y="1732756"/>
          <a:ext cx="536365" cy="325085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0.16301</cdr:x>
      <cdr:y>0.31666</cdr:y>
    </cdr:from>
    <cdr:to>
      <cdr:x>0.23456</cdr:x>
      <cdr:y>0.36218</cdr:y>
    </cdr:to>
    <cdr:cxnSp macro="">
      <cdr:nvCxnSpPr>
        <cdr:cNvPr id="17" name="Connettore diritto 16">
          <a:extLst xmlns:a="http://schemas.openxmlformats.org/drawingml/2006/main">
            <a:ext uri="{FF2B5EF4-FFF2-40B4-BE49-F238E27FC236}">
              <a16:creationId xmlns:a16="http://schemas.microsoft.com/office/drawing/2014/main" id="{F66FB327-BF74-D2D2-6621-719F84EC8544}"/>
            </a:ext>
          </a:extLst>
        </cdr:cNvPr>
        <cdr:cNvCxnSpPr/>
      </cdr:nvCxnSpPr>
      <cdr:spPr>
        <a:xfrm xmlns:a="http://schemas.openxmlformats.org/drawingml/2006/main">
          <a:off x="1475656" y="1732756"/>
          <a:ext cx="647710" cy="249080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0.2346</cdr:x>
      <cdr:y>0.35478</cdr:y>
    </cdr:from>
    <cdr:to>
      <cdr:x>0.30278</cdr:x>
      <cdr:y>0.42311</cdr:y>
    </cdr:to>
    <cdr:cxnSp macro="">
      <cdr:nvCxnSpPr>
        <cdr:cNvPr id="20" name="Connettore diritto 19">
          <a:extLst xmlns:a="http://schemas.openxmlformats.org/drawingml/2006/main">
            <a:ext uri="{FF2B5EF4-FFF2-40B4-BE49-F238E27FC236}">
              <a16:creationId xmlns:a16="http://schemas.microsoft.com/office/drawing/2014/main" id="{9609E97E-C1D1-0356-23FD-E49E9BFDD697}"/>
            </a:ext>
          </a:extLst>
        </cdr:cNvPr>
        <cdr:cNvCxnSpPr/>
      </cdr:nvCxnSpPr>
      <cdr:spPr>
        <a:xfrm xmlns:a="http://schemas.openxmlformats.org/drawingml/2006/main">
          <a:off x="2123728" y="1941314"/>
          <a:ext cx="617204" cy="373895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0.30619</cdr:x>
      <cdr:y>0.41669</cdr:y>
    </cdr:from>
    <cdr:to>
      <cdr:x>0.3668</cdr:x>
      <cdr:y>0.5093</cdr:y>
    </cdr:to>
    <cdr:cxnSp macro="">
      <cdr:nvCxnSpPr>
        <cdr:cNvPr id="22" name="Connettore diritto 21">
          <a:extLst xmlns:a="http://schemas.openxmlformats.org/drawingml/2006/main">
            <a:ext uri="{FF2B5EF4-FFF2-40B4-BE49-F238E27FC236}">
              <a16:creationId xmlns:a16="http://schemas.microsoft.com/office/drawing/2014/main" id="{7821E58A-31F5-D19C-138C-F698123F6F89}"/>
            </a:ext>
          </a:extLst>
        </cdr:cNvPr>
        <cdr:cNvCxnSpPr/>
      </cdr:nvCxnSpPr>
      <cdr:spPr>
        <a:xfrm xmlns:a="http://schemas.openxmlformats.org/drawingml/2006/main">
          <a:off x="2771800" y="2280096"/>
          <a:ext cx="548675" cy="506752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13/01/2025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72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385" y="332656"/>
            <a:ext cx="8374991" cy="540060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7" y="6294849"/>
            <a:ext cx="8280920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  e Garante Nazionale Diritti delle persone private della libertà (GNPL)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31 dicembre 2024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730651"/>
              </p:ext>
            </p:extLst>
          </p:nvPr>
        </p:nvGraphicFramePr>
        <p:xfrm>
          <a:off x="107504" y="1412776"/>
          <a:ext cx="9030263" cy="4464496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145894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1950450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  <a:gridCol w="1037375">
                  <a:extLst>
                    <a:ext uri="{9D8B030D-6E8A-4147-A177-3AD203B41FA5}">
                      <a16:colId xmlns:a16="http://schemas.microsoft.com/office/drawing/2014/main" val="2537072115"/>
                    </a:ext>
                  </a:extLst>
                </a:gridCol>
              </a:tblGrid>
              <a:tr h="22802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Tasso affollamento dell’istituto 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22802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4513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4294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10%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9014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   141,1%</a:t>
                      </a:r>
                      <a:endParaRPr lang="it-IT" sz="1400" b="1" i="0" u="none" strike="noStrike" dirty="0">
                        <a:solidFill>
                          <a:srgbClr val="C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67804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173,4%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67804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131,5%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4546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VENEZIA"GIUDECCA" CRF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86,6%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41543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1" i="0" u="none" strike="noStrike" dirty="0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2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dicembre 2024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5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1962196"/>
              </p:ext>
            </p:extLst>
          </p:nvPr>
        </p:nvGraphicFramePr>
        <p:xfrm>
          <a:off x="362788" y="1287403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022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In Italia e nel Lazio al 31 dicembre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0828789"/>
              </p:ext>
            </p:extLst>
          </p:nvPr>
        </p:nvGraphicFramePr>
        <p:xfrm>
          <a:off x="254317" y="1187624"/>
          <a:ext cx="8635365" cy="4686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946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070" y="4918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Percentuali di detenuti in attesa di giudizio in Italia e nel Lazio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00000000-0008-0000-08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4949936"/>
              </p:ext>
            </p:extLst>
          </p:nvPr>
        </p:nvGraphicFramePr>
        <p:xfrm>
          <a:off x="0" y="1192188"/>
          <a:ext cx="9052560" cy="5471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869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172845"/>
              </p:ext>
            </p:extLst>
          </p:nvPr>
        </p:nvGraphicFramePr>
        <p:xfrm>
          <a:off x="179512" y="1052736"/>
          <a:ext cx="8496944" cy="524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 Genn. 2021 Dic. 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 e GNPL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827584" y="96157"/>
            <a:ext cx="695708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Numero di detenuti presenti, posti effettivamente disponibili e tassi di affollamento negli istituti penitenziari in Italia dal 31/12/2020 al 30/12/2024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 e GNPL</a:t>
            </a:r>
            <a:endParaRPr lang="it-IT" sz="1200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8404970"/>
              </p:ext>
            </p:extLst>
          </p:nvPr>
        </p:nvGraphicFramePr>
        <p:xfrm>
          <a:off x="323528" y="1315070"/>
          <a:ext cx="8496944" cy="5066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63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136904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Variazioni regionali del numero di detenuti presenti tra il 30 novembre e il 31 dicembre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48264" y="6567178"/>
            <a:ext cx="216841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035558"/>
            <a:ext cx="8191833" cy="541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57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2821" y="1150422"/>
            <a:ext cx="5738357" cy="455715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229600" cy="9573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br>
              <a:rPr lang="it-IT" sz="2000" b="1" dirty="0" smtClean="0"/>
            </a:br>
            <a:r>
              <a:rPr lang="it-IT" sz="2000" b="1" dirty="0" smtClean="0"/>
              <a:t>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31 dicembre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2564904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  <p:sp>
        <p:nvSpPr>
          <p:cNvPr id="11" name="Rettangolo 10"/>
          <p:cNvSpPr/>
          <p:nvPr/>
        </p:nvSpPr>
        <p:spPr>
          <a:xfrm>
            <a:off x="122948" y="618393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</a:t>
            </a:r>
            <a:r>
              <a:rPr lang="it-IT" sz="1050" smtClean="0"/>
              <a:t>istituti sono </a:t>
            </a:r>
            <a:r>
              <a:rPr lang="it-IT" sz="1050" dirty="0" smtClean="0"/>
              <a:t>calcolati in base all’ultimo aggiornamento disponibile delle schede di trasparenza degli istituti consultabili sul sito del Ministero della Giustizia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716" y="3010105"/>
            <a:ext cx="1165961" cy="87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0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 31/12/2024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142709"/>
              </p:ext>
            </p:extLst>
          </p:nvPr>
        </p:nvGraphicFramePr>
        <p:xfrm>
          <a:off x="323528" y="505586"/>
          <a:ext cx="8064896" cy="577411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80788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46179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61465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71895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42009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36118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2644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04363"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Istituto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Tipo istituto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Capienza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Regolamentare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POSTI  </a:t>
                      </a:r>
                      <a:b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effettivamente disponili (*)</a:t>
                      </a: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Detenuti presenti al 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</a:t>
                      </a:r>
                      <a:r>
                        <a:rPr lang="it-IT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dicembre 2024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 cui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stranieri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40084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Totale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onne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127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209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310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263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128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2207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1.548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476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1051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505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132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269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2207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5.209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4.567  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6.665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453</a:t>
                      </a:r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  2.452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28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70" y="893691"/>
            <a:ext cx="8509058" cy="5186401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31 dicembre 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90270" y="6140579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penitenziari in tutta Italia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3610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affollamento su posti effettivamente disponibili al 31 dicembre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48264" y="6567178"/>
            <a:ext cx="216841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626735"/>
              </p:ext>
            </p:extLst>
          </p:nvPr>
        </p:nvGraphicFramePr>
        <p:xfrm>
          <a:off x="174522" y="1196752"/>
          <a:ext cx="8551792" cy="5332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6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31 dicembre 2024 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0000000-0008-0000-05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0038801"/>
              </p:ext>
            </p:extLst>
          </p:nvPr>
        </p:nvGraphicFramePr>
        <p:xfrm>
          <a:off x="467544" y="1394841"/>
          <a:ext cx="8440998" cy="4563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4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8693</TotalTime>
  <Words>652</Words>
  <Application>Microsoft Office PowerPoint</Application>
  <PresentationFormat>Presentazione su schermo (4:3)</PresentationFormat>
  <Paragraphs>229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Variazioni regionali del numero di detenuti presenti tra il 30 novembre e il 31 dicembre 2024</vt:lpstr>
      <vt:lpstr>Tasso affollamento calcolato sul numero effettivo di posti disponibili(*)  e numero di detenuti per regione negli istituti penitenziari d’Italia al 31 dicembre 2024</vt:lpstr>
      <vt:lpstr>Presentazione standard di PowerPoint</vt:lpstr>
      <vt:lpstr>Presentazione standard di PowerPoint</vt:lpstr>
      <vt:lpstr>Primi venti istituti penitenziari in Italia per tasso di affollamento su posti effettivamente disponibili al 31 dicembre</vt:lpstr>
      <vt:lpstr>Detenuti per Genere in Italia e nel Lazio al 31 dicembre 2024 </vt:lpstr>
      <vt:lpstr>Detenute madri con figli al seguito presenti negli Istituti penitenziari in Italia  al 31 dicembre 2024</vt:lpstr>
      <vt:lpstr>Detenuti per Nazionalità In Italia e nel Lazio al 31 dicembre 2024 </vt:lpstr>
      <vt:lpstr>Detenuti per posizione giuridica In Italia e nel Lazio al 31 dicembre 2024</vt:lpstr>
      <vt:lpstr>Percentuali di detenuti in attesa di giudizio in Italia e nel Lazio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683</cp:revision>
  <dcterms:created xsi:type="dcterms:W3CDTF">2020-06-03T15:49:37Z</dcterms:created>
  <dcterms:modified xsi:type="dcterms:W3CDTF">2025-01-13T08:10:23Z</dcterms:modified>
</cp:coreProperties>
</file>