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grafici%20suicidi%20in%20carcere%20marzo%20202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grafici%20suicidi%20in%20carcere%20marzo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grafici%20suicidi%20in%20carcere%20marzo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Foglio1!$B$27</c:f>
              <c:strCache>
                <c:ptCount val="1"/>
                <c:pt idx="0">
                  <c:v>numero decessi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Foglio1!$A$28:$A$32</c:f>
              <c:strCach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strCache>
            </c:strRef>
          </c:cat>
          <c:val>
            <c:numRef>
              <c:f>Foglio1!$B$28:$B$32</c:f>
              <c:numCache>
                <c:formatCode>General</c:formatCode>
                <c:ptCount val="5"/>
                <c:pt idx="0">
                  <c:v>49</c:v>
                </c:pt>
                <c:pt idx="1">
                  <c:v>51</c:v>
                </c:pt>
                <c:pt idx="2">
                  <c:v>61</c:v>
                </c:pt>
                <c:pt idx="3">
                  <c:v>74</c:v>
                </c:pt>
                <c:pt idx="4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0A-4906-8A1B-2C9D060933F2}"/>
            </c:ext>
          </c:extLst>
        </c:ser>
        <c:ser>
          <c:idx val="1"/>
          <c:order val="1"/>
          <c:tx>
            <c:strRef>
              <c:f>Foglio1!$C$27</c:f>
              <c:strCache>
                <c:ptCount val="1"/>
                <c:pt idx="0">
                  <c:v>numero suicidi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Foglio1!$A$28:$A$32</c:f>
              <c:strCache>
                <c:ptCount val="5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</c:strCache>
            </c:strRef>
          </c:cat>
          <c:val>
            <c:numRef>
              <c:f>Foglio1!$C$28:$C$32</c:f>
              <c:numCache>
                <c:formatCode>General</c:formatCode>
                <c:ptCount val="5"/>
                <c:pt idx="0">
                  <c:v>12</c:v>
                </c:pt>
                <c:pt idx="1">
                  <c:v>16</c:v>
                </c:pt>
                <c:pt idx="2">
                  <c:v>15</c:v>
                </c:pt>
                <c:pt idx="3">
                  <c:v>28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0A-4906-8A1B-2C9D060933F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768261984"/>
        <c:axId val="768256160"/>
      </c:barChart>
      <c:catAx>
        <c:axId val="76826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68256160"/>
        <c:crosses val="autoZero"/>
        <c:auto val="1"/>
        <c:lblAlgn val="ctr"/>
        <c:lblOffset val="100"/>
        <c:noMultiLvlLbl val="0"/>
      </c:catAx>
      <c:valAx>
        <c:axId val="76825616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6826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Foglio1!$B$35</c:f>
              <c:strCache>
                <c:ptCount val="1"/>
                <c:pt idx="0">
                  <c:v>Persone che si sono suicidate  per nazionalità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accent1">
                    <a:tint val="77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tint val="77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tint val="77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F3A-4203-9273-120621D73429}"/>
              </c:ext>
            </c:extLst>
          </c:dPt>
          <c:dPt>
            <c:idx val="1"/>
            <c:bubble3D val="0"/>
            <c:spPr>
              <a:solidFill>
                <a:schemeClr val="accent1">
                  <a:shade val="76000"/>
                  <a:alpha val="90000"/>
                </a:schemeClr>
              </a:solidFill>
              <a:ln w="19050">
                <a:solidFill>
                  <a:schemeClr val="accent1">
                    <a:shade val="76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shade val="76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shade val="76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F3A-4203-9273-120621D73429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tint val="77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tint val="77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F3A-4203-9273-120621D73429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shade val="76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shade val="76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ysClr val="windowText" lastClr="000000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F3A-4203-9273-120621D73429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5B9BD5"/>
                </a:solidFill>
                <a:round/>
              </a:ln>
              <a:effectLst>
                <a:outerShdw blurRad="50800" dist="38100" dir="2700000" algn="tl" rotWithShape="0">
                  <a:srgbClr val="5B9BD5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Foglio1!$A$36:$A$37</c:f>
              <c:strCache>
                <c:ptCount val="2"/>
                <c:pt idx="0">
                  <c:v>stranieri </c:v>
                </c:pt>
                <c:pt idx="1">
                  <c:v>Italiani</c:v>
                </c:pt>
              </c:strCache>
            </c:strRef>
          </c:cat>
          <c:val>
            <c:numRef>
              <c:f>Foglio1!$B$36:$B$37</c:f>
              <c:numCache>
                <c:formatCode>General</c:formatCode>
                <c:ptCount val="2"/>
                <c:pt idx="0">
                  <c:v>11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3A-4203-9273-120621D7342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AF5-4E17-B536-6125E46B2636}"/>
              </c:ext>
            </c:extLst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AF5-4E17-B536-6125E46B2636}"/>
              </c:ext>
            </c:extLst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AF5-4E17-B536-6125E46B2636}"/>
              </c:ext>
            </c:extLst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5AF5-4E17-B536-6125E46B2636}"/>
              </c:ext>
            </c:extLst>
          </c:dPt>
          <c:dLbls>
            <c:dLbl>
              <c:idx val="0"/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5AF5-4E17-B536-6125E46B2636}"/>
                </c:ext>
              </c:extLst>
            </c:dLbl>
            <c:dLbl>
              <c:idx val="1"/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AF5-4E17-B536-6125E46B2636}"/>
                </c:ext>
              </c:extLst>
            </c:dLbl>
            <c:dLbl>
              <c:idx val="2"/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AF5-4E17-B536-6125E46B2636}"/>
                </c:ext>
              </c:extLst>
            </c:dLbl>
            <c:dLbl>
              <c:idx val="3"/>
              <c:spPr>
                <a:solidFill>
                  <a:schemeClr val="lt1"/>
                </a:solidFill>
                <a:ln w="1270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spc="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5AF5-4E17-B536-6125E46B2636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spc="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Foglio1!$A$40:$A$43</c:f>
              <c:strCache>
                <c:ptCount val="4"/>
                <c:pt idx="0">
                  <c:v>In attesa di giudizio</c:v>
                </c:pt>
                <c:pt idx="1">
                  <c:v>pena residua inferiore 1 anno</c:v>
                </c:pt>
                <c:pt idx="2">
                  <c:v>pena residua tra uno e tre anni</c:v>
                </c:pt>
                <c:pt idx="3">
                  <c:v>pena residua superiore 3 anni</c:v>
                </c:pt>
              </c:strCache>
            </c:strRef>
          </c:cat>
          <c:val>
            <c:numRef>
              <c:f>Foglio1!$B$40:$B$43</c:f>
              <c:numCache>
                <c:formatCode>General</c:formatCode>
                <c:ptCount val="4"/>
                <c:pt idx="0">
                  <c:v>11</c:v>
                </c:pt>
                <c:pt idx="1">
                  <c:v>2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F5-4E17-B536-6125E46B263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29/03/2025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262305" y="249641"/>
            <a:ext cx="8043549" cy="830997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sz="2400" b="1" dirty="0" smtClean="0"/>
              <a:t>Periodo 1 gennaio 26 marzo:</a:t>
            </a:r>
          </a:p>
          <a:p>
            <a:pPr algn="ctr"/>
            <a:r>
              <a:rPr lang="it-IT" sz="2400" b="1" dirty="0" smtClean="0"/>
              <a:t>Decessi e suicidi negli Istituti penitenziari in </a:t>
            </a:r>
            <a:r>
              <a:rPr lang="it-IT" sz="2400" b="1" dirty="0"/>
              <a:t>I</a:t>
            </a:r>
            <a:r>
              <a:rPr lang="it-IT" sz="2400" b="1" dirty="0" smtClean="0"/>
              <a:t>talia (2021-2025)</a:t>
            </a:r>
            <a:endParaRPr lang="it-IT" sz="24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603639" y="6085552"/>
            <a:ext cx="57704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dirty="0" smtClean="0"/>
              <a:t>Garante Nazionale dei Diritti delle persone private della libertà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526360"/>
              </p:ext>
            </p:extLst>
          </p:nvPr>
        </p:nvGraphicFramePr>
        <p:xfrm>
          <a:off x="1403927" y="1229698"/>
          <a:ext cx="8192655" cy="4441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024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250632" y="393192"/>
            <a:ext cx="7938071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Persone che si sono suicidate in </a:t>
            </a:r>
            <a:r>
              <a:rPr lang="it-IT" b="1" dirty="0" err="1" smtClean="0"/>
              <a:t>carece</a:t>
            </a:r>
            <a:r>
              <a:rPr lang="it-IT" b="1" dirty="0" smtClean="0"/>
              <a:t> in Italia tra il 1 gennaio  e il 26 marzo 2025</a:t>
            </a:r>
          </a:p>
          <a:p>
            <a:pPr algn="ctr"/>
            <a:r>
              <a:rPr lang="it-IT" b="1" dirty="0" smtClean="0"/>
              <a:t>Per nazionalità, posizione giuridica d durate della pena residua</a:t>
            </a:r>
            <a:endParaRPr lang="it-IT" b="1" dirty="0" smtClean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74387"/>
              </p:ext>
            </p:extLst>
          </p:nvPr>
        </p:nvGraphicFramePr>
        <p:xfrm>
          <a:off x="388620" y="1522095"/>
          <a:ext cx="5478780" cy="3813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379317"/>
              </p:ext>
            </p:extLst>
          </p:nvPr>
        </p:nvGraphicFramePr>
        <p:xfrm>
          <a:off x="5875020" y="1552575"/>
          <a:ext cx="5928360" cy="3775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2603639" y="6085552"/>
            <a:ext cx="57704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</a:t>
            </a:r>
            <a:r>
              <a:rPr lang="it-IT" sz="1200" dirty="0" smtClean="0"/>
              <a:t>Garante Nazionale dei Diritti delle persone private della libertà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79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155</cp:revision>
  <dcterms:created xsi:type="dcterms:W3CDTF">2022-10-11T15:14:06Z</dcterms:created>
  <dcterms:modified xsi:type="dcterms:W3CDTF">2025-03-29T16:18:14Z</dcterms:modified>
</cp:coreProperties>
</file>