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3" r:id="rId2"/>
    <p:sldId id="266" r:id="rId3"/>
    <p:sldId id="270" r:id="rId4"/>
    <p:sldId id="274" r:id="rId5"/>
    <p:sldId id="284" r:id="rId6"/>
    <p:sldId id="273" r:id="rId7"/>
    <p:sldId id="275" r:id="rId8"/>
    <p:sldId id="280" r:id="rId9"/>
    <p:sldId id="281" r:id="rId10"/>
    <p:sldId id="279" r:id="rId11"/>
    <p:sldId id="282" r:id="rId12"/>
    <p:sldId id="283" r:id="rId1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Stile chiaro 1 - Color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83" autoAdjust="0"/>
    <p:restoredTop sz="95274" autoAdjust="0"/>
  </p:normalViewPr>
  <p:slideViewPr>
    <p:cSldViewPr>
      <p:cViewPr>
        <p:scale>
          <a:sx n="100" d="100"/>
          <a:sy n="100" d="100"/>
        </p:scale>
        <p:origin x="701" y="-6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5\tabelle%20e%20grafici%20%207%20aprile%2025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5\tabelle%20e%20grafici%20%207%20aprile%2025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\Dropbox\GARANTE%20DETENUTI\Elaborazioni\elaborazioni%202025\tabelle%20e%20grafici%20%207%20aprile%2025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\Dropbox\GARANTE%20DETENUTI\Elaborazioni\elaborazioni%202025\tabelle%20e%20grafici%20%207%20aprile%2025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\Dropbox\GARANTE%20DETENUTI\Elaborazioni\elaborazioni%202025\tabelle%20e%20grafici%20%207%20aprile%2025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8813223763045213E-2"/>
          <c:y val="7.4036911508718346E-3"/>
          <c:w val="0.97580924524931756"/>
          <c:h val="0.88846437954524515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0"/>
              <c:layout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8F53-4971-8139-14D40F853F5B}"/>
                </c:ext>
              </c:extLst>
            </c:dLbl>
            <c:dLbl>
              <c:idx val="12"/>
              <c:layout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8F53-4971-8139-14D40F853F5B}"/>
                </c:ext>
              </c:extLst>
            </c:dLbl>
            <c:dLbl>
              <c:idx val="24"/>
              <c:layout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8F53-4971-8139-14D40F853F5B}"/>
                </c:ext>
              </c:extLst>
            </c:dLbl>
            <c:dLbl>
              <c:idx val="35"/>
              <c:layout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8F53-4971-8139-14D40F853F5B}"/>
                </c:ext>
              </c:extLst>
            </c:dLbl>
            <c:dLbl>
              <c:idx val="40"/>
              <c:layout>
                <c:manualLayout>
                  <c:x val="2.800560817816683E-3"/>
                  <c:y val="3.831242794117391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8F53-4971-8139-14D40F853F5B}"/>
                </c:ext>
              </c:extLst>
            </c:dLbl>
            <c:dLbl>
              <c:idx val="45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8F53-4971-8139-14D40F853F5B}"/>
                </c:ext>
              </c:extLst>
            </c:dLbl>
            <c:dLbl>
              <c:idx val="48"/>
              <c:layout>
                <c:manualLayout>
                  <c:x val="6.8710767340432058E-3"/>
                  <c:y val="2.085449812277519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8F53-4971-8139-14D40F853F5B}"/>
                </c:ext>
              </c:extLst>
            </c:dLbl>
            <c:spPr>
              <a:solidFill>
                <a:schemeClr val="lt1"/>
              </a:solidFill>
              <a:ln w="25400" cap="flat" cmpd="sng" algn="ctr">
                <a:solidFill>
                  <a:schemeClr val="accent1"/>
                </a:solidFill>
                <a:prstDash val="solid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trendline>
            <c:spPr>
              <a:ln w="19050" cap="flat" cmpd="sng" algn="ctr">
                <a:solidFill>
                  <a:schemeClr val="accent2">
                    <a:shade val="95000"/>
                    <a:satMod val="105000"/>
                  </a:schemeClr>
                </a:solidFill>
                <a:prstDash val="dash"/>
                <a:headEnd type="none" w="med" len="med"/>
                <a:tailEnd type="arrow" w="med" len="med"/>
              </a:ln>
              <a:effectLst/>
            </c:spPr>
            <c:trendlineType val="poly"/>
            <c:order val="2"/>
            <c:forward val="2"/>
            <c:dispRSqr val="0"/>
            <c:dispEq val="0"/>
          </c:trendline>
          <c:cat>
            <c:strRef>
              <c:f>'trend lazio'!$V$79:$BR$79</c:f>
              <c:strCache>
                <c:ptCount val="49"/>
                <c:pt idx="0">
                  <c:v>mar. 21</c:v>
                </c:pt>
                <c:pt idx="2">
                  <c:v>mag. 21</c:v>
                </c:pt>
                <c:pt idx="4">
                  <c:v>lug. 21</c:v>
                </c:pt>
                <c:pt idx="6">
                  <c:v>sett. 21</c:v>
                </c:pt>
                <c:pt idx="8">
                  <c:v>nov. 21</c:v>
                </c:pt>
                <c:pt idx="10">
                  <c:v>gen 22</c:v>
                </c:pt>
                <c:pt idx="12">
                  <c:v>mar. 22</c:v>
                </c:pt>
                <c:pt idx="14">
                  <c:v>mag. 22</c:v>
                </c:pt>
                <c:pt idx="16">
                  <c:v>lug. 22</c:v>
                </c:pt>
                <c:pt idx="18">
                  <c:v>sett. 22</c:v>
                </c:pt>
                <c:pt idx="20">
                  <c:v>nov. 22</c:v>
                </c:pt>
                <c:pt idx="22">
                  <c:v>gen. 23</c:v>
                </c:pt>
                <c:pt idx="24">
                  <c:v>mar.23</c:v>
                </c:pt>
                <c:pt idx="26">
                  <c:v>mag. 23</c:v>
                </c:pt>
                <c:pt idx="28">
                  <c:v>lug. 23</c:v>
                </c:pt>
                <c:pt idx="30">
                  <c:v>set. 23</c:v>
                </c:pt>
                <c:pt idx="32">
                  <c:v>nov.23</c:v>
                </c:pt>
                <c:pt idx="34">
                  <c:v>gen. 24</c:v>
                </c:pt>
                <c:pt idx="36">
                  <c:v>mar. 24</c:v>
                </c:pt>
                <c:pt idx="38">
                  <c:v>mag. 24</c:v>
                </c:pt>
                <c:pt idx="40">
                  <c:v>lug. 24</c:v>
                </c:pt>
                <c:pt idx="42">
                  <c:v>set. 24</c:v>
                </c:pt>
                <c:pt idx="45">
                  <c:v>dic. 24</c:v>
                </c:pt>
                <c:pt idx="48">
                  <c:v>mar. 25</c:v>
                </c:pt>
              </c:strCache>
            </c:strRef>
          </c:cat>
          <c:val>
            <c:numRef>
              <c:f>'trend lazio'!$V$80:$BR$80</c:f>
              <c:numCache>
                <c:formatCode>_-* #,##0\ _€_-;\-* #,##0\ _€_-;_-* "-"??\ _€_-;_-@_-</c:formatCode>
                <c:ptCount val="49"/>
                <c:pt idx="0">
                  <c:v>53509</c:v>
                </c:pt>
                <c:pt idx="1">
                  <c:v>53608</c:v>
                </c:pt>
                <c:pt idx="2">
                  <c:v>53660</c:v>
                </c:pt>
                <c:pt idx="3">
                  <c:v>53637</c:v>
                </c:pt>
                <c:pt idx="4">
                  <c:v>53129</c:v>
                </c:pt>
                <c:pt idx="5">
                  <c:v>53557</c:v>
                </c:pt>
                <c:pt idx="6">
                  <c:v>53930</c:v>
                </c:pt>
                <c:pt idx="7">
                  <c:v>54307</c:v>
                </c:pt>
                <c:pt idx="8">
                  <c:v>54593</c:v>
                </c:pt>
                <c:pt idx="9">
                  <c:v>54134</c:v>
                </c:pt>
                <c:pt idx="10">
                  <c:v>54372</c:v>
                </c:pt>
                <c:pt idx="11">
                  <c:v>54635</c:v>
                </c:pt>
                <c:pt idx="12">
                  <c:v>54609</c:v>
                </c:pt>
                <c:pt idx="13">
                  <c:v>54595</c:v>
                </c:pt>
                <c:pt idx="14">
                  <c:v>54771</c:v>
                </c:pt>
                <c:pt idx="15">
                  <c:v>54841</c:v>
                </c:pt>
                <c:pt idx="16">
                  <c:v>54979</c:v>
                </c:pt>
                <c:pt idx="17">
                  <c:v>55637</c:v>
                </c:pt>
                <c:pt idx="18">
                  <c:v>55835</c:v>
                </c:pt>
                <c:pt idx="19">
                  <c:v>56225</c:v>
                </c:pt>
                <c:pt idx="20">
                  <c:v>56524</c:v>
                </c:pt>
                <c:pt idx="21">
                  <c:v>56196</c:v>
                </c:pt>
                <c:pt idx="22">
                  <c:v>56127</c:v>
                </c:pt>
                <c:pt idx="23">
                  <c:v>56319</c:v>
                </c:pt>
                <c:pt idx="24">
                  <c:v>56605</c:v>
                </c:pt>
                <c:pt idx="25">
                  <c:v>56674</c:v>
                </c:pt>
                <c:pt idx="26">
                  <c:v>57230</c:v>
                </c:pt>
                <c:pt idx="27">
                  <c:v>57525</c:v>
                </c:pt>
                <c:pt idx="28">
                  <c:v>57749</c:v>
                </c:pt>
                <c:pt idx="29">
                  <c:v>58428</c:v>
                </c:pt>
                <c:pt idx="30" formatCode="#,##0">
                  <c:v>58987</c:v>
                </c:pt>
                <c:pt idx="31">
                  <c:v>59715</c:v>
                </c:pt>
                <c:pt idx="32">
                  <c:v>60116</c:v>
                </c:pt>
                <c:pt idx="33">
                  <c:v>60166</c:v>
                </c:pt>
                <c:pt idx="34" formatCode="#,##0">
                  <c:v>60637</c:v>
                </c:pt>
                <c:pt idx="35">
                  <c:v>60924</c:v>
                </c:pt>
                <c:pt idx="36">
                  <c:v>61049</c:v>
                </c:pt>
                <c:pt idx="37" formatCode="#,##0">
                  <c:v>61297</c:v>
                </c:pt>
                <c:pt idx="38">
                  <c:v>61547</c:v>
                </c:pt>
                <c:pt idx="39">
                  <c:v>61480</c:v>
                </c:pt>
                <c:pt idx="40" formatCode="#,##0">
                  <c:v>61133</c:v>
                </c:pt>
                <c:pt idx="41">
                  <c:v>61758</c:v>
                </c:pt>
                <c:pt idx="42">
                  <c:v>61862</c:v>
                </c:pt>
                <c:pt idx="43">
                  <c:v>62110</c:v>
                </c:pt>
                <c:pt idx="44">
                  <c:v>62464</c:v>
                </c:pt>
                <c:pt idx="45">
                  <c:v>61861</c:v>
                </c:pt>
                <c:pt idx="46">
                  <c:v>61916</c:v>
                </c:pt>
                <c:pt idx="47">
                  <c:v>62165</c:v>
                </c:pt>
                <c:pt idx="48">
                  <c:v>62281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F53-4971-8139-14D40F853F5B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190169952"/>
        <c:axId val="1190171200"/>
      </c:barChart>
      <c:catAx>
        <c:axId val="1190169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it-IT"/>
          </a:p>
        </c:txPr>
        <c:crossAx val="1190171200"/>
        <c:crosses val="autoZero"/>
        <c:auto val="1"/>
        <c:lblAlgn val="ctr"/>
        <c:lblOffset val="100"/>
        <c:noMultiLvlLbl val="0"/>
      </c:catAx>
      <c:valAx>
        <c:axId val="1190171200"/>
        <c:scaling>
          <c:orientation val="minMax"/>
          <c:min val="30000"/>
        </c:scaling>
        <c:delete val="1"/>
        <c:axPos val="l"/>
        <c:numFmt formatCode="_-* #,##0\ _€_-;\-* #,##0\ _€_-;_-* &quot;-&quot;??\ _€_-;_-@_-" sourceLinked="1"/>
        <c:majorTickMark val="out"/>
        <c:minorTickMark val="none"/>
        <c:tickLblPos val="nextTo"/>
        <c:crossAx val="11901699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 sz="1100" b="0"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'detenuti e posti disponibili'!$B$33</c:f>
              <c:strCache>
                <c:ptCount val="1"/>
                <c:pt idx="0">
                  <c:v>Numero detenuti presenti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6.8861889881695473E-18"/>
                  <c:y val="6.680061856320807E-2"/>
                </c:manualLayout>
              </c:layout>
              <c:spPr>
                <a:solidFill>
                  <a:schemeClr val="lt1"/>
                </a:solidFill>
                <a:ln w="25400" cap="flat" cmpd="sng" algn="ctr">
                  <a:solidFill>
                    <a:schemeClr val="accent1"/>
                  </a:solidFill>
                  <a:prstDash val="solid"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63B9-43C1-BD7B-BAC0F923157D}"/>
                </c:ext>
              </c:extLst>
            </c:dLbl>
            <c:dLbl>
              <c:idx val="10"/>
              <c:layout>
                <c:manualLayout>
                  <c:x val="3.4835271386610862E-2"/>
                  <c:y val="0.11392135410639707"/>
                </c:manualLayout>
              </c:layout>
              <c:spPr>
                <a:solidFill>
                  <a:schemeClr val="lt1"/>
                </a:solidFill>
                <a:ln w="25400" cap="flat" cmpd="sng" algn="ctr">
                  <a:solidFill>
                    <a:schemeClr val="accent1"/>
                  </a:solidFill>
                  <a:prstDash val="solid"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63B9-43C1-BD7B-BAC0F923157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forward val="1"/>
            <c:dispRSqr val="0"/>
            <c:dispEq val="0"/>
          </c:trendline>
          <c:cat>
            <c:strRef>
              <c:f>'detenuti e posti disponibili'!$A$34:$A$44</c:f>
              <c:strCache>
                <c:ptCount val="11"/>
                <c:pt idx="0">
                  <c:v>dic. 20</c:v>
                </c:pt>
                <c:pt idx="1">
                  <c:v>dic. 21</c:v>
                </c:pt>
                <c:pt idx="2">
                  <c:v>dic. 22</c:v>
                </c:pt>
                <c:pt idx="3">
                  <c:v>giu 23</c:v>
                </c:pt>
                <c:pt idx="4">
                  <c:v>gen. 24</c:v>
                </c:pt>
                <c:pt idx="5">
                  <c:v>giu. 24</c:v>
                </c:pt>
                <c:pt idx="6">
                  <c:v>nov. 24</c:v>
                </c:pt>
                <c:pt idx="7">
                  <c:v>dic. 24</c:v>
                </c:pt>
                <c:pt idx="8">
                  <c:v>gen. 25</c:v>
                </c:pt>
                <c:pt idx="9">
                  <c:v>feb. 25</c:v>
                </c:pt>
                <c:pt idx="10">
                  <c:v> mar. 25</c:v>
                </c:pt>
              </c:strCache>
            </c:strRef>
          </c:cat>
          <c:val>
            <c:numRef>
              <c:f>'detenuti e posti disponibili'!$B$34:$B$44</c:f>
              <c:numCache>
                <c:formatCode>_-* #,##0\ _€_-;\-* #,##0\ _€_-;_-* "-"??\ _€_-;_-@_-</c:formatCode>
                <c:ptCount val="11"/>
                <c:pt idx="0">
                  <c:v>52273</c:v>
                </c:pt>
                <c:pt idx="1">
                  <c:v>54157</c:v>
                </c:pt>
                <c:pt idx="2">
                  <c:v>56167</c:v>
                </c:pt>
                <c:pt idx="3">
                  <c:v>57749</c:v>
                </c:pt>
                <c:pt idx="4" formatCode="#,##0">
                  <c:v>60637</c:v>
                </c:pt>
                <c:pt idx="5">
                  <c:v>61480</c:v>
                </c:pt>
                <c:pt idx="6">
                  <c:v>62464</c:v>
                </c:pt>
                <c:pt idx="7">
                  <c:v>61861</c:v>
                </c:pt>
                <c:pt idx="8">
                  <c:v>61916</c:v>
                </c:pt>
                <c:pt idx="9">
                  <c:v>62132</c:v>
                </c:pt>
                <c:pt idx="10">
                  <c:v>62281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3B9-43C1-BD7B-BAC0F923157D}"/>
            </c:ext>
          </c:extLst>
        </c:ser>
        <c:ser>
          <c:idx val="1"/>
          <c:order val="1"/>
          <c:tx>
            <c:strRef>
              <c:f>'detenuti e posti disponibili'!$C$33</c:f>
              <c:strCache>
                <c:ptCount val="1"/>
                <c:pt idx="0">
                  <c:v>Posti effettivamente disponibili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9531961671453241E-2"/>
                  <c:y val="9.2493164164442004E-2"/>
                </c:manualLayout>
              </c:layout>
              <c:spPr>
                <a:solidFill>
                  <a:schemeClr val="lt1"/>
                </a:solidFill>
                <a:ln w="25400" cap="flat" cmpd="sng" algn="ctr">
                  <a:solidFill>
                    <a:schemeClr val="accent2"/>
                  </a:solidFill>
                  <a:prstDash val="solid"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44AE-4E7A-BC14-56AA5348843D}"/>
                </c:ext>
              </c:extLst>
            </c:dLbl>
            <c:dLbl>
              <c:idx val="10"/>
              <c:layout>
                <c:manualLayout>
                  <c:x val="1.8085698386199119E-2"/>
                  <c:y val="6.2034739454094295E-2"/>
                </c:manualLayout>
              </c:layout>
              <c:spPr>
                <a:solidFill>
                  <a:schemeClr val="lt1"/>
                </a:solidFill>
                <a:ln w="25400" cap="flat" cmpd="sng" algn="ctr">
                  <a:solidFill>
                    <a:schemeClr val="accent2"/>
                  </a:solidFill>
                  <a:prstDash val="solid"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63B9-43C1-BD7B-BAC0F923157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2"/>
                </a:solidFill>
                <a:prstDash val="sysDot"/>
              </a:ln>
              <a:effectLst/>
            </c:spPr>
            <c:trendlineType val="linear"/>
            <c:forward val="1"/>
            <c:dispRSqr val="0"/>
            <c:dispEq val="0"/>
          </c:trendline>
          <c:cat>
            <c:strRef>
              <c:f>'detenuti e posti disponibili'!$A$34:$A$44</c:f>
              <c:strCache>
                <c:ptCount val="11"/>
                <c:pt idx="0">
                  <c:v>dic. 20</c:v>
                </c:pt>
                <c:pt idx="1">
                  <c:v>dic. 21</c:v>
                </c:pt>
                <c:pt idx="2">
                  <c:v>dic. 22</c:v>
                </c:pt>
                <c:pt idx="3">
                  <c:v>giu 23</c:v>
                </c:pt>
                <c:pt idx="4">
                  <c:v>gen. 24</c:v>
                </c:pt>
                <c:pt idx="5">
                  <c:v>giu. 24</c:v>
                </c:pt>
                <c:pt idx="6">
                  <c:v>nov. 24</c:v>
                </c:pt>
                <c:pt idx="7">
                  <c:v>dic. 24</c:v>
                </c:pt>
                <c:pt idx="8">
                  <c:v>gen. 25</c:v>
                </c:pt>
                <c:pt idx="9">
                  <c:v>feb. 25</c:v>
                </c:pt>
                <c:pt idx="10">
                  <c:v> mar. 25</c:v>
                </c:pt>
              </c:strCache>
            </c:strRef>
          </c:cat>
          <c:val>
            <c:numRef>
              <c:f>'detenuti e posti disponibili'!$C$34:$C$44</c:f>
              <c:numCache>
                <c:formatCode>_-* #,##0\ _€_-;\-* #,##0\ _€_-;_-* "-"??\ _€_-;_-@_-</c:formatCode>
                <c:ptCount val="11"/>
                <c:pt idx="0">
                  <c:v>47923</c:v>
                </c:pt>
                <c:pt idx="1">
                  <c:v>47258</c:v>
                </c:pt>
                <c:pt idx="2">
                  <c:v>47661</c:v>
                </c:pt>
                <c:pt idx="3">
                  <c:v>47631</c:v>
                </c:pt>
                <c:pt idx="4">
                  <c:v>47691</c:v>
                </c:pt>
                <c:pt idx="5">
                  <c:v>47578</c:v>
                </c:pt>
                <c:pt idx="6">
                  <c:v>46662</c:v>
                </c:pt>
                <c:pt idx="7">
                  <c:v>46679</c:v>
                </c:pt>
                <c:pt idx="8">
                  <c:v>46626</c:v>
                </c:pt>
                <c:pt idx="9">
                  <c:v>46900</c:v>
                </c:pt>
                <c:pt idx="10">
                  <c:v>46948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3B9-43C1-BD7B-BAC0F92315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78574127"/>
        <c:axId val="378574959"/>
      </c:barChart>
      <c:lineChart>
        <c:grouping val="standard"/>
        <c:varyColors val="0"/>
        <c:ser>
          <c:idx val="2"/>
          <c:order val="2"/>
          <c:tx>
            <c:strRef>
              <c:f>'detenuti e posti disponibili'!$D$33</c:f>
              <c:strCache>
                <c:ptCount val="1"/>
                <c:pt idx="0">
                  <c:v>Tasso affollamento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4.6576216293465415E-2"/>
                  <c:y val="-2.82618001613572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44AE-4E7A-BC14-56AA5348843D}"/>
                </c:ext>
              </c:extLst>
            </c:dLbl>
            <c:dLbl>
              <c:idx val="1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63B9-43C1-BD7B-BAC0F923157D}"/>
                </c:ext>
              </c:extLst>
            </c:dLbl>
            <c:spPr>
              <a:solidFill>
                <a:schemeClr val="lt1"/>
              </a:solidFill>
              <a:ln w="25400" cap="flat" cmpd="sng" algn="ctr">
                <a:solidFill>
                  <a:schemeClr val="accent3"/>
                </a:solidFill>
                <a:prstDash val="solid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'detenuti e posti disponibili'!$A$34:$A$44</c:f>
              <c:strCache>
                <c:ptCount val="11"/>
                <c:pt idx="0">
                  <c:v>dic. 20</c:v>
                </c:pt>
                <c:pt idx="1">
                  <c:v>dic. 21</c:v>
                </c:pt>
                <c:pt idx="2">
                  <c:v>dic. 22</c:v>
                </c:pt>
                <c:pt idx="3">
                  <c:v>giu 23</c:v>
                </c:pt>
                <c:pt idx="4">
                  <c:v>gen. 24</c:v>
                </c:pt>
                <c:pt idx="5">
                  <c:v>giu. 24</c:v>
                </c:pt>
                <c:pt idx="6">
                  <c:v>nov. 24</c:v>
                </c:pt>
                <c:pt idx="7">
                  <c:v>dic. 24</c:v>
                </c:pt>
                <c:pt idx="8">
                  <c:v>gen. 25</c:v>
                </c:pt>
                <c:pt idx="9">
                  <c:v>feb. 25</c:v>
                </c:pt>
                <c:pt idx="10">
                  <c:v> mar. 25</c:v>
                </c:pt>
              </c:strCache>
            </c:strRef>
          </c:cat>
          <c:val>
            <c:numRef>
              <c:f>'detenuti e posti disponibili'!$D$34:$D$44</c:f>
              <c:numCache>
                <c:formatCode>0.0%</c:formatCode>
                <c:ptCount val="11"/>
                <c:pt idx="0">
                  <c:v>1.090770611188782</c:v>
                </c:pt>
                <c:pt idx="1">
                  <c:v>1.1459858648271193</c:v>
                </c:pt>
                <c:pt idx="2">
                  <c:v>1.1784687690144982</c:v>
                </c:pt>
                <c:pt idx="3">
                  <c:v>1.2124246814049673</c:v>
                </c:pt>
                <c:pt idx="4">
                  <c:v>1.2714558302405066</c:v>
                </c:pt>
                <c:pt idx="5">
                  <c:v>1.2921938711169028</c:v>
                </c:pt>
                <c:pt idx="6">
                  <c:v>1.3386481505293386</c:v>
                </c:pt>
                <c:pt idx="7">
                  <c:v>1.325242614451895</c:v>
                </c:pt>
                <c:pt idx="8">
                  <c:v>1.3279286235147771</c:v>
                </c:pt>
                <c:pt idx="9">
                  <c:v>1.324776119402985</c:v>
                </c:pt>
                <c:pt idx="10">
                  <c:v>1.3265953821249041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63B9-43C1-BD7B-BAC0F92315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78577871"/>
        <c:axId val="378591183"/>
      </c:lineChart>
      <c:catAx>
        <c:axId val="3785741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78574959"/>
        <c:crosses val="autoZero"/>
        <c:auto val="1"/>
        <c:lblAlgn val="ctr"/>
        <c:lblOffset val="100"/>
        <c:noMultiLvlLbl val="0"/>
      </c:catAx>
      <c:valAx>
        <c:axId val="378574959"/>
        <c:scaling>
          <c:orientation val="minMax"/>
          <c:min val="2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\ _€_-;\-* #,##0\ _€_-;_-* &quot;-&quot;??\ _€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78574127"/>
        <c:crosses val="autoZero"/>
        <c:crossBetween val="between"/>
      </c:valAx>
      <c:valAx>
        <c:axId val="378591183"/>
        <c:scaling>
          <c:orientation val="minMax"/>
        </c:scaling>
        <c:delete val="0"/>
        <c:axPos val="r"/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78577871"/>
        <c:crosses val="max"/>
        <c:crossBetween val="between"/>
        <c:majorUnit val="0.1"/>
      </c:valAx>
      <c:catAx>
        <c:axId val="378577871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78591183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6"/>
    </mc:Choice>
    <mc:Fallback>
      <c:style val="16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genere e nazionali'!$A$19</c:f>
              <c:strCache>
                <c:ptCount val="1"/>
                <c:pt idx="0">
                  <c:v>uomini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nazionali'!$B$18:$C$18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nazionali'!$B$19:$C$19</c:f>
              <c:numCache>
                <c:formatCode>_-* #,##0.0\ _€_-;\-* #,##0.0\ _€_-;_-* "-"??\ _€_-;_-@_-</c:formatCode>
                <c:ptCount val="2"/>
                <c:pt idx="0">
                  <c:v>93.181818181818173</c:v>
                </c:pt>
                <c:pt idx="1">
                  <c:v>96.093093869112991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0AD-42F5-B7F5-3B3D470E78B2}"/>
            </c:ext>
          </c:extLst>
        </c:ser>
        <c:ser>
          <c:idx val="1"/>
          <c:order val="1"/>
          <c:tx>
            <c:strRef>
              <c:f>'detenuti per genere e nazionali'!$A$20</c:f>
              <c:strCache>
                <c:ptCount val="1"/>
                <c:pt idx="0">
                  <c:v>donne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nazionali'!$B$18:$C$18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nazionali'!$B$20:$C$20</c:f>
              <c:numCache>
                <c:formatCode>_-* #,##0.0\ _€_-;\-* #,##0.0\ _€_-;_-* "-"??\ _€_-;_-@_-</c:formatCode>
                <c:ptCount val="2"/>
                <c:pt idx="0">
                  <c:v>6.8181818181818175</c:v>
                </c:pt>
                <c:pt idx="1">
                  <c:v>3.9069061308870086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0AD-42F5-B7F5-3B3D470E78B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68249472"/>
        <c:axId val="68251008"/>
      </c:barChart>
      <c:catAx>
        <c:axId val="6824947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68251008"/>
        <c:crosses val="autoZero"/>
        <c:auto val="1"/>
        <c:lblAlgn val="ctr"/>
        <c:lblOffset val="100"/>
        <c:noMultiLvlLbl val="0"/>
      </c:catAx>
      <c:valAx>
        <c:axId val="68251008"/>
        <c:scaling>
          <c:orientation val="minMax"/>
          <c:min val="0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6824947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5"/>
    </mc:Choice>
    <mc:Fallback>
      <c:style val="15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genere e nazionali'!$A$16</c:f>
              <c:strCache>
                <c:ptCount val="1"/>
                <c:pt idx="0">
                  <c:v>Italiani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nazionali'!$B$15:$C$15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nazionali'!$B$16:$C$16</c:f>
              <c:numCache>
                <c:formatCode>_-* #,##0.0\ _€_-;\-* #,##0.0\ _€_-;_-* "-"??\ _€_-;_-@_-</c:formatCode>
                <c:ptCount val="2"/>
                <c:pt idx="0">
                  <c:v>64.067142008318484</c:v>
                </c:pt>
                <c:pt idx="1">
                  <c:v>68.247302797338321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2DC-4AF5-AC4A-8766571F7917}"/>
            </c:ext>
          </c:extLst>
        </c:ser>
        <c:ser>
          <c:idx val="1"/>
          <c:order val="1"/>
          <c:tx>
            <c:strRef>
              <c:f>'detenuti per genere e nazionali'!$A$17</c:f>
              <c:strCache>
                <c:ptCount val="1"/>
                <c:pt idx="0">
                  <c:v>Stranieri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nazionali'!$B$15:$C$15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nazionali'!$B$17:$C$17</c:f>
              <c:numCache>
                <c:formatCode>_-* #,##0.0\ _€_-;\-* #,##0.0\ _€_-;_-* "-"??\ _€_-;_-@_-</c:formatCode>
                <c:ptCount val="2"/>
                <c:pt idx="0">
                  <c:v>35.932857991681523</c:v>
                </c:pt>
                <c:pt idx="1">
                  <c:v>31.752697202661672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2DC-4AF5-AC4A-8766571F791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29310720"/>
        <c:axId val="129313792"/>
      </c:barChart>
      <c:catAx>
        <c:axId val="12931072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29313792"/>
        <c:crosses val="autoZero"/>
        <c:auto val="1"/>
        <c:lblAlgn val="ctr"/>
        <c:lblOffset val="100"/>
        <c:noMultiLvlLbl val="0"/>
      </c:catAx>
      <c:valAx>
        <c:axId val="129313792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12931072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2000"/>
      </a:pPr>
      <a:endParaRPr lang="it-IT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posizione giuridic'!$O$19</c:f>
              <c:strCache>
                <c:ptCount val="1"/>
                <c:pt idx="0">
                  <c:v>In attesa di primo giudizio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solidFill>
                <a:schemeClr val="bg1">
                  <a:lumMod val="95000"/>
                </a:schemeClr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giuridic'!$P$19:$Q$19</c:f>
              <c:numCache>
                <c:formatCode>_-* #,##0.0\ _€_-;\-* #,##0.0\ _€_-;_-* "-"??\ _€_-;_-@_-</c:formatCode>
                <c:ptCount val="2"/>
                <c:pt idx="0" formatCode="0.0">
                  <c:v>19.221628045157459</c:v>
                </c:pt>
                <c:pt idx="1">
                  <c:v>14.885759701995793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39-4C1A-8674-CA5A25D9898E}"/>
            </c:ext>
          </c:extLst>
        </c:ser>
        <c:ser>
          <c:idx val="1"/>
          <c:order val="1"/>
          <c:tx>
            <c:strRef>
              <c:f>'detenuti per posizione giuridic'!$O$20</c:f>
              <c:strCache>
                <c:ptCount val="1"/>
                <c:pt idx="0">
                  <c:v>Appellanti e ricorrenti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giuridic'!$P$20:$Q$20</c:f>
              <c:numCache>
                <c:formatCode>_-* #,##0.0\ _€_-;\-* #,##0.0\ _€_-;_-* "-"??\ _€_-;_-@_-</c:formatCode>
                <c:ptCount val="2"/>
                <c:pt idx="0" formatCode="0.0">
                  <c:v>11.586452762923351</c:v>
                </c:pt>
                <c:pt idx="1">
                  <c:v>9.2933639472712386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D39-4C1A-8674-CA5A25D9898E}"/>
            </c:ext>
          </c:extLst>
        </c:ser>
        <c:ser>
          <c:idx val="2"/>
          <c:order val="2"/>
          <c:tx>
            <c:strRef>
              <c:f>'detenuti per posizione giuridic'!$O$21</c:f>
              <c:strCache>
                <c:ptCount val="1"/>
                <c:pt idx="0">
                  <c:v>Condannati definitivi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giuridic'!$P$21:$Q$21</c:f>
              <c:numCache>
                <c:formatCode>_-* #,##0.0\ _€_-;\-* #,##0.0\ _€_-;_-* "-"??\ _€_-;_-@_-</c:formatCode>
                <c:ptCount val="2"/>
                <c:pt idx="0" formatCode="0.0">
                  <c:v>69.102792632204398</c:v>
                </c:pt>
                <c:pt idx="1">
                  <c:v>75.286202854803236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D39-4C1A-8674-CA5A25D9898E}"/>
            </c:ext>
          </c:extLst>
        </c:ser>
        <c:ser>
          <c:idx val="3"/>
          <c:order val="3"/>
          <c:tx>
            <c:strRef>
              <c:f>'detenuti per posizione giuridic'!$O$22</c:f>
              <c:strCache>
                <c:ptCount val="1"/>
                <c:pt idx="0">
                  <c:v>altra posizione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giuridic'!$P$22:$Q$22</c:f>
              <c:numCache>
                <c:formatCode>_-* #,##0.0\ _€_-;\-* #,##0.0\ _€_-;_-* "-"??\ _€_-;_-@_-</c:formatCode>
                <c:ptCount val="2"/>
                <c:pt idx="0" formatCode="0.0">
                  <c:v>8.9126559714795009E-2</c:v>
                </c:pt>
                <c:pt idx="1">
                  <c:v>0.53467349592973779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D39-4C1A-8674-CA5A25D9898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04141184"/>
        <c:axId val="104142720"/>
      </c:barChart>
      <c:catAx>
        <c:axId val="10414118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crossAx val="104142720"/>
        <c:crosses val="autoZero"/>
        <c:auto val="1"/>
        <c:lblAlgn val="ctr"/>
        <c:lblOffset val="100"/>
        <c:noMultiLvlLbl val="0"/>
      </c:catAx>
      <c:valAx>
        <c:axId val="104142720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one"/>
        <c:crossAx val="10414118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2000" b="1"/>
      </a:pPr>
      <a:endParaRPr lang="it-IT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1C69EB-0CD6-4C50-89F5-FDA7C356B6C7}" type="datetimeFigureOut">
              <a:rPr lang="it-IT" smtClean="0"/>
              <a:t>07/04/2025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A64DF4-907E-4A92-A119-29C91BC8961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5850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64DF4-907E-4A92-A119-29C91BC8961D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5725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07/04/2025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07/04/2025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07/04/2025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07/04/2025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5418" y="11415"/>
            <a:ext cx="785640" cy="10413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07/04/2025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07/04/2025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07/04/2025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07/04/2025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07/04/2025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07/04/2025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07/04/2025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417D0-2E68-4637-845D-D469B2751F76}" type="datetimeFigureOut">
              <a:rPr lang="it-IT" smtClean="0"/>
              <a:pPr/>
              <a:t>07/04/2025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78" y="188640"/>
            <a:ext cx="8944955" cy="5768141"/>
          </a:xfrm>
          <a:prstGeom prst="rect">
            <a:avLst/>
          </a:prstGeom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395537" y="6294849"/>
            <a:ext cx="8280920" cy="461665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1200" dirty="0" smtClean="0"/>
              <a:t>Fonte: elaborazioni di dati Dipartimento Amministrazione Penitenziaria (DAP)  e Garante Nazionale Diritti delle persone private della libertà (GNPL)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Detenuti per Nazionalità In Italia e nel Lazio al 31 marzo 2025 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789069" y="6237312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5" name="Grafico 4">
            <a:extLst>
              <a:ext uri="{FF2B5EF4-FFF2-40B4-BE49-F238E27FC236}">
                <a16:creationId xmlns:a16="http://schemas.microsoft.com/office/drawing/2014/main" id="{00000000-0008-0000-05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8562910"/>
              </p:ext>
            </p:extLst>
          </p:nvPr>
        </p:nvGraphicFramePr>
        <p:xfrm>
          <a:off x="292925" y="1356846"/>
          <a:ext cx="8785859" cy="48501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60222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Detenuti per posizione giuridica In Italia e nel Lazio al 31 marzo 2025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789069" y="6237312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7" name="Grafico 6">
            <a:extLst>
              <a:ext uri="{FF2B5EF4-FFF2-40B4-BE49-F238E27FC236}">
                <a16:creationId xmlns:a16="http://schemas.microsoft.com/office/drawing/2014/main" id="{00000000-0008-0000-07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8914768"/>
              </p:ext>
            </p:extLst>
          </p:nvPr>
        </p:nvGraphicFramePr>
        <p:xfrm>
          <a:off x="107504" y="1267400"/>
          <a:ext cx="8635365" cy="48901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99468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070" y="49188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Percentuali di detenuti in attesa di giudizio in Italia e nel Lazio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789069" y="6237312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9632" y="1217894"/>
            <a:ext cx="6411167" cy="5019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8694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47657" y="189522"/>
            <a:ext cx="8148128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2400" b="1" dirty="0" smtClean="0">
                <a:solidFill>
                  <a:srgbClr val="002060"/>
                </a:solidFill>
              </a:rPr>
              <a:t>Numero di persone detenute negli Istituti penitenziari in Italia </a:t>
            </a:r>
          </a:p>
          <a:p>
            <a:pPr algn="ctr"/>
            <a:r>
              <a:rPr lang="it-IT" sz="2400" b="1" dirty="0" smtClean="0">
                <a:solidFill>
                  <a:srgbClr val="002060"/>
                </a:solidFill>
              </a:rPr>
              <a:t> Mar. 2021 Mar. 2025</a:t>
            </a: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179512" y="6484844"/>
            <a:ext cx="2593210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 e GNPL</a:t>
            </a:r>
            <a:endParaRPr lang="it-IT" sz="1200" dirty="0"/>
          </a:p>
        </p:txBody>
      </p:sp>
      <p:graphicFrame>
        <p:nvGraphicFramePr>
          <p:cNvPr id="6" name="Grafico 5">
            <a:extLst>
              <a:ext uri="{FF2B5EF4-FFF2-40B4-BE49-F238E27FC236}">
                <a16:creationId xmlns:a16="http://schemas.microsoft.com/office/drawing/2014/main" id="{00000000-0008-0000-02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5860133"/>
              </p:ext>
            </p:extLst>
          </p:nvPr>
        </p:nvGraphicFramePr>
        <p:xfrm>
          <a:off x="36217" y="1035015"/>
          <a:ext cx="9069612" cy="57505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59144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827584" y="96157"/>
            <a:ext cx="6957085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2060"/>
                </a:solidFill>
              </a:rPr>
              <a:t>Numero di detenuti presenti, posti effettivamente disponibili e tassi di affollamento negli istituti penitenziari in Italia dal 31/12/2020 al 31/03/2025</a:t>
            </a:r>
            <a:endParaRPr lang="it-IT" sz="2400" b="1" dirty="0">
              <a:solidFill>
                <a:srgbClr val="002060"/>
              </a:solidFill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179512" y="6484844"/>
            <a:ext cx="2593210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 e GNPL</a:t>
            </a:r>
            <a:endParaRPr lang="it-IT" sz="1200" dirty="0"/>
          </a:p>
        </p:txBody>
      </p:sp>
      <p:graphicFrame>
        <p:nvGraphicFramePr>
          <p:cNvPr id="7" name="Grafico 6">
            <a:extLst>
              <a:ext uri="{FF2B5EF4-FFF2-40B4-BE49-F238E27FC236}">
                <a16:creationId xmlns:a16="http://schemas.microsoft.com/office/drawing/2014/main" id="{00000000-0008-0000-03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7138303"/>
              </p:ext>
            </p:extLst>
          </p:nvPr>
        </p:nvGraphicFramePr>
        <p:xfrm>
          <a:off x="251520" y="1298392"/>
          <a:ext cx="8452812" cy="49430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56384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8101" y="1841"/>
            <a:ext cx="8229600" cy="95730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it-IT" sz="2000" b="1" dirty="0" smtClean="0"/>
              <a:t>Tasso affollamento calcolato sul numero effettivo di posti disponibili(*) </a:t>
            </a:r>
            <a:br>
              <a:rPr lang="it-IT" sz="2000" b="1" dirty="0" smtClean="0"/>
            </a:br>
            <a:r>
              <a:rPr lang="it-IT" sz="2000" b="1" dirty="0" smtClean="0"/>
              <a:t>e numero di detenuti per regione</a:t>
            </a:r>
            <a:br>
              <a:rPr lang="it-IT" sz="2000" b="1" dirty="0" smtClean="0"/>
            </a:br>
            <a:r>
              <a:rPr lang="it-IT" sz="2000" b="1" dirty="0" smtClean="0"/>
              <a:t>negli istituti penitenziari d’Italia al 31 marzo 2025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sp>
        <p:nvSpPr>
          <p:cNvPr id="11" name="Rettangolo 10"/>
          <p:cNvSpPr/>
          <p:nvPr/>
        </p:nvSpPr>
        <p:spPr>
          <a:xfrm>
            <a:off x="122948" y="6183935"/>
            <a:ext cx="8928992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dirty="0" smtClean="0"/>
              <a:t>(*) i posti effettivamente disponibili degli </a:t>
            </a:r>
            <a:r>
              <a:rPr lang="it-IT" sz="1050" smtClean="0"/>
              <a:t>istituti sono </a:t>
            </a:r>
            <a:r>
              <a:rPr lang="it-IT" sz="1050" dirty="0" smtClean="0"/>
              <a:t>calcolati in base all’ultimo aggiornamento disponibile delle schede di trasparenza degli istituti consultabili sul sito del Ministero della Giustizia</a:t>
            </a: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7704" y="959147"/>
            <a:ext cx="6264696" cy="4885946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9716" y="3010104"/>
            <a:ext cx="1705680" cy="1282047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875258" y="2024409"/>
            <a:ext cx="17201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Tasso affollamento per Regione</a:t>
            </a: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3400509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35496" y="76562"/>
            <a:ext cx="8352928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Dettaglio dei detenuti presenti negli istituti penitenziari del Lazio al  31/03/2025</a:t>
            </a:r>
            <a:endParaRPr lang="it-IT" b="1" dirty="0"/>
          </a:p>
        </p:txBody>
      </p:sp>
      <p:sp>
        <p:nvSpPr>
          <p:cNvPr id="6" name="Rettangolo 5"/>
          <p:cNvSpPr/>
          <p:nvPr/>
        </p:nvSpPr>
        <p:spPr>
          <a:xfrm>
            <a:off x="395536" y="6279703"/>
            <a:ext cx="82809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dirty="0" smtClean="0"/>
              <a:t>(*) i posti effettivamente disponibili degli istituti del Lazio sono calcolati in base all’ultimo aggiornamento disponibile delle schede di trasparenza degli istituti consultabili sul sito del Ministero della Giustizia</a:t>
            </a:r>
            <a:endParaRPr lang="it-IT" sz="12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6804248" y="6510535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8379497"/>
              </p:ext>
            </p:extLst>
          </p:nvPr>
        </p:nvGraphicFramePr>
        <p:xfrm>
          <a:off x="323528" y="505586"/>
          <a:ext cx="8064896" cy="5774117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880788">
                  <a:extLst>
                    <a:ext uri="{9D8B030D-6E8A-4147-A177-3AD203B41FA5}">
                      <a16:colId xmlns:a16="http://schemas.microsoft.com/office/drawing/2014/main" val="1406207836"/>
                    </a:ext>
                  </a:extLst>
                </a:gridCol>
                <a:gridCol w="746179">
                  <a:extLst>
                    <a:ext uri="{9D8B030D-6E8A-4147-A177-3AD203B41FA5}">
                      <a16:colId xmlns:a16="http://schemas.microsoft.com/office/drawing/2014/main" val="1751016505"/>
                    </a:ext>
                  </a:extLst>
                </a:gridCol>
                <a:gridCol w="1261465">
                  <a:extLst>
                    <a:ext uri="{9D8B030D-6E8A-4147-A177-3AD203B41FA5}">
                      <a16:colId xmlns:a16="http://schemas.microsoft.com/office/drawing/2014/main" val="3942614510"/>
                    </a:ext>
                  </a:extLst>
                </a:gridCol>
                <a:gridCol w="1171895">
                  <a:extLst>
                    <a:ext uri="{9D8B030D-6E8A-4147-A177-3AD203B41FA5}">
                      <a16:colId xmlns:a16="http://schemas.microsoft.com/office/drawing/2014/main" val="2079229812"/>
                    </a:ext>
                  </a:extLst>
                </a:gridCol>
                <a:gridCol w="1042009">
                  <a:extLst>
                    <a:ext uri="{9D8B030D-6E8A-4147-A177-3AD203B41FA5}">
                      <a16:colId xmlns:a16="http://schemas.microsoft.com/office/drawing/2014/main" val="1233130316"/>
                    </a:ext>
                  </a:extLst>
                </a:gridCol>
                <a:gridCol w="936118">
                  <a:extLst>
                    <a:ext uri="{9D8B030D-6E8A-4147-A177-3AD203B41FA5}">
                      <a16:colId xmlns:a16="http://schemas.microsoft.com/office/drawing/2014/main" val="3882217495"/>
                    </a:ext>
                  </a:extLst>
                </a:gridCol>
                <a:gridCol w="1026442">
                  <a:extLst>
                    <a:ext uri="{9D8B030D-6E8A-4147-A177-3AD203B41FA5}">
                      <a16:colId xmlns:a16="http://schemas.microsoft.com/office/drawing/2014/main" val="904374269"/>
                    </a:ext>
                  </a:extLst>
                </a:gridCol>
              </a:tblGrid>
              <a:tr h="404363">
                <a:tc row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Istituto</a:t>
                      </a: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Tipo istituto</a:t>
                      </a: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Capienza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it-IT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Regolamentare</a:t>
                      </a: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POSTI  </a:t>
                      </a:r>
                      <a:br>
                        <a:rPr lang="it-IT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it-IT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effettivamente disponili (*)</a:t>
                      </a:r>
                    </a:p>
                  </a:txBody>
                  <a:tcPr marL="3744" marR="3744" marT="3744" marB="0" anchor="ctr"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Detenuti presenti al 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it-IT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31</a:t>
                      </a:r>
                      <a:r>
                        <a:rPr lang="it-IT" sz="12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marzo 2025</a:t>
                      </a:r>
                      <a:endParaRPr lang="it-IT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744" marR="3744" marT="3744" marB="0" anchor="ctr"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di cui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it-IT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stranieri</a:t>
                      </a:r>
                      <a:endParaRPr lang="it-IT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algn="ctr" defTabSz="914400" rtl="0" eaLnBrk="1" fontAlgn="b" latinLnBrk="0" hangingPunct="1"/>
                      <a:r>
                        <a:rPr lang="it-IT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744" marR="3744" marT="3744" marB="0" anchor="ctr"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2361083"/>
                  </a:ext>
                </a:extLst>
              </a:tr>
              <a:tr h="400846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Totale</a:t>
                      </a:r>
                      <a:endParaRPr lang="it-IT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744" marR="3744" marT="37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</a:t>
                      </a:r>
                      <a:r>
                        <a:rPr lang="it-IT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onne</a:t>
                      </a:r>
                      <a:endParaRPr lang="it-IT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744" marR="3744" marT="3744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it-IT" sz="11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728588"/>
                  </a:ext>
                </a:extLst>
              </a:tr>
              <a:tr h="213929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CASSINO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200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127</a:t>
                      </a:r>
                    </a:p>
                  </a:txBody>
                  <a:tcPr marL="7620" marR="7620" marT="7620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223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7620" marR="7620" marT="7620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64</a:t>
                      </a:r>
                    </a:p>
                  </a:txBody>
                  <a:tcPr marL="7620" marR="7620" marT="7620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586692806"/>
                  </a:ext>
                </a:extLst>
              </a:tr>
              <a:tr h="40800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FROSINONE "G. PAGLIEI"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517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464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572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188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915077429"/>
                  </a:ext>
                </a:extLst>
              </a:tr>
              <a:tr h="213929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PALIANO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153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152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64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854973396"/>
                  </a:ext>
                </a:extLst>
              </a:tr>
              <a:tr h="213929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LATINA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77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77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134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36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95165946"/>
                  </a:ext>
                </a:extLst>
              </a:tr>
              <a:tr h="213929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RIETI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295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289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495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283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171913887"/>
                  </a:ext>
                </a:extLst>
              </a:tr>
              <a:tr h="40800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CIVITAVECCHIA "G. PASSERINI"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144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92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87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51926315"/>
                  </a:ext>
                </a:extLst>
              </a:tr>
              <a:tr h="40800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CIVITAVECCHIA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357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311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557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42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270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794850624"/>
                  </a:ext>
                </a:extLst>
              </a:tr>
              <a:tr h="40800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ROMA "G. STEFANINI" REBIBBIA FEMMINILE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CCF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272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263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375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375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115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985736609"/>
                  </a:ext>
                </a:extLst>
              </a:tr>
              <a:tr h="42207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ROMA "R. CINOTTI" REBIBBIA N.C.1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      1.170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1057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        1.561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478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13627373"/>
                  </a:ext>
                </a:extLst>
              </a:tr>
              <a:tr h="40800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ROMA "REBIBBIA TERZA CASA"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172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132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81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580037742"/>
                  </a:ext>
                </a:extLst>
              </a:tr>
              <a:tr h="213929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ROMA "REBIBBIA"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445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296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276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31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501991174"/>
                  </a:ext>
                </a:extLst>
              </a:tr>
              <a:tr h="40800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ROMA "REGINA COELI"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628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572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1084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526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091062"/>
                  </a:ext>
                </a:extLst>
              </a:tr>
              <a:tr h="213929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VELLETRI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412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336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518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143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336216864"/>
                  </a:ext>
                </a:extLst>
              </a:tr>
              <a:tr h="213929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VITERBO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440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405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705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256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657601837"/>
                  </a:ext>
                </a:extLst>
              </a:tr>
              <a:tr h="42207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TOTALE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7620" marR="7620" marT="762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      5.209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             4.573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        6.732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  459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    2.419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4126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9285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962" y="582572"/>
            <a:ext cx="8807756" cy="5368462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0" y="176137"/>
            <a:ext cx="832485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Tasso di affollamento negli istituti penitenziari del Lazio e in Italia calcolato sul totale dei posti effettivamente disponibili al 31 marzo 2025</a:t>
            </a:r>
            <a:endParaRPr lang="it-IT" b="1" dirty="0"/>
          </a:p>
        </p:txBody>
      </p:sp>
      <p:sp>
        <p:nvSpPr>
          <p:cNvPr id="6" name="Rettangolo 5"/>
          <p:cNvSpPr/>
          <p:nvPr/>
        </p:nvSpPr>
        <p:spPr>
          <a:xfrm>
            <a:off x="90270" y="6140579"/>
            <a:ext cx="8928992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dirty="0" smtClean="0"/>
              <a:t>(*) i posti effettivamente disponibili degli istituti penitenziari in tutta Italia sono calcolati in base all’ultimo aggiornamento disponibile delle schede di trasparenza degli istituti consultabili sul sito del ministero della Giustizia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1336105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0"/>
            <a:ext cx="8229600" cy="92211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Primi venti istituti penitenziari in Italia per tasso di affollamento su posti effettivamente disponibili al 31 marzo 2025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948264" y="6567178"/>
            <a:ext cx="216841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944" y="1268760"/>
            <a:ext cx="8928919" cy="4824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694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dirty="0" smtClean="0"/>
              <a:t>Detenuti per Genere in Italia e nel Lazio al 31 marzo 2025</a:t>
            </a:r>
            <a:endParaRPr lang="it-IT" sz="20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876256" y="6165304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7" name="Grafico 6">
            <a:extLst>
              <a:ext uri="{FF2B5EF4-FFF2-40B4-BE49-F238E27FC236}">
                <a16:creationId xmlns:a16="http://schemas.microsoft.com/office/drawing/2014/main" id="{00000000-0008-0000-05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7737171"/>
              </p:ext>
            </p:extLst>
          </p:nvPr>
        </p:nvGraphicFramePr>
        <p:xfrm>
          <a:off x="99016" y="1187624"/>
          <a:ext cx="9161078" cy="4509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72426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dirty="0" smtClean="0"/>
              <a:t>Detenute madri con figli al seguito presenti negli Istituti penitenziari in Italia </a:t>
            </a:r>
            <a:br>
              <a:rPr lang="it-IT" sz="2000" dirty="0" smtClean="0"/>
            </a:br>
            <a:r>
              <a:rPr lang="it-IT" sz="2000" dirty="0" smtClean="0"/>
              <a:t>al 31 marzo 2025</a:t>
            </a:r>
            <a:endParaRPr lang="it-IT" sz="2000" dirty="0">
              <a:solidFill>
                <a:srgbClr val="C00000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979712" y="6453317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4559266"/>
              </p:ext>
            </p:extLst>
          </p:nvPr>
        </p:nvGraphicFramePr>
        <p:xfrm>
          <a:off x="107504" y="1412776"/>
          <a:ext cx="7992888" cy="4545718"/>
        </p:xfrm>
        <a:graphic>
          <a:graphicData uri="http://schemas.openxmlformats.org/drawingml/2006/table">
            <a:tbl>
              <a:tblPr lastRow="1" bandRow="1">
                <a:tableStyleId>{5C22544A-7EE6-4342-B048-85BDC9FD1C3A}</a:tableStyleId>
              </a:tblPr>
              <a:tblGrid>
                <a:gridCol w="1145894">
                  <a:extLst>
                    <a:ext uri="{9D8B030D-6E8A-4147-A177-3AD203B41FA5}">
                      <a16:colId xmlns:a16="http://schemas.microsoft.com/office/drawing/2014/main" val="1902667292"/>
                    </a:ext>
                  </a:extLst>
                </a:gridCol>
                <a:gridCol w="1950450">
                  <a:extLst>
                    <a:ext uri="{9D8B030D-6E8A-4147-A177-3AD203B41FA5}">
                      <a16:colId xmlns:a16="http://schemas.microsoft.com/office/drawing/2014/main" val="3211615703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3621947872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139276828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126932006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3227188328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489688910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3193555270"/>
                    </a:ext>
                  </a:extLst>
                </a:gridCol>
              </a:tblGrid>
              <a:tr h="228024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Regione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>
                          <a:solidFill>
                            <a:schemeClr val="bg1"/>
                          </a:solidFill>
                          <a:effectLst/>
                        </a:rPr>
                        <a:t>Istituto</a:t>
                      </a:r>
                      <a:endParaRPr lang="it-IT" sz="1400" b="1" i="0" u="none" strike="noStrike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Italiane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>
                          <a:solidFill>
                            <a:schemeClr val="bg1"/>
                          </a:solidFill>
                          <a:effectLst/>
                        </a:rPr>
                        <a:t>Straniere</a:t>
                      </a:r>
                      <a:endParaRPr lang="it-IT" sz="1400" b="1" i="0" u="none" strike="noStrike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Totale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2244920"/>
                  </a:ext>
                </a:extLst>
              </a:tr>
              <a:tr h="228024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di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di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0617901"/>
                  </a:ext>
                </a:extLst>
              </a:tr>
              <a:tr h="45137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detenzione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detenzione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Presenti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Figli al seguito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Presenti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Figli al seguito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Presenti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Figli al seguito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1191408"/>
                  </a:ext>
                </a:extLst>
              </a:tr>
              <a:tr h="42945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LAZIO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ROMA"G. STEFANINI" REBIBBIA FEMMINILE - CCF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6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6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925864042"/>
                  </a:ext>
                </a:extLst>
              </a:tr>
              <a:tr h="9014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LOMBARDIA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MILANO"F. DI CATALDO" SAN VITTORE - CCF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821300182"/>
                  </a:ext>
                </a:extLst>
              </a:tr>
              <a:tr h="67804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PIEMONTE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TORINO"G. LORUSSO - L. CUTUGNO" LE VALLETTE - CC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796803793"/>
                  </a:ext>
                </a:extLst>
              </a:tr>
              <a:tr h="67804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UMBRIA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PERUGIA"NUOVO COMPLESSO PENITENZIARIO CAPANNE" - CC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785922857"/>
                  </a:ext>
                </a:extLst>
              </a:tr>
              <a:tr h="454688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VENETO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VENEZIA"GIUDECCA" - CRF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63741458"/>
                  </a:ext>
                </a:extLst>
              </a:tr>
              <a:tr h="41543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FFC000"/>
                          </a:solidFill>
                          <a:effectLst/>
                          <a:latin typeface="Tahoma" panose="020B0604030504040204" pitchFamily="34" charset="0"/>
                        </a:rPr>
                        <a:t>Totale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>
                          <a:solidFill>
                            <a:srgbClr val="FFC000"/>
                          </a:solidFill>
                          <a:effectLst/>
                          <a:latin typeface="Tahoma" panose="020B0604030504040204" pitchFamily="34" charset="0"/>
                        </a:rPr>
                        <a:t>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>
                          <a:solidFill>
                            <a:srgbClr val="FFC000"/>
                          </a:solidFill>
                          <a:effectLst/>
                          <a:latin typeface="Tahoma" panose="020B0604030504040204" pitchFamily="34" charset="0"/>
                        </a:rPr>
                        <a:t>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>
                          <a:solidFill>
                            <a:srgbClr val="FFC000"/>
                          </a:solidFill>
                          <a:effectLst/>
                          <a:latin typeface="Tahoma" panose="020B0604030504040204" pitchFamily="34" charset="0"/>
                        </a:rPr>
                        <a:t>10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>
                          <a:solidFill>
                            <a:srgbClr val="FFC000"/>
                          </a:solidFill>
                          <a:effectLst/>
                          <a:latin typeface="Tahoma" panose="020B0604030504040204" pitchFamily="34" charset="0"/>
                        </a:rPr>
                        <a:t>10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>
                          <a:solidFill>
                            <a:srgbClr val="FFC000"/>
                          </a:solidFill>
                          <a:effectLst/>
                          <a:latin typeface="Tahoma" panose="020B0604030504040204" pitchFamily="34" charset="0"/>
                        </a:rPr>
                        <a:t>15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>
                          <a:solidFill>
                            <a:srgbClr val="FFC000"/>
                          </a:solidFill>
                          <a:effectLst/>
                          <a:latin typeface="Tahoma" panose="020B0604030504040204" pitchFamily="34" charset="0"/>
                        </a:rPr>
                        <a:t>15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2371399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9262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9300</TotalTime>
  <Words>626</Words>
  <Application>Microsoft Office PowerPoint</Application>
  <PresentationFormat>Presentazione su schermo (4:3)</PresentationFormat>
  <Paragraphs>220</Paragraphs>
  <Slides>12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7" baseType="lpstr">
      <vt:lpstr>Arial</vt:lpstr>
      <vt:lpstr>Calibri</vt:lpstr>
      <vt:lpstr>Tahoma</vt:lpstr>
      <vt:lpstr>Trebuchet MS</vt:lpstr>
      <vt:lpstr>Tema di Office</vt:lpstr>
      <vt:lpstr>Presentazione standard di PowerPoint</vt:lpstr>
      <vt:lpstr>Presentazione standard di PowerPoint</vt:lpstr>
      <vt:lpstr>Presentazione standard di PowerPoint</vt:lpstr>
      <vt:lpstr>Tasso affollamento calcolato sul numero effettivo di posti disponibili(*)  e numero di detenuti per regione negli istituti penitenziari d’Italia al 31 marzo 2025</vt:lpstr>
      <vt:lpstr>Presentazione standard di PowerPoint</vt:lpstr>
      <vt:lpstr>Presentazione standard di PowerPoint</vt:lpstr>
      <vt:lpstr>Primi venti istituti penitenziari in Italia per tasso di affollamento su posti effettivamente disponibili al 31 marzo 2025</vt:lpstr>
      <vt:lpstr>Detenuti per Genere in Italia e nel Lazio al 31 marzo 2025</vt:lpstr>
      <vt:lpstr>Detenute madri con figli al seguito presenti negli Istituti penitenziari in Italia  al 31 marzo 2025</vt:lpstr>
      <vt:lpstr>Detenuti per Nazionalità In Italia e nel Lazio al 31 marzo 2025 </vt:lpstr>
      <vt:lpstr>Detenuti per posizione giuridica In Italia e nel Lazio al 31 marzo 2025</vt:lpstr>
      <vt:lpstr>Percentuali di detenuti in attesa di giudizio in Italia e nel Lazio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 User</dc:creator>
  <cp:lastModifiedBy>Lorenzo Fanoli</cp:lastModifiedBy>
  <cp:revision>719</cp:revision>
  <dcterms:created xsi:type="dcterms:W3CDTF">2020-06-03T15:49:37Z</dcterms:created>
  <dcterms:modified xsi:type="dcterms:W3CDTF">2025-04-07T08:42:00Z</dcterms:modified>
</cp:coreProperties>
</file>