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6" r:id="rId3"/>
    <p:sldId id="281" r:id="rId4"/>
    <p:sldId id="282" r:id="rId5"/>
    <p:sldId id="270" r:id="rId6"/>
    <p:sldId id="283" r:id="rId7"/>
    <p:sldId id="284" r:id="rId8"/>
    <p:sldId id="285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97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3" autoAdjust="0"/>
    <p:restoredTop sz="95274" autoAdjust="0"/>
  </p:normalViewPr>
  <p:slideViewPr>
    <p:cSldViewPr>
      <p:cViewPr varScale="1">
        <p:scale>
          <a:sx n="79" d="100"/>
          <a:sy n="79" d="100"/>
        </p:scale>
        <p:origin x="132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elaborazioni%20misure%20alternativ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elaborazioni%20misure%20alternativ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Foglio_di_lavoro_di_Microsoft_Excel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Foglio_di_lavoro_di_Microsoft_Excel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elaborazioni%20misure%20alternativ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Foglio_di_lavoro_di_Microsoft_Excel2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elaborazioni%20misure%20alternativ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Grafico%20in%20Microsoft%20PowerPoint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datim%20indice%20misure%20alternative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3F4-4061-988B-8C53D59D454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3F4-4061-988B-8C53D59D4540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3F4-4061-988B-8C53D59D4540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3F4-4061-988B-8C53D59D4540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93F4-4061-988B-8C53D59D4540}"/>
              </c:ext>
            </c:extLst>
          </c:dPt>
          <c:dLbls>
            <c:dLbl>
              <c:idx val="1"/>
              <c:layout>
                <c:manualLayout>
                  <c:x val="0.19455380577427822"/>
                  <c:y val="-3.500239942022172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3F4-4061-988B-8C53D59D4540}"/>
                </c:ext>
              </c:extLst>
            </c:dLbl>
            <c:dLbl>
              <c:idx val="2"/>
              <c:layout>
                <c:manualLayout>
                  <c:x val="0.16147229060567905"/>
                  <c:y val="-0.2616682826027343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3F4-4061-988B-8C53D59D4540}"/>
                </c:ext>
              </c:extLst>
            </c:dLbl>
            <c:dLbl>
              <c:idx val="3"/>
              <c:layout>
                <c:manualLayout>
                  <c:x val="9.5479018285005546E-2"/>
                  <c:y val="-0.2072614290750969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3F4-4061-988B-8C53D59D454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'misure alternatieve'!$J$4:$J$8</c:f>
              <c:strCache>
                <c:ptCount val="5"/>
                <c:pt idx="0">
                  <c:v>Misure alternative alla detenzione</c:v>
                </c:pt>
                <c:pt idx="1">
                  <c:v>Sanzioni e pene sostitutive</c:v>
                </c:pt>
                <c:pt idx="2">
                  <c:v>Misure di sicurezza</c:v>
                </c:pt>
                <c:pt idx="3">
                  <c:v>Sanzioni di comunità</c:v>
                </c:pt>
                <c:pt idx="4">
                  <c:v>Misure di comunità</c:v>
                </c:pt>
              </c:strCache>
            </c:strRef>
          </c:cat>
          <c:val>
            <c:numRef>
              <c:f>'misure alternatieve'!$K$4:$K$8</c:f>
              <c:numCache>
                <c:formatCode>_-* #,##0\ _€_-;\-* #,##0\ _€_-;_-* "-"??\ _€_-;_-@_-</c:formatCode>
                <c:ptCount val="5"/>
                <c:pt idx="0">
                  <c:v>49320</c:v>
                </c:pt>
                <c:pt idx="1">
                  <c:v>6509</c:v>
                </c:pt>
                <c:pt idx="2">
                  <c:v>5116</c:v>
                </c:pt>
                <c:pt idx="3">
                  <c:v>10938</c:v>
                </c:pt>
                <c:pt idx="4">
                  <c:v>27618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3F4-4061-988B-8C53D59D4540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'misure alternatieve'!$H$43</c:f>
              <c:strCache>
                <c:ptCount val="1"/>
                <c:pt idx="0">
                  <c:v>Misure Alternative alla detenzione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'misure alternatieve'!$G$44:$G$50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alternatieve'!$H$44:$H$50</c:f>
              <c:numCache>
                <c:formatCode>_-* #,##0\ _€_-;\-* #,##0\ _€_-;_-* "-"??\ _€_-;_-@_-</c:formatCode>
                <c:ptCount val="7"/>
                <c:pt idx="0">
                  <c:v>29601</c:v>
                </c:pt>
                <c:pt idx="1">
                  <c:v>28870</c:v>
                </c:pt>
                <c:pt idx="2">
                  <c:v>31139</c:v>
                </c:pt>
                <c:pt idx="3">
                  <c:v>35869</c:v>
                </c:pt>
                <c:pt idx="4">
                  <c:v>41273</c:v>
                </c:pt>
                <c:pt idx="5">
                  <c:v>46366</c:v>
                </c:pt>
                <c:pt idx="6">
                  <c:v>49320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2-4130-B786-3E9983116E3E}"/>
            </c:ext>
          </c:extLst>
        </c:ser>
        <c:ser>
          <c:idx val="1"/>
          <c:order val="1"/>
          <c:tx>
            <c:strRef>
              <c:f>'misure alternatieve'!$I$43</c:f>
              <c:strCache>
                <c:ptCount val="1"/>
                <c:pt idx="0">
                  <c:v>Sanzioni e pene sostitutive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'misure alternatieve'!$G$44:$G$50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alternatieve'!$I$44:$I$50</c:f>
              <c:numCache>
                <c:formatCode>_-* #,##0\ _€_-;\-* #,##0\ _€_-;_-* "-"??\ _€_-;_-@_-</c:formatCode>
                <c:ptCount val="7"/>
                <c:pt idx="0">
                  <c:v>117</c:v>
                </c:pt>
                <c:pt idx="1">
                  <c:v>103</c:v>
                </c:pt>
                <c:pt idx="2">
                  <c:v>106</c:v>
                </c:pt>
                <c:pt idx="3">
                  <c:v>102</c:v>
                </c:pt>
                <c:pt idx="4">
                  <c:v>1792</c:v>
                </c:pt>
                <c:pt idx="5">
                  <c:v>5208</c:v>
                </c:pt>
                <c:pt idx="6">
                  <c:v>6509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32-4130-B786-3E9983116E3E}"/>
            </c:ext>
          </c:extLst>
        </c:ser>
        <c:ser>
          <c:idx val="2"/>
          <c:order val="2"/>
          <c:tx>
            <c:strRef>
              <c:f>'misure alternatieve'!$J$43</c:f>
              <c:strCache>
                <c:ptCount val="1"/>
                <c:pt idx="0">
                  <c:v>Misure di sicurezza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'misure alternatieve'!$G$44:$G$50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alternatieve'!$J$44:$J$50</c:f>
              <c:numCache>
                <c:formatCode>_-* #,##0\ _€_-;\-* #,##0\ _€_-;_-* "-"??\ _€_-;_-@_-</c:formatCode>
                <c:ptCount val="7"/>
                <c:pt idx="0">
                  <c:v>4148</c:v>
                </c:pt>
                <c:pt idx="1">
                  <c:v>424</c:v>
                </c:pt>
                <c:pt idx="2">
                  <c:v>4552</c:v>
                </c:pt>
                <c:pt idx="3">
                  <c:v>4549</c:v>
                </c:pt>
                <c:pt idx="4">
                  <c:v>4856</c:v>
                </c:pt>
                <c:pt idx="5">
                  <c:v>4984</c:v>
                </c:pt>
                <c:pt idx="6">
                  <c:v>5116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32-4130-B786-3E9983116E3E}"/>
            </c:ext>
          </c:extLst>
        </c:ser>
        <c:ser>
          <c:idx val="3"/>
          <c:order val="3"/>
          <c:tx>
            <c:strRef>
              <c:f>'misure alternatieve'!$K$43</c:f>
              <c:strCache>
                <c:ptCount val="1"/>
                <c:pt idx="0">
                  <c:v>Sanzioni di Comunità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'misure alternatieve'!$G$44:$G$50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alternatieve'!$K$44:$K$50</c:f>
              <c:numCache>
                <c:formatCode>_-* #,##0\ _€_-;\-* #,##0\ _€_-;_-* "-"??\ _€_-;_-@_-</c:formatCode>
                <c:ptCount val="7"/>
                <c:pt idx="0">
                  <c:v>8314</c:v>
                </c:pt>
                <c:pt idx="1">
                  <c:v>8797</c:v>
                </c:pt>
                <c:pt idx="2">
                  <c:v>8777</c:v>
                </c:pt>
                <c:pt idx="3">
                  <c:v>9355</c:v>
                </c:pt>
                <c:pt idx="4">
                  <c:v>10694</c:v>
                </c:pt>
                <c:pt idx="5">
                  <c:v>10688</c:v>
                </c:pt>
                <c:pt idx="6">
                  <c:v>10938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32-4130-B786-3E9983116E3E}"/>
            </c:ext>
          </c:extLst>
        </c:ser>
        <c:ser>
          <c:idx val="4"/>
          <c:order val="4"/>
          <c:tx>
            <c:strRef>
              <c:f>'misure alternatieve'!$L$43</c:f>
              <c:strCache>
                <c:ptCount val="1"/>
                <c:pt idx="0">
                  <c:v>Misure di comunità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'misure alternatieve'!$G$44:$G$50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alternatieve'!$L$44:$L$50</c:f>
              <c:numCache>
                <c:formatCode>_-* #,##0\ _€_-;\-* #,##0\ _€_-;_-* "-"??\ _€_-;_-@_-</c:formatCode>
                <c:ptCount val="7"/>
                <c:pt idx="0">
                  <c:v>18180</c:v>
                </c:pt>
                <c:pt idx="1">
                  <c:v>17677</c:v>
                </c:pt>
                <c:pt idx="2">
                  <c:v>24256</c:v>
                </c:pt>
                <c:pt idx="3">
                  <c:v>24683</c:v>
                </c:pt>
                <c:pt idx="4">
                  <c:v>26214</c:v>
                </c:pt>
                <c:pt idx="5">
                  <c:v>26265</c:v>
                </c:pt>
                <c:pt idx="6">
                  <c:v>27618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32-4130-B786-3E9983116E3E}"/>
            </c:ext>
          </c:extLst>
        </c:ser>
        <c:ser>
          <c:idx val="5"/>
          <c:order val="5"/>
          <c:tx>
            <c:strRef>
              <c:f>'misure alternatieve'!$M$43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'misure alternatieve'!$G$44:$G$50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alternatieve'!$M$44:$M$50</c:f>
              <c:numCache>
                <c:formatCode>_-* #,##0\ _€_-;\-* #,##0\ _€_-;_-* "-"??\ _€_-;_-@_-</c:formatCode>
                <c:ptCount val="7"/>
                <c:pt idx="0">
                  <c:v>60360</c:v>
                </c:pt>
                <c:pt idx="1">
                  <c:v>59711</c:v>
                </c:pt>
                <c:pt idx="2">
                  <c:v>68830</c:v>
                </c:pt>
                <c:pt idx="3">
                  <c:v>74558</c:v>
                </c:pt>
                <c:pt idx="4">
                  <c:v>84829</c:v>
                </c:pt>
                <c:pt idx="5">
                  <c:v>93511</c:v>
                </c:pt>
                <c:pt idx="6">
                  <c:v>99501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32-4130-B786-3E9983116E3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324476896"/>
        <c:axId val="324471488"/>
      </c:barChart>
      <c:catAx>
        <c:axId val="324476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24471488"/>
        <c:crosses val="autoZero"/>
        <c:auto val="1"/>
        <c:lblAlgn val="ctr"/>
        <c:lblOffset val="100"/>
        <c:noMultiLvlLbl val="0"/>
      </c:catAx>
      <c:valAx>
        <c:axId val="324471488"/>
        <c:scaling>
          <c:orientation val="minMax"/>
          <c:max val="120000"/>
        </c:scaling>
        <c:delete val="1"/>
        <c:axPos val="l"/>
        <c:numFmt formatCode="_-* #,##0\ _€_-;\-* #,##0\ _€_-;_-* &quot;-&quot;??\ _€_-;_-@_-" sourceLinked="1"/>
        <c:majorTickMark val="out"/>
        <c:minorTickMark val="none"/>
        <c:tickLblPos val="nextTo"/>
        <c:crossAx val="32447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63979145907009"/>
          <c:y val="0.87417652174483973"/>
          <c:w val="0.88445077274769934"/>
          <c:h val="0.125823478255160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30 aprile 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2328570960239391"/>
          <c:y val="0.11496107243490183"/>
          <c:w val="0.77529477599028152"/>
          <c:h val="0.73440126252028748"/>
        </c:manualLayout>
      </c:layout>
      <c:pieChart>
        <c:varyColors val="1"/>
        <c:ser>
          <c:idx val="0"/>
          <c:order val="0"/>
          <c:tx>
            <c:strRef>
              <c:f>'misure alternatieve'!$B$59</c:f>
              <c:strCache>
                <c:ptCount val="1"/>
                <c:pt idx="0">
                  <c:v>'30 apr. 2025</c:v>
                </c:pt>
              </c:strCache>
            </c:strRef>
          </c:tx>
          <c:dPt>
            <c:idx val="0"/>
            <c:bubble3D val="0"/>
            <c:spPr>
              <a:solidFill>
                <a:srgbClr val="9BBB59">
                  <a:lumMod val="50000"/>
                </a:srgb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C57-4DDC-A3BD-528EDC4DD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C57-4DDC-A3BD-528EDC4DD524}"/>
              </c:ext>
            </c:extLst>
          </c:dPt>
          <c:dPt>
            <c:idx val="2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C57-4DDC-A3BD-528EDC4DD52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'misure alternatieve'!$C$58:$E$58</c:f>
              <c:strCache>
                <c:ptCount val="3"/>
                <c:pt idx="0">
                  <c:v>Dalla detenzione</c:v>
                </c:pt>
                <c:pt idx="1">
                  <c:v>Dalla libertà</c:v>
                </c:pt>
                <c:pt idx="2">
                  <c:v>Dalla detenzione domiciliare</c:v>
                </c:pt>
              </c:strCache>
            </c:strRef>
          </c:cat>
          <c:val>
            <c:numRef>
              <c:f>'misure alternatieve'!$C$59:$E$59</c:f>
              <c:numCache>
                <c:formatCode>_-* #,##0\ _€_-;\-* #,##0\ _€_-;_-* "-"??\ _€_-;_-@_-</c:formatCode>
                <c:ptCount val="3"/>
                <c:pt idx="0">
                  <c:v>15830</c:v>
                </c:pt>
                <c:pt idx="1">
                  <c:v>29339</c:v>
                </c:pt>
                <c:pt idx="2">
                  <c:v>4151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57-4DDC-A3BD-528EDC4DD52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15 dicembre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4257786878329498"/>
          <c:y val="0.11496104764318024"/>
          <c:w val="0.67769428521604125"/>
          <c:h val="0.64950254201193636"/>
        </c:manualLayout>
      </c:layout>
      <c:pieChart>
        <c:varyColors val="1"/>
        <c:ser>
          <c:idx val="0"/>
          <c:order val="0"/>
          <c:tx>
            <c:strRef>
              <c:f>'misure alternatieve'!$G$54</c:f>
              <c:strCache>
                <c:ptCount val="1"/>
                <c:pt idx="0">
                  <c:v>15 dic. 2019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F1C-40D3-B4F9-FF1E1840F7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F1C-40D3-B4F9-FF1E1840F7BA}"/>
              </c:ext>
            </c:extLst>
          </c:dPt>
          <c:dPt>
            <c:idx val="2"/>
            <c:bubble3D val="0"/>
            <c:spPr>
              <a:solidFill>
                <a:schemeClr val="accent2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F1C-40D3-B4F9-FF1E1840F7B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'misure alternatieve'!$H$53:$J$53</c:f>
              <c:strCache>
                <c:ptCount val="3"/>
                <c:pt idx="0">
                  <c:v>Dalla detenzione</c:v>
                </c:pt>
                <c:pt idx="1">
                  <c:v>Dalla libertà</c:v>
                </c:pt>
                <c:pt idx="2">
                  <c:v>Dalla detenzione domiciliare</c:v>
                </c:pt>
              </c:strCache>
            </c:strRef>
          </c:cat>
          <c:val>
            <c:numRef>
              <c:f>'misure alternatieve'!$H$54:$J$54</c:f>
              <c:numCache>
                <c:formatCode>_-* #,##0\ _€_-;\-* #,##0\ _€_-;_-* "-"??\ _€_-;_-@_-</c:formatCode>
                <c:ptCount val="3"/>
                <c:pt idx="0">
                  <c:v>10327</c:v>
                </c:pt>
                <c:pt idx="1">
                  <c:v>15697</c:v>
                </c:pt>
                <c:pt idx="2">
                  <c:v>3577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1C-40D3-B4F9-FF1E1840F7B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'misure alternatieve'!$H$53</c:f>
              <c:strCache>
                <c:ptCount val="1"/>
                <c:pt idx="0">
                  <c:v>Dalla detenzione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'misure alternatieve'!$G$54:$G$60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alternatieve'!$H$54:$H$60</c:f>
              <c:numCache>
                <c:formatCode>_-* #,##0\ _€_-;\-* #,##0\ _€_-;_-* "-"??\ _€_-;_-@_-</c:formatCode>
                <c:ptCount val="7"/>
                <c:pt idx="0">
                  <c:v>10327</c:v>
                </c:pt>
                <c:pt idx="1">
                  <c:v>12020</c:v>
                </c:pt>
                <c:pt idx="2">
                  <c:v>11715</c:v>
                </c:pt>
                <c:pt idx="3">
                  <c:v>12424</c:v>
                </c:pt>
                <c:pt idx="4">
                  <c:v>13515</c:v>
                </c:pt>
                <c:pt idx="5">
                  <c:v>15139</c:v>
                </c:pt>
                <c:pt idx="6">
                  <c:v>15830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5D-4AB4-A4F6-A0603024FC5E}"/>
            </c:ext>
          </c:extLst>
        </c:ser>
        <c:ser>
          <c:idx val="1"/>
          <c:order val="1"/>
          <c:tx>
            <c:strRef>
              <c:f>'misure alternatieve'!$I$53</c:f>
              <c:strCache>
                <c:ptCount val="1"/>
                <c:pt idx="0">
                  <c:v>Dalla libertà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'misure alternatieve'!$G$54:$G$60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alternatieve'!$I$54:$I$60</c:f>
              <c:numCache>
                <c:formatCode>_-* #,##0\ _€_-;\-* #,##0\ _€_-;_-* "-"??\ _€_-;_-@_-</c:formatCode>
                <c:ptCount val="7"/>
                <c:pt idx="0">
                  <c:v>15697</c:v>
                </c:pt>
                <c:pt idx="1">
                  <c:v>13321</c:v>
                </c:pt>
                <c:pt idx="2">
                  <c:v>16072</c:v>
                </c:pt>
                <c:pt idx="3">
                  <c:v>19716</c:v>
                </c:pt>
                <c:pt idx="4">
                  <c:v>23960</c:v>
                </c:pt>
                <c:pt idx="5">
                  <c:v>27257</c:v>
                </c:pt>
                <c:pt idx="6">
                  <c:v>29339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5D-4AB4-A4F6-A0603024FC5E}"/>
            </c:ext>
          </c:extLst>
        </c:ser>
        <c:ser>
          <c:idx val="2"/>
          <c:order val="2"/>
          <c:tx>
            <c:strRef>
              <c:f>'misure alternatieve'!$J$53</c:f>
              <c:strCache>
                <c:ptCount val="1"/>
                <c:pt idx="0">
                  <c:v>Dalla detenzione domiciliare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'misure alternatieve'!$G$54:$G$60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alternatieve'!$J$54:$J$60</c:f>
              <c:numCache>
                <c:formatCode>_-* #,##0\ _€_-;\-* #,##0\ _€_-;_-* "-"??\ _€_-;_-@_-</c:formatCode>
                <c:ptCount val="7"/>
                <c:pt idx="0">
                  <c:v>3577</c:v>
                </c:pt>
                <c:pt idx="1">
                  <c:v>3529</c:v>
                </c:pt>
                <c:pt idx="2">
                  <c:v>3352</c:v>
                </c:pt>
                <c:pt idx="3">
                  <c:v>3729</c:v>
                </c:pt>
                <c:pt idx="4">
                  <c:v>3798</c:v>
                </c:pt>
                <c:pt idx="5">
                  <c:v>3970</c:v>
                </c:pt>
                <c:pt idx="6">
                  <c:v>4151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5D-4AB4-A4F6-A0603024FC5E}"/>
            </c:ext>
          </c:extLst>
        </c:ser>
        <c:ser>
          <c:idx val="3"/>
          <c:order val="3"/>
          <c:tx>
            <c:strRef>
              <c:f>'misure alternatieve'!$K$53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'misure alternatieve'!$G$54:$G$60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alternatieve'!$K$54:$K$60</c:f>
              <c:numCache>
                <c:formatCode>_-* #,##0\ _€_-;\-* #,##0\ _€_-;_-* "-"??\ _€_-;_-@_-</c:formatCode>
                <c:ptCount val="7"/>
                <c:pt idx="0">
                  <c:v>29601</c:v>
                </c:pt>
                <c:pt idx="1">
                  <c:v>28870</c:v>
                </c:pt>
                <c:pt idx="2">
                  <c:v>31139</c:v>
                </c:pt>
                <c:pt idx="3">
                  <c:v>35869</c:v>
                </c:pt>
                <c:pt idx="4">
                  <c:v>41273</c:v>
                </c:pt>
                <c:pt idx="5">
                  <c:v>46366</c:v>
                </c:pt>
                <c:pt idx="6">
                  <c:v>49320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5D-4AB4-A4F6-A0603024FC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51868032"/>
        <c:axId val="1851867616"/>
      </c:barChart>
      <c:catAx>
        <c:axId val="185186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51867616"/>
        <c:crosses val="autoZero"/>
        <c:auto val="1"/>
        <c:lblAlgn val="ctr"/>
        <c:lblOffset val="100"/>
        <c:noMultiLvlLbl val="0"/>
      </c:catAx>
      <c:valAx>
        <c:axId val="1851867616"/>
        <c:scaling>
          <c:orientation val="minMax"/>
          <c:max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crossAx val="1851868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'misure alternatieve'!$B$130</c:f>
              <c:strCache>
                <c:ptCount val="1"/>
                <c:pt idx="0">
                  <c:v>Presenti in carcere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6"/>
              <c:layout>
                <c:manualLayout>
                  <c:x val="-7.2879872851594231E-3"/>
                  <c:y val="1.79951793550716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AE-4593-94B2-A4EC72D418FA}"/>
                </c:ext>
              </c:extLst>
            </c:dLbl>
            <c:spPr>
              <a:solidFill>
                <a:sysClr val="window" lastClr="FFFFFF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'misure alternatieve'!$A$131:$A$137</c:f>
              <c:strCach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 (*)</c:v>
                </c:pt>
              </c:strCache>
            </c:strRef>
          </c:cat>
          <c:val>
            <c:numRef>
              <c:f>'misure alternatieve'!$B$131:$B$137</c:f>
              <c:numCache>
                <c:formatCode>_-* #,##0\ _€_-;\-* #,##0\ _€_-;_-* "-"??\ _€_-;_-@_-</c:formatCode>
                <c:ptCount val="7"/>
                <c:pt idx="0">
                  <c:v>60769</c:v>
                </c:pt>
                <c:pt idx="1">
                  <c:v>53364</c:v>
                </c:pt>
                <c:pt idx="2">
                  <c:v>54134</c:v>
                </c:pt>
                <c:pt idx="3">
                  <c:v>56196</c:v>
                </c:pt>
                <c:pt idx="4">
                  <c:v>60166</c:v>
                </c:pt>
                <c:pt idx="5">
                  <c:v>61861</c:v>
                </c:pt>
                <c:pt idx="6">
                  <c:v>62445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AE-4593-94B2-A4EC72D418FA}"/>
            </c:ext>
          </c:extLst>
        </c:ser>
        <c:ser>
          <c:idx val="1"/>
          <c:order val="1"/>
          <c:tx>
            <c:strRef>
              <c:f>'misure alternatieve'!$C$130</c:f>
              <c:strCache>
                <c:ptCount val="1"/>
                <c:pt idx="0">
                  <c:v>Persone in misure alternative o di comunità</c:v>
                </c:pt>
              </c:strCache>
            </c:strRef>
          </c:tx>
          <c:spPr>
            <a:solidFill>
              <a:schemeClr val="accent2">
                <a:tint val="77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9.3240093240093032E-3"/>
                  <c:y val="2.3947858472998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AE-4593-94B2-A4EC72D418FA}"/>
                </c:ext>
              </c:extLst>
            </c:dLbl>
            <c:dLbl>
              <c:idx val="1"/>
              <c:layout>
                <c:manualLayout>
                  <c:x val="2.331002331002331E-3"/>
                  <c:y val="3.13966480446926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6AE-4593-94B2-A4EC72D418FA}"/>
                </c:ext>
              </c:extLst>
            </c:dLbl>
            <c:dLbl>
              <c:idx val="2"/>
              <c:layout>
                <c:manualLayout>
                  <c:x val="2.331002331002331E-3"/>
                  <c:y val="2.7672253258845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AE-4593-94B2-A4EC72D418FA}"/>
                </c:ext>
              </c:extLst>
            </c:dLbl>
            <c:dLbl>
              <c:idx val="3"/>
              <c:layout>
                <c:manualLayout>
                  <c:x val="0"/>
                  <c:y val="5.4562383612662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AE-4593-94B2-A4EC72D418FA}"/>
                </c:ext>
              </c:extLst>
            </c:dLbl>
            <c:dLbl>
              <c:idx val="4"/>
              <c:layout>
                <c:manualLayout>
                  <c:x val="2.3310023310022456E-3"/>
                  <c:y val="3.22160148975791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AE-4593-94B2-A4EC72D418FA}"/>
                </c:ext>
              </c:extLst>
            </c:dLbl>
            <c:dLbl>
              <c:idx val="5"/>
              <c:layout>
                <c:manualLayout>
                  <c:x val="4.662004662004662E-3"/>
                  <c:y val="4.33891992551210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AE-4593-94B2-A4EC72D418FA}"/>
                </c:ext>
              </c:extLst>
            </c:dLbl>
            <c:dLbl>
              <c:idx val="6"/>
              <c:layout>
                <c:manualLayout>
                  <c:x val="-2.331002331002331E-3"/>
                  <c:y val="5.4562383612662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AE-4593-94B2-A4EC72D418FA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'misure alternatieve'!$A$131:$A$137</c:f>
              <c:strCach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 (*)</c:v>
                </c:pt>
              </c:strCache>
            </c:strRef>
          </c:cat>
          <c:val>
            <c:numRef>
              <c:f>'misure alternatieve'!$C$131:$C$137</c:f>
              <c:numCache>
                <c:formatCode>_-* #,##0\ _€_-;\-* #,##0\ _€_-;_-* "-"??\ _€_-;_-@_-</c:formatCode>
                <c:ptCount val="7"/>
                <c:pt idx="0">
                  <c:v>60360</c:v>
                </c:pt>
                <c:pt idx="1">
                  <c:v>59711</c:v>
                </c:pt>
                <c:pt idx="2">
                  <c:v>68830</c:v>
                </c:pt>
                <c:pt idx="3">
                  <c:v>74558</c:v>
                </c:pt>
                <c:pt idx="4">
                  <c:v>84829</c:v>
                </c:pt>
                <c:pt idx="5">
                  <c:v>93511</c:v>
                </c:pt>
                <c:pt idx="6">
                  <c:v>99501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AE-4593-94B2-A4EC72D418F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54987055"/>
        <c:axId val="1754988303"/>
      </c:barChart>
      <c:catAx>
        <c:axId val="1754987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54988303"/>
        <c:crosses val="autoZero"/>
        <c:auto val="1"/>
        <c:lblAlgn val="ctr"/>
        <c:lblOffset val="100"/>
        <c:noMultiLvlLbl val="0"/>
      </c:catAx>
      <c:valAx>
        <c:axId val="1754988303"/>
        <c:scaling>
          <c:orientation val="minMax"/>
          <c:max val="11000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,##0\ _€_-;\-* #,##0\ _€_-;_-* &quot;-&quot;??\ _€_-;_-@_-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54987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'misure alternatieve'!$B$143</c:f>
              <c:strCache>
                <c:ptCount val="1"/>
                <c:pt idx="0">
                  <c:v>presenti in carcere</c:v>
                </c:pt>
              </c:strCache>
            </c:strRef>
          </c:tx>
          <c:spPr>
            <a:solidFill>
              <a:schemeClr val="accent1">
                <a:shade val="76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solidFill>
                <a:schemeClr val="tx2">
                  <a:lumMod val="40000"/>
                  <a:lumOff val="60000"/>
                </a:schemeClr>
              </a:solidFill>
              <a:ln w="12700" cap="flat" cmpd="sng" algn="ctr">
                <a:solidFill>
                  <a:schemeClr val="tx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'misure alternatieve'!$A$144:$A$150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alternatieve'!$B$144:$B$150</c:f>
              <c:numCache>
                <c:formatCode>_-* #,##0\ _€_-;\-* #,##0\ _€_-;_-* "-"??\ _€_-;_-@_-</c:formatCode>
                <c:ptCount val="7"/>
                <c:pt idx="0">
                  <c:v>6566</c:v>
                </c:pt>
                <c:pt idx="1">
                  <c:v>5816</c:v>
                </c:pt>
                <c:pt idx="2">
                  <c:v>5548</c:v>
                </c:pt>
                <c:pt idx="3">
                  <c:v>5933</c:v>
                </c:pt>
                <c:pt idx="4">
                  <c:v>6537</c:v>
                </c:pt>
                <c:pt idx="5">
                  <c:v>6665</c:v>
                </c:pt>
                <c:pt idx="6">
                  <c:v>6676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13-476B-BA00-330C3141B90D}"/>
            </c:ext>
          </c:extLst>
        </c:ser>
        <c:ser>
          <c:idx val="1"/>
          <c:order val="1"/>
          <c:tx>
            <c:strRef>
              <c:f>'misure alternatieve'!$C$143</c:f>
              <c:strCache>
                <c:ptCount val="1"/>
                <c:pt idx="0">
                  <c:v>Persone in misure alternative o di comunità</c:v>
                </c:pt>
              </c:strCache>
            </c:strRef>
          </c:tx>
          <c:spPr>
            <a:solidFill>
              <a:schemeClr val="accent1">
                <a:tint val="77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5"/>
              <c:layout>
                <c:manualLayout>
                  <c:x val="1.5752993068683049E-2"/>
                  <c:y val="2.42085661080074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13-476B-BA00-330C3141B90D}"/>
                </c:ext>
              </c:extLst>
            </c:dLbl>
            <c:dLbl>
              <c:idx val="6"/>
              <c:layout>
                <c:manualLayout>
                  <c:x val="-1.5752993068683049E-3"/>
                  <c:y val="2.1042830540037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13-476B-BA00-330C3141B90D}"/>
                </c:ext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'misure alternatieve'!$A$144:$A$150</c:f>
              <c:strCache>
                <c:ptCount val="7"/>
                <c:pt idx="0">
                  <c:v>15 dic. 2019</c:v>
                </c:pt>
                <c:pt idx="1">
                  <c:v>31 dic. 2020</c:v>
                </c:pt>
                <c:pt idx="2">
                  <c:v>15 dic. 2021</c:v>
                </c:pt>
                <c:pt idx="3">
                  <c:v>15 dic. 2022</c:v>
                </c:pt>
                <c:pt idx="4">
                  <c:v>15 dic 2023</c:v>
                </c:pt>
                <c:pt idx="5">
                  <c:v>31 dic. 2024</c:v>
                </c:pt>
                <c:pt idx="6">
                  <c:v>30 apr. 2025</c:v>
                </c:pt>
              </c:strCache>
            </c:strRef>
          </c:cat>
          <c:val>
            <c:numRef>
              <c:f>'misure alternatieve'!$C$144:$C$150</c:f>
              <c:numCache>
                <c:formatCode>_-* #,##0\ _€_-;\-* #,##0\ _€_-;_-* "-"??\ _€_-;_-@_-</c:formatCode>
                <c:ptCount val="7"/>
                <c:pt idx="0">
                  <c:v>3212</c:v>
                </c:pt>
                <c:pt idx="1">
                  <c:v>3545</c:v>
                </c:pt>
                <c:pt idx="2">
                  <c:v>3983</c:v>
                </c:pt>
                <c:pt idx="3">
                  <c:v>4221</c:v>
                </c:pt>
                <c:pt idx="4">
                  <c:v>4764</c:v>
                </c:pt>
                <c:pt idx="5">
                  <c:v>6325</c:v>
                </c:pt>
                <c:pt idx="6">
                  <c:v>7001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13-476B-BA00-330C3141B90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54987055"/>
        <c:axId val="1754988303"/>
      </c:barChart>
      <c:catAx>
        <c:axId val="1754987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54988303"/>
        <c:crosses val="autoZero"/>
        <c:auto val="1"/>
        <c:lblAlgn val="ctr"/>
        <c:lblOffset val="100"/>
        <c:noMultiLvlLbl val="0"/>
      </c:catAx>
      <c:valAx>
        <c:axId val="1754988303"/>
        <c:scaling>
          <c:orientation val="minMax"/>
          <c:max val="7500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,##0\ _€_-;\-* #,##0\ _€_-;_-* &quot;-&quot;??\ _€_-;_-@_-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54987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b="1"/>
              <a:t>Italia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1.5819874926732577E-2"/>
          <c:y val="9.2134324668151107E-2"/>
          <c:w val="0.96836025014653482"/>
          <c:h val="0.72386186354880755"/>
        </c:manualLayout>
      </c:layout>
      <c:lineChart>
        <c:grouping val="standard"/>
        <c:varyColors val="0"/>
        <c:ser>
          <c:idx val="0"/>
          <c:order val="0"/>
          <c:tx>
            <c:strRef>
              <c:f>'[Grafico in Microsoft PowerPoint]Foglio1'!$A$50</c:f>
              <c:strCache>
                <c:ptCount val="1"/>
                <c:pt idx="0">
                  <c:v>Detenuti presenti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'[Grafico in Microsoft PowerPoint]Foglio1'!$B$49:$M$49</c:f>
              <c:strCache>
                <c:ptCount val="12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dic. 2024</c:v>
                </c:pt>
                <c:pt idx="11">
                  <c:v>30 aprile 2024</c:v>
                </c:pt>
              </c:strCache>
            </c:strRef>
          </c:cat>
          <c:val>
            <c:numRef>
              <c:f>'[Grafico in Microsoft PowerPoint]Foglio1'!$B$50:$M$50</c:f>
              <c:numCache>
                <c:formatCode>0.0</c:formatCode>
                <c:ptCount val="12"/>
                <c:pt idx="0" formatCode="General">
                  <c:v>100</c:v>
                </c:pt>
                <c:pt idx="1">
                  <c:v>88.168309499909498</c:v>
                </c:pt>
                <c:pt idx="2">
                  <c:v>87.814510688015275</c:v>
                </c:pt>
                <c:pt idx="3">
                  <c:v>88.263752900327475</c:v>
                </c:pt>
                <c:pt idx="4">
                  <c:v>89.081604107357379</c:v>
                </c:pt>
                <c:pt idx="5">
                  <c:v>90.245026246935112</c:v>
                </c:pt>
                <c:pt idx="6">
                  <c:v>92.474781549803353</c:v>
                </c:pt>
                <c:pt idx="7">
                  <c:v>94.661751880070426</c:v>
                </c:pt>
                <c:pt idx="8">
                  <c:v>99.007717750826913</c:v>
                </c:pt>
                <c:pt idx="9">
                  <c:v>101.17000444305484</c:v>
                </c:pt>
                <c:pt idx="10">
                  <c:v>101.7969688492488</c:v>
                </c:pt>
                <c:pt idx="11">
                  <c:v>102.75798515690566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06-496F-AEA5-F6BCDF62EF53}"/>
            </c:ext>
          </c:extLst>
        </c:ser>
        <c:ser>
          <c:idx val="1"/>
          <c:order val="1"/>
          <c:tx>
            <c:strRef>
              <c:f>'[Grafico in Microsoft PowerPoint]Foglio1'!$A$51</c:f>
              <c:strCache>
                <c:ptCount val="1"/>
                <c:pt idx="0">
                  <c:v>di cui pena residua fino a 3 anni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06-496F-AEA5-F6BCDF62EF53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'[Grafico in Microsoft PowerPoint]Foglio1'!$B$49:$M$49</c:f>
              <c:strCache>
                <c:ptCount val="12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dic. 2024</c:v>
                </c:pt>
                <c:pt idx="11">
                  <c:v>30 aprile 2024</c:v>
                </c:pt>
              </c:strCache>
            </c:strRef>
          </c:cat>
          <c:val>
            <c:numRef>
              <c:f>'[Grafico in Microsoft PowerPoint]Foglio1'!$B$51:$M$51</c:f>
              <c:numCache>
                <c:formatCode>0.0</c:formatCode>
                <c:ptCount val="12"/>
                <c:pt idx="0" formatCode="General">
                  <c:v>100</c:v>
                </c:pt>
                <c:pt idx="1">
                  <c:v>81.986173311883121</c:v>
                </c:pt>
                <c:pt idx="2">
                  <c:v>82.786208096004174</c:v>
                </c:pt>
                <c:pt idx="3">
                  <c:v>83.790599591286579</c:v>
                </c:pt>
                <c:pt idx="4">
                  <c:v>84.690638723422765</c:v>
                </c:pt>
                <c:pt idx="5">
                  <c:v>87.299447802078362</c:v>
                </c:pt>
                <c:pt idx="6">
                  <c:v>90.234358015565903</c:v>
                </c:pt>
                <c:pt idx="7">
                  <c:v>94.582373146658554</c:v>
                </c:pt>
                <c:pt idx="8">
                  <c:v>98.612983173181448</c:v>
                </c:pt>
                <c:pt idx="9">
                  <c:v>101.92617070307404</c:v>
                </c:pt>
                <c:pt idx="10">
                  <c:v>102.9609983042741</c:v>
                </c:pt>
                <c:pt idx="11">
                  <c:v>104.40019131266575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06-496F-AEA5-F6BCDF62EF53}"/>
            </c:ext>
          </c:extLst>
        </c:ser>
        <c:ser>
          <c:idx val="2"/>
          <c:order val="2"/>
          <c:tx>
            <c:strRef>
              <c:f>'[Grafico in Microsoft PowerPoint]Foglio1'!$A$52</c:f>
              <c:strCache>
                <c:ptCount val="1"/>
                <c:pt idx="0">
                  <c:v>detenuti in attesa di giudizio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1"/>
              <c:spPr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D06-496F-AEA5-F6BCDF62EF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'[Grafico in Microsoft PowerPoint]Foglio1'!$B$49:$M$49</c:f>
              <c:strCache>
                <c:ptCount val="12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dic. 2024</c:v>
                </c:pt>
                <c:pt idx="11">
                  <c:v>30 aprile 2024</c:v>
                </c:pt>
              </c:strCache>
            </c:strRef>
          </c:cat>
          <c:val>
            <c:numRef>
              <c:f>'[Grafico in Microsoft PowerPoint]Foglio1'!$B$52:$M$52</c:f>
              <c:numCache>
                <c:formatCode>0.0</c:formatCode>
                <c:ptCount val="12"/>
                <c:pt idx="0" formatCode="General">
                  <c:v>100</c:v>
                </c:pt>
                <c:pt idx="1">
                  <c:v>92.15415649219662</c:v>
                </c:pt>
                <c:pt idx="2">
                  <c:v>89.229217539016886</c:v>
                </c:pt>
                <c:pt idx="3">
                  <c:v>85.417772587323498</c:v>
                </c:pt>
                <c:pt idx="4">
                  <c:v>79.886399830130586</c:v>
                </c:pt>
                <c:pt idx="5">
                  <c:v>82.678628304490928</c:v>
                </c:pt>
                <c:pt idx="6">
                  <c:v>82.928124004671417</c:v>
                </c:pt>
                <c:pt idx="7">
                  <c:v>77.561312241214566</c:v>
                </c:pt>
                <c:pt idx="8">
                  <c:v>83.039600806879719</c:v>
                </c:pt>
                <c:pt idx="9">
                  <c:v>81.919524365643923</c:v>
                </c:pt>
                <c:pt idx="10">
                  <c:v>81.293130905616309</c:v>
                </c:pt>
                <c:pt idx="11">
                  <c:v>80.013801889797222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D06-496F-AEA5-F6BCDF62EF53}"/>
            </c:ext>
          </c:extLst>
        </c:ser>
        <c:ser>
          <c:idx val="3"/>
          <c:order val="3"/>
          <c:tx>
            <c:strRef>
              <c:f>'[Grafico in Microsoft PowerPoint]Foglio1'!$A$53</c:f>
              <c:strCache>
                <c:ptCount val="1"/>
                <c:pt idx="0">
                  <c:v>Persone in carico agli uffici di esecuzione penale esterna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06-496F-AEA5-F6BCDF62EF53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'[Grafico in Microsoft PowerPoint]Foglio1'!$B$49:$M$49</c:f>
              <c:strCache>
                <c:ptCount val="12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dic. 2024</c:v>
                </c:pt>
                <c:pt idx="11">
                  <c:v>30 aprile 2024</c:v>
                </c:pt>
              </c:strCache>
            </c:strRef>
          </c:cat>
          <c:val>
            <c:numRef>
              <c:f>'[Grafico in Microsoft PowerPoint]Foglio1'!$B$53:$M$53</c:f>
              <c:numCache>
                <c:formatCode>0.0</c:formatCode>
                <c:ptCount val="12"/>
                <c:pt idx="0" formatCode="General">
                  <c:v>100</c:v>
                </c:pt>
                <c:pt idx="1">
                  <c:v>98.767640628105752</c:v>
                </c:pt>
                <c:pt idx="2">
                  <c:v>99.72172530312065</c:v>
                </c:pt>
                <c:pt idx="3">
                  <c:v>111.53183595044061</c:v>
                </c:pt>
                <c:pt idx="4">
                  <c:v>114.58457563108726</c:v>
                </c:pt>
                <c:pt idx="5">
                  <c:v>121.25322997416021</c:v>
                </c:pt>
                <c:pt idx="6">
                  <c:v>122.54356324123765</c:v>
                </c:pt>
                <c:pt idx="7">
                  <c:v>135.021201881667</c:v>
                </c:pt>
                <c:pt idx="8">
                  <c:v>138.64539852911946</c:v>
                </c:pt>
                <c:pt idx="9">
                  <c:v>150.94083349897303</c:v>
                </c:pt>
                <c:pt idx="10">
                  <c:v>154.0913006029285</c:v>
                </c:pt>
                <c:pt idx="11">
                  <c:v>164.81315841780957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D06-496F-AEA5-F6BCDF62EF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0349200"/>
        <c:axId val="390342128"/>
      </c:lineChart>
      <c:catAx>
        <c:axId val="39034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0342128"/>
        <c:crosses val="autoZero"/>
        <c:auto val="1"/>
        <c:lblAlgn val="ctr"/>
        <c:lblOffset val="100"/>
        <c:noMultiLvlLbl val="0"/>
      </c:catAx>
      <c:valAx>
        <c:axId val="390342128"/>
        <c:scaling>
          <c:orientation val="minMax"/>
          <c:max val="200"/>
          <c:min val="5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9034920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/>
              <a:t>Lazio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Foglio1!$A$43</c:f>
              <c:strCache>
                <c:ptCount val="1"/>
                <c:pt idx="0">
                  <c:v>Detenuti presenti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0"/>
              <c:layout>
                <c:manualLayout>
                  <c:x val="-3.5161744022503515E-3"/>
                  <c:y val="9.71817298347910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A4-490F-8A6D-968330A27A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Foglio1!$B$42:$L$42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dic. 2024</c:v>
                </c:pt>
              </c:strCache>
            </c:strRef>
          </c:cat>
          <c:val>
            <c:numRef>
              <c:f>Foglio1!$B$43:$L$43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87.755102040816325</c:v>
                </c:pt>
                <c:pt idx="2">
                  <c:v>88.577520560463</c:v>
                </c:pt>
                <c:pt idx="3">
                  <c:v>85.272616509290287</c:v>
                </c:pt>
                <c:pt idx="4">
                  <c:v>84.495887907401766</c:v>
                </c:pt>
                <c:pt idx="5">
                  <c:v>86.308254645141631</c:v>
                </c:pt>
                <c:pt idx="6">
                  <c:v>90.359427353030767</c:v>
                </c:pt>
                <c:pt idx="7">
                  <c:v>94.121230581784957</c:v>
                </c:pt>
                <c:pt idx="8">
                  <c:v>99.558330795004565</c:v>
                </c:pt>
                <c:pt idx="9">
                  <c:v>103.38105391410295</c:v>
                </c:pt>
                <c:pt idx="10">
                  <c:v>102.78708498324703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A4-490F-8A6D-968330A27A83}"/>
            </c:ext>
          </c:extLst>
        </c:ser>
        <c:ser>
          <c:idx val="1"/>
          <c:order val="1"/>
          <c:tx>
            <c:strRef>
              <c:f>Foglio1!$A$44</c:f>
              <c:strCache>
                <c:ptCount val="1"/>
                <c:pt idx="0">
                  <c:v>di cui pena residua fino a 3 anni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A4-490F-8A6D-968330A27A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Foglio1!$B$42:$L$42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dic. 2024</c:v>
                </c:pt>
              </c:strCache>
            </c:strRef>
          </c:cat>
          <c:val>
            <c:numRef>
              <c:f>Foglio1!$B$44:$L$44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81.540930979133236</c:v>
                </c:pt>
                <c:pt idx="2">
                  <c:v>87.961476725521663</c:v>
                </c:pt>
                <c:pt idx="3">
                  <c:v>88.804173354735155</c:v>
                </c:pt>
                <c:pt idx="4">
                  <c:v>88.4430176565008</c:v>
                </c:pt>
                <c:pt idx="5">
                  <c:v>90.850722311396467</c:v>
                </c:pt>
                <c:pt idx="6">
                  <c:v>97.672552166934196</c:v>
                </c:pt>
                <c:pt idx="7">
                  <c:v>105.29695024077046</c:v>
                </c:pt>
                <c:pt idx="8">
                  <c:v>107.50401284109149</c:v>
                </c:pt>
                <c:pt idx="9">
                  <c:v>111.51685393258425</c:v>
                </c:pt>
                <c:pt idx="10">
                  <c:v>111.59711075441412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2A4-490F-8A6D-968330A27A83}"/>
            </c:ext>
          </c:extLst>
        </c:ser>
        <c:ser>
          <c:idx val="2"/>
          <c:order val="2"/>
          <c:tx>
            <c:strRef>
              <c:f>Foglio1!$A$45</c:f>
              <c:strCache>
                <c:ptCount val="1"/>
                <c:pt idx="0">
                  <c:v>detenuti in attesa di giudizio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A4-490F-8A6D-968330A27A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Foglio1!$B$42:$L$42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dic. 2024</c:v>
                </c:pt>
              </c:strCache>
            </c:strRef>
          </c:cat>
          <c:val>
            <c:numRef>
              <c:f>Foglio1!$B$45:$L$45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91.313297653355278</c:v>
                </c:pt>
                <c:pt idx="2">
                  <c:v>83.532317826265952</c:v>
                </c:pt>
                <c:pt idx="3">
                  <c:v>68.670234664470968</c:v>
                </c:pt>
                <c:pt idx="4">
                  <c:v>69.658295594895009</c:v>
                </c:pt>
                <c:pt idx="5">
                  <c:v>69.534787978592021</c:v>
                </c:pt>
                <c:pt idx="6">
                  <c:v>65.459036640592842</c:v>
                </c:pt>
                <c:pt idx="7">
                  <c:v>74.804446274186915</c:v>
                </c:pt>
                <c:pt idx="8">
                  <c:v>79.662412515438447</c:v>
                </c:pt>
                <c:pt idx="9">
                  <c:v>88.554960889254843</c:v>
                </c:pt>
                <c:pt idx="10">
                  <c:v>88.225607245780154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2A4-490F-8A6D-968330A27A83}"/>
            </c:ext>
          </c:extLst>
        </c:ser>
        <c:ser>
          <c:idx val="3"/>
          <c:order val="3"/>
          <c:tx>
            <c:strRef>
              <c:f>Foglio1!$A$46</c:f>
              <c:strCache>
                <c:ptCount val="1"/>
                <c:pt idx="0">
                  <c:v>Persone in carico agli uffici di esecuzione penale esterna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A4-490F-8A6D-968330A27A83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A4-490F-8A6D-968330A27A83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Foglio1!$B$42:$L$42</c:f>
              <c:strCache>
                <c:ptCount val="11"/>
                <c:pt idx="0">
                  <c:v>31 dic.2019</c:v>
                </c:pt>
                <c:pt idx="1">
                  <c:v>30 giu. 2020</c:v>
                </c:pt>
                <c:pt idx="2">
                  <c:v>31 dic. 2020</c:v>
                </c:pt>
                <c:pt idx="3">
                  <c:v>30 giu. 2021</c:v>
                </c:pt>
                <c:pt idx="4">
                  <c:v>31 dic. 2021</c:v>
                </c:pt>
                <c:pt idx="5">
                  <c:v>30 giu. 2022</c:v>
                </c:pt>
                <c:pt idx="6">
                  <c:v>31 dic. 2022</c:v>
                </c:pt>
                <c:pt idx="7">
                  <c:v>30 giu. 2023</c:v>
                </c:pt>
                <c:pt idx="8">
                  <c:v>31 dic. 2023</c:v>
                </c:pt>
                <c:pt idx="9">
                  <c:v>30 giu. 2024</c:v>
                </c:pt>
                <c:pt idx="10">
                  <c:v>31 dic. 2024</c:v>
                </c:pt>
              </c:strCache>
            </c:strRef>
          </c:cat>
          <c:val>
            <c:numRef>
              <c:f>Foglio1!$B$46:$L$46</c:f>
              <c:numCache>
                <c:formatCode>0.0</c:formatCode>
                <c:ptCount val="11"/>
                <c:pt idx="0" formatCode="General">
                  <c:v>100</c:v>
                </c:pt>
                <c:pt idx="1">
                  <c:v>101.42106889094842</c:v>
                </c:pt>
                <c:pt idx="2">
                  <c:v>107.41427247451342</c:v>
                </c:pt>
                <c:pt idx="3">
                  <c:v>125.70281124497993</c:v>
                </c:pt>
                <c:pt idx="4">
                  <c:v>120.38924930491194</c:v>
                </c:pt>
                <c:pt idx="5">
                  <c:v>125.51745443311708</c:v>
                </c:pt>
                <c:pt idx="6">
                  <c:v>128.39048501699105</c:v>
                </c:pt>
                <c:pt idx="7">
                  <c:v>142.38492431263518</c:v>
                </c:pt>
                <c:pt idx="8">
                  <c:v>146.24652455977758</c:v>
                </c:pt>
                <c:pt idx="9">
                  <c:v>177.04664813098549</c:v>
                </c:pt>
                <c:pt idx="10">
                  <c:v>195.39697250540624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2A4-490F-8A6D-968330A27A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0349200"/>
        <c:axId val="390342128"/>
      </c:lineChart>
      <c:catAx>
        <c:axId val="39034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0342128"/>
        <c:crosses val="autoZero"/>
        <c:auto val="1"/>
        <c:lblAlgn val="ctr"/>
        <c:lblOffset val="100"/>
        <c:noMultiLvlLbl val="0"/>
      </c:catAx>
      <c:valAx>
        <c:axId val="390342128"/>
        <c:scaling>
          <c:orientation val="minMax"/>
          <c:max val="200"/>
          <c:min val="5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9034920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19/05/2025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1333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19/05/2025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6" y="6294849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del sistema informativo </a:t>
            </a:r>
          </a:p>
          <a:p>
            <a:r>
              <a:rPr lang="it-IT" sz="1200" dirty="0" smtClean="0"/>
              <a:t>dell’esecuzione penale esterna (SIEPE)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7657" y="189522"/>
            <a:ext cx="8196751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Numero di persone sottoposte a misure di esecuzione penale esterna in Italia al 30 aprile 2025 (val </a:t>
            </a:r>
            <a:r>
              <a:rPr lang="it-IT" sz="2000" b="1" dirty="0" err="1" smtClean="0">
                <a:solidFill>
                  <a:srgbClr val="002060"/>
                </a:solidFill>
              </a:rPr>
              <a:t>ass</a:t>
            </a:r>
            <a:r>
              <a:rPr lang="it-IT" sz="2000" b="1" dirty="0" smtClean="0">
                <a:solidFill>
                  <a:srgbClr val="002060"/>
                </a:solidFill>
              </a:rPr>
              <a:t>. e percentuali) </a:t>
            </a:r>
            <a:endParaRPr lang="it-IT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994929"/>
              </p:ext>
            </p:extLst>
          </p:nvPr>
        </p:nvGraphicFramePr>
        <p:xfrm>
          <a:off x="47657" y="1360981"/>
          <a:ext cx="4248472" cy="3304159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1183622535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641297888"/>
                    </a:ext>
                  </a:extLst>
                </a:gridCol>
              </a:tblGrid>
              <a:tr h="414420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smtClean="0">
                          <a:effectLst/>
                        </a:rPr>
                        <a:t> val. assoluti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78458906"/>
                  </a:ext>
                </a:extLst>
              </a:tr>
              <a:tr h="817639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Misure </a:t>
                      </a:r>
                      <a:r>
                        <a:rPr lang="it-IT" sz="1800" u="none" strike="noStrike" dirty="0" smtClean="0">
                          <a:effectLst/>
                        </a:rPr>
                        <a:t>alternative </a:t>
                      </a:r>
                      <a:r>
                        <a:rPr lang="it-IT" sz="1800" u="none" strike="noStrike" dirty="0">
                          <a:effectLst/>
                        </a:rPr>
                        <a:t>alla detenzione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49.320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19383248"/>
                  </a:ext>
                </a:extLst>
              </a:tr>
              <a:tr h="414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Sanzioni e pene sostitutive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6.509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2299560"/>
                  </a:ext>
                </a:extLst>
              </a:tr>
              <a:tr h="414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Misure di sicurezza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5.116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60572586"/>
                  </a:ext>
                </a:extLst>
              </a:tr>
              <a:tr h="414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Sanzioni di Comunità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10.938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9031569"/>
                  </a:ext>
                </a:extLst>
              </a:tr>
              <a:tr h="414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Misure di comunità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27.618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7242454"/>
                  </a:ext>
                </a:extLst>
              </a:tr>
              <a:tr h="41442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Totale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</a:t>
                      </a:r>
                      <a:r>
                        <a:rPr lang="it-IT" sz="18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99.501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24622050"/>
                  </a:ext>
                </a:extLst>
              </a:tr>
            </a:tbl>
          </a:graphicData>
        </a:graphic>
      </p:graphicFrame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2207072"/>
              </p:ext>
            </p:extLst>
          </p:nvPr>
        </p:nvGraphicFramePr>
        <p:xfrm>
          <a:off x="4296129" y="1360981"/>
          <a:ext cx="4693908" cy="3508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6" y="189521"/>
            <a:ext cx="7692695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rgbClr val="002060"/>
                </a:solidFill>
              </a:rPr>
              <a:t>Numero di persone sottoposte a misure alternative o di comunità in Italia dal 15 dicembre 2019 al 30 aprile 2025 (</a:t>
            </a:r>
            <a:r>
              <a:rPr lang="it-IT" sz="1600" b="1" dirty="0" err="1" smtClean="0">
                <a:solidFill>
                  <a:srgbClr val="002060"/>
                </a:solidFill>
              </a:rPr>
              <a:t>val.ass</a:t>
            </a:r>
            <a:r>
              <a:rPr lang="it-IT" sz="1600" b="1" dirty="0" smtClean="0">
                <a:solidFill>
                  <a:srgbClr val="002060"/>
                </a:solidFill>
              </a:rPr>
              <a:t>.)</a:t>
            </a:r>
            <a:endParaRPr lang="it-IT" sz="16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95536" y="6294849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del sistema informativo </a:t>
            </a:r>
          </a:p>
          <a:p>
            <a:r>
              <a:rPr lang="it-IT" sz="1200" dirty="0" smtClean="0"/>
              <a:t>dell’esecuzione penale esterna (SIEPE) 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855209"/>
              </p:ext>
            </p:extLst>
          </p:nvPr>
        </p:nvGraphicFramePr>
        <p:xfrm>
          <a:off x="611560" y="1268759"/>
          <a:ext cx="8208912" cy="5026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627784" y="6165304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del sistema informativo </a:t>
            </a:r>
          </a:p>
          <a:p>
            <a:r>
              <a:rPr lang="it-IT" sz="1200" dirty="0" smtClean="0"/>
              <a:t>dell’esecuzione penale esterna (SIEPE)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0" y="57617"/>
            <a:ext cx="8196751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Numero di persone sottoposte a misure di esecuzione penale esterna in Italia secondo la condizione da cui provengono</a:t>
            </a:r>
          </a:p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 confronto 30/04/2025 vs. 15/12/2019 (%)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1380442"/>
              </p:ext>
            </p:extLst>
          </p:nvPr>
        </p:nvGraphicFramePr>
        <p:xfrm>
          <a:off x="35496" y="1130897"/>
          <a:ext cx="4510366" cy="4637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34483"/>
              </p:ext>
            </p:extLst>
          </p:nvPr>
        </p:nvGraphicFramePr>
        <p:xfrm>
          <a:off x="4545862" y="1130896"/>
          <a:ext cx="4444175" cy="46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4" name="Immagin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6860" y="5229200"/>
            <a:ext cx="6404506" cy="37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5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6" y="189521"/>
            <a:ext cx="7692695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</a:rPr>
              <a:t>Numero di persone sottoposte a misure alternative o di comunità in Italia dal 15 dicembre 2019 al 30 aprile 2025 secondo la provenienza</a:t>
            </a:r>
            <a:endParaRPr lang="it-IT" sz="20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95536" y="6294849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del sistema informativo </a:t>
            </a:r>
          </a:p>
          <a:p>
            <a:r>
              <a:rPr lang="it-IT" sz="1200" dirty="0" smtClean="0"/>
              <a:t>dell’esecuzione penale esterna (SIEPE)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249607"/>
              </p:ext>
            </p:extLst>
          </p:nvPr>
        </p:nvGraphicFramePr>
        <p:xfrm>
          <a:off x="395536" y="1052736"/>
          <a:ext cx="8496944" cy="5242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071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966" y="-73797"/>
            <a:ext cx="776470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di persone sottoposte a misure alternative o di comunità  e detenuti presenti (*) in Italia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dal dicembre 2019 al 30 aprile 2025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23528" y="6237312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del sistema informativo </a:t>
            </a:r>
          </a:p>
          <a:p>
            <a:r>
              <a:rPr lang="it-IT" sz="1200" dirty="0" smtClean="0"/>
              <a:t>dell’esecuzione penale esterna (SIEPE)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696295" y="6237312"/>
            <a:ext cx="5357557" cy="43088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100" i="1" dirty="0" smtClean="0"/>
              <a:t>(*)per gli anni 2019-2023 i valori riferiti ai detenuti sono a fine mese dicembre </a:t>
            </a:r>
          </a:p>
          <a:p>
            <a:r>
              <a:rPr lang="it-IT" sz="1100" i="1" dirty="0" smtClean="0"/>
              <a:t>Quelli riferiti alle misure alternative al 15 del mese per il 2025 i dati sono riferiti al 30 aprile</a:t>
            </a:r>
            <a:endParaRPr lang="it-IT" sz="1100" i="1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797620"/>
              </p:ext>
            </p:extLst>
          </p:nvPr>
        </p:nvGraphicFramePr>
        <p:xfrm>
          <a:off x="107504" y="1268760"/>
          <a:ext cx="871296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63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966" y="-73797"/>
            <a:ext cx="776470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di persone sottoposte a misure alternative o di comunità  e detenuti presenti (*) nel Lazio</a:t>
            </a:r>
          </a:p>
          <a:p>
            <a:pPr algn="ctr"/>
            <a:r>
              <a:rPr lang="it-IT" sz="2400" b="1" dirty="0">
                <a:solidFill>
                  <a:srgbClr val="002060"/>
                </a:solidFill>
              </a:rPr>
              <a:t>dal dicembre 2019 al 30 aprile 2025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23528" y="6237312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del sistema informativo </a:t>
            </a:r>
          </a:p>
          <a:p>
            <a:r>
              <a:rPr lang="it-IT" sz="1200" dirty="0" smtClean="0"/>
              <a:t>dell’esecuzione penale esterna (SIEPE)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678622" y="6237312"/>
            <a:ext cx="5357557" cy="43088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100" i="1" dirty="0" smtClean="0"/>
              <a:t> </a:t>
            </a:r>
            <a:r>
              <a:rPr lang="it-IT" sz="1100" i="1" dirty="0"/>
              <a:t>(*)per gli anni 2019-2023 i valori riferiti ai detenuti sono a fine mese dicembre </a:t>
            </a:r>
          </a:p>
          <a:p>
            <a:r>
              <a:rPr lang="it-IT" sz="1100" i="1" dirty="0"/>
              <a:t>Quelli riferiti alle misure alternative al 15 del mese per il 2025 i dati sono riferiti al 30 aprile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8720216"/>
              </p:ext>
            </p:extLst>
          </p:nvPr>
        </p:nvGraphicFramePr>
        <p:xfrm>
          <a:off x="19966" y="1268760"/>
          <a:ext cx="8727794" cy="4894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135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966" y="-73797"/>
            <a:ext cx="808042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Andamento dei numeri delle persone sottoposte a misure alternative, detenuti presenti in totale, condannati a pene inferiori a 3 anni e in attesa di giudizio in Italia </a:t>
            </a:r>
          </a:p>
          <a:p>
            <a:pPr algn="ctr"/>
            <a:r>
              <a:rPr lang="it-IT" sz="1600" b="1" dirty="0" smtClean="0">
                <a:solidFill>
                  <a:srgbClr val="002060"/>
                </a:solidFill>
              </a:rPr>
              <a:t>(anni 2019-2025  </a:t>
            </a:r>
            <a:r>
              <a:rPr lang="it-IT" sz="1600" b="1" dirty="0">
                <a:solidFill>
                  <a:srgbClr val="002060"/>
                </a:solidFill>
              </a:rPr>
              <a:t>- valori indice 2019=100)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23528" y="6237312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del sistema informativo </a:t>
            </a:r>
          </a:p>
          <a:p>
            <a:r>
              <a:rPr lang="it-IT" sz="1200" dirty="0" smtClean="0"/>
              <a:t>dell’esecuzione penale esterna (SIEPE) 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075510"/>
              </p:ext>
            </p:extLst>
          </p:nvPr>
        </p:nvGraphicFramePr>
        <p:xfrm>
          <a:off x="19966" y="1052736"/>
          <a:ext cx="883066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3678622" y="6237312"/>
            <a:ext cx="5357557" cy="430887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100" i="1" dirty="0" smtClean="0"/>
              <a:t> </a:t>
            </a:r>
            <a:r>
              <a:rPr lang="it-IT" sz="1100" i="1" dirty="0"/>
              <a:t>(*)per gli anni 2019-2023 i valori riferiti ai detenuti sono a fine mese dicembre </a:t>
            </a:r>
          </a:p>
          <a:p>
            <a:r>
              <a:rPr lang="it-IT" sz="1100" i="1" dirty="0"/>
              <a:t>Quelli riferiti alle misure alternative al 15 del mese per il 2025 i dati sono riferiti al 30 aprile</a:t>
            </a:r>
          </a:p>
        </p:txBody>
      </p:sp>
    </p:spTree>
    <p:extLst>
      <p:ext uri="{BB962C8B-B14F-4D97-AF65-F5344CB8AC3E}">
        <p14:creationId xmlns:p14="http://schemas.microsoft.com/office/powerpoint/2010/main" val="259616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9966" y="-73797"/>
            <a:ext cx="808042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002060"/>
                </a:solidFill>
              </a:rPr>
              <a:t>Andamento dei numeri delle persone sottoposte a misure alternative, detenuti presenti in totale, condannati a pene inferiori a 3 anni e in attesa di giudizio in Italia </a:t>
            </a:r>
          </a:p>
          <a:p>
            <a:pPr algn="ctr"/>
            <a:r>
              <a:rPr lang="it-IT" sz="1600" b="1" dirty="0" smtClean="0">
                <a:solidFill>
                  <a:srgbClr val="002060"/>
                </a:solidFill>
              </a:rPr>
              <a:t>(anni 2019-2024  </a:t>
            </a:r>
            <a:r>
              <a:rPr lang="it-IT" sz="1600" b="1" dirty="0">
                <a:solidFill>
                  <a:srgbClr val="002060"/>
                </a:solidFill>
              </a:rPr>
              <a:t>- valori indice 2019=100)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323528" y="6237312"/>
            <a:ext cx="3343351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del sistema informativo </a:t>
            </a:r>
          </a:p>
          <a:p>
            <a:r>
              <a:rPr lang="it-IT" sz="1200" dirty="0" smtClean="0"/>
              <a:t>dell’esecuzione penale esterna (SIEPE)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7219621"/>
              </p:ext>
            </p:extLst>
          </p:nvPr>
        </p:nvGraphicFramePr>
        <p:xfrm>
          <a:off x="107504" y="1102374"/>
          <a:ext cx="8604448" cy="4808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117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9012</TotalTime>
  <Words>476</Words>
  <Application>Microsoft Office PowerPoint</Application>
  <PresentationFormat>Presentazione su schermo (4:3)</PresentationFormat>
  <Paragraphs>56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668</cp:revision>
  <dcterms:created xsi:type="dcterms:W3CDTF">2020-06-03T15:49:37Z</dcterms:created>
  <dcterms:modified xsi:type="dcterms:W3CDTF">2025-05-19T09:04:15Z</dcterms:modified>
</cp:coreProperties>
</file>