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1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8" r:id="rId2"/>
    <p:sldId id="263" r:id="rId3"/>
    <p:sldId id="265" r:id="rId4"/>
    <p:sldId id="267" r:id="rId5"/>
    <p:sldId id="264" r:id="rId6"/>
    <p:sldId id="266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197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Stile chiaro 1 - Color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83" autoAdjust="0"/>
    <p:restoredTop sz="95274" autoAdjust="0"/>
  </p:normalViewPr>
  <p:slideViewPr>
    <p:cSldViewPr>
      <p:cViewPr>
        <p:scale>
          <a:sx n="83" d="100"/>
          <a:sy n="83" d="100"/>
        </p:scale>
        <p:origin x="1205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5\elaborazioni%20misure%20alternativ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5\elaborazioni%20misure%20alternative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5\elaborazioni%20misure%20alternative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5\elaborazioni%20misure%20alternative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package" Target="../embeddings/Foglio_di_lavoro_di_Microsoft_Excel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5\elaborazioni%20misure%20alternative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it-IT"/>
              <a:t>Totale Italia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'lavoro esterno'!$I$10</c:f>
              <c:strCache>
                <c:ptCount val="1"/>
                <c:pt idx="0">
                  <c:v>detenuti lavoranti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'lavoro esterno'!$H$11:$H$16</c:f>
              <c:strCache>
                <c:ptCount val="6"/>
                <c:pt idx="0">
                  <c:v>31 dic. 2019</c:v>
                </c:pt>
                <c:pt idx="1">
                  <c:v>31 dic. 2020</c:v>
                </c:pt>
                <c:pt idx="2">
                  <c:v>31 dic. 2021</c:v>
                </c:pt>
                <c:pt idx="3">
                  <c:v>31 dic. 2022</c:v>
                </c:pt>
                <c:pt idx="4">
                  <c:v>31 dic. 2023</c:v>
                </c:pt>
                <c:pt idx="5">
                  <c:v>31 dic. 2024</c:v>
                </c:pt>
              </c:strCache>
            </c:strRef>
          </c:cat>
          <c:val>
            <c:numRef>
              <c:f>'lavoro esterno'!$I$11:$I$16</c:f>
              <c:numCache>
                <c:formatCode>_-* #,##0\ _€_-;\-* #,##0\ _€_-;_-* "-"??\ _€_-;_-@_-</c:formatCode>
                <c:ptCount val="6"/>
                <c:pt idx="0">
                  <c:v>18070</c:v>
                </c:pt>
                <c:pt idx="1">
                  <c:v>17937</c:v>
                </c:pt>
                <c:pt idx="2">
                  <c:v>20071</c:v>
                </c:pt>
                <c:pt idx="3">
                  <c:v>19817</c:v>
                </c:pt>
                <c:pt idx="4">
                  <c:v>20071</c:v>
                </c:pt>
                <c:pt idx="5">
                  <c:v>21235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A1F-4506-A59E-1A9952FD60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02708943"/>
        <c:axId val="702703535"/>
      </c:barChart>
      <c:lineChart>
        <c:grouping val="standard"/>
        <c:varyColors val="0"/>
        <c:ser>
          <c:idx val="1"/>
          <c:order val="1"/>
          <c:tx>
            <c:strRef>
              <c:f>'lavoro esterno'!$J$10</c:f>
              <c:strCache>
                <c:ptCount val="1"/>
                <c:pt idx="0">
                  <c:v>% su detenuti presenti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spPr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accent6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'lavoro esterno'!$H$11:$H$16</c:f>
              <c:strCache>
                <c:ptCount val="6"/>
                <c:pt idx="0">
                  <c:v>31 dic. 2019</c:v>
                </c:pt>
                <c:pt idx="1">
                  <c:v>31 dic. 2020</c:v>
                </c:pt>
                <c:pt idx="2">
                  <c:v>31 dic. 2021</c:v>
                </c:pt>
                <c:pt idx="3">
                  <c:v>31 dic. 2022</c:v>
                </c:pt>
                <c:pt idx="4">
                  <c:v>31 dic. 2023</c:v>
                </c:pt>
                <c:pt idx="5">
                  <c:v>31 dic. 2024</c:v>
                </c:pt>
              </c:strCache>
            </c:strRef>
          </c:cat>
          <c:val>
            <c:numRef>
              <c:f>'lavoro esterno'!$J$11:$J$16</c:f>
              <c:numCache>
                <c:formatCode>0.0%</c:formatCode>
                <c:ptCount val="6"/>
                <c:pt idx="0">
                  <c:v>0.29735555957807436</c:v>
                </c:pt>
                <c:pt idx="1">
                  <c:v>0.33612547785023611</c:v>
                </c:pt>
                <c:pt idx="2">
                  <c:v>0.37076513836036501</c:v>
                </c:pt>
                <c:pt idx="3">
                  <c:v>0.35264075734927752</c:v>
                </c:pt>
                <c:pt idx="4">
                  <c:v>0.33359372403018317</c:v>
                </c:pt>
                <c:pt idx="5">
                  <c:v>0.34326958827047738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A1F-4506-A59E-1A9952FD60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02709359"/>
        <c:axId val="702704367"/>
      </c:lineChart>
      <c:catAx>
        <c:axId val="7027089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bg1">
                    <a:lumMod val="9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702703535"/>
        <c:crosses val="autoZero"/>
        <c:auto val="1"/>
        <c:lblAlgn val="ctr"/>
        <c:lblOffset val="100"/>
        <c:noMultiLvlLbl val="0"/>
      </c:catAx>
      <c:valAx>
        <c:axId val="702703535"/>
        <c:scaling>
          <c:orientation val="minMax"/>
          <c:max val="35000"/>
          <c:min val="0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_-* #,##0\ _€_-;\-* #,##0\ _€_-;_-* &quot;-&quot;??\ _€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702708943"/>
        <c:crosses val="autoZero"/>
        <c:crossBetween val="between"/>
        <c:majorUnit val="35000"/>
      </c:valAx>
      <c:valAx>
        <c:axId val="702704367"/>
        <c:scaling>
          <c:orientation val="minMax"/>
          <c:max val="1"/>
        </c:scaling>
        <c:delete val="0"/>
        <c:axPos val="r"/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702709359"/>
        <c:crosses val="max"/>
        <c:crossBetween val="between"/>
        <c:majorUnit val="0.5"/>
      </c:valAx>
      <c:catAx>
        <c:axId val="702709359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702704367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solidFill>
      <a:schemeClr val="accent3">
        <a:lumMod val="75000"/>
      </a:schemeClr>
    </a:solidFill>
    <a:ln>
      <a:noFill/>
    </a:ln>
    <a:effectLst/>
  </c:spPr>
  <c:txPr>
    <a:bodyPr/>
    <a:lstStyle/>
    <a:p>
      <a:pPr>
        <a:defRPr sz="1800"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'lavoro esterno'!$G$25</c:f>
              <c:strCache>
                <c:ptCount val="1"/>
                <c:pt idx="0">
                  <c:v>all'esterno degl Ipp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4DCB-4D3B-9A97-A5C5C46FB253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4DCB-4D3B-9A97-A5C5C46FB253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4DCB-4D3B-9A97-A5C5C46FB253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4DCB-4D3B-9A97-A5C5C46FB253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4DCB-4D3B-9A97-A5C5C46FB25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'lavoro esterno'!$E$26:$F$37</c:f>
              <c:multiLvlStrCache>
                <c:ptCount val="12"/>
                <c:lvl>
                  <c:pt idx="0">
                    <c:v>detenuti lavoranti</c:v>
                  </c:pt>
                  <c:pt idx="1">
                    <c:v>detenuti presenti</c:v>
                  </c:pt>
                  <c:pt idx="2">
                    <c:v>detenuti lavoranti</c:v>
                  </c:pt>
                  <c:pt idx="3">
                    <c:v>detenuti presenti</c:v>
                  </c:pt>
                  <c:pt idx="4">
                    <c:v>detenuti lavoranti</c:v>
                  </c:pt>
                  <c:pt idx="5">
                    <c:v>detenuti presenti</c:v>
                  </c:pt>
                  <c:pt idx="6">
                    <c:v>detenuti lavoranti</c:v>
                  </c:pt>
                  <c:pt idx="7">
                    <c:v>detenuti presenti</c:v>
                  </c:pt>
                  <c:pt idx="8">
                    <c:v>detenuti lavoranti</c:v>
                  </c:pt>
                  <c:pt idx="9">
                    <c:v>detenuti presenti</c:v>
                  </c:pt>
                  <c:pt idx="10">
                    <c:v>detenuti lavoranti</c:v>
                  </c:pt>
                  <c:pt idx="11">
                    <c:v>detenuti presenti</c:v>
                  </c:pt>
                </c:lvl>
                <c:lvl>
                  <c:pt idx="0">
                    <c:v>2019</c:v>
                  </c:pt>
                  <c:pt idx="2">
                    <c:v>2020</c:v>
                  </c:pt>
                  <c:pt idx="4">
                    <c:v>2021</c:v>
                  </c:pt>
                  <c:pt idx="6">
                    <c:v>2022</c:v>
                  </c:pt>
                  <c:pt idx="8">
                    <c:v>2023</c:v>
                  </c:pt>
                  <c:pt idx="10">
                    <c:v>2024</c:v>
                  </c:pt>
                </c:lvl>
              </c:multiLvlStrCache>
            </c:multiLvlStrRef>
          </c:cat>
          <c:val>
            <c:numRef>
              <c:f>'lavoro esterno'!$G$26:$G$37</c:f>
              <c:numCache>
                <c:formatCode>General</c:formatCode>
                <c:ptCount val="12"/>
                <c:pt idx="0" formatCode="_-* #,##0\ _€_-;\-* #,##0\ _€_-;_-* &quot;-&quot;??\ _€_-;_-@_-">
                  <c:v>2291</c:v>
                </c:pt>
                <c:pt idx="2" formatCode="_-* #,##0\ _€_-;\-* #,##0\ _€_-;_-* &quot;-&quot;??\ _€_-;_-@_-">
                  <c:v>1981</c:v>
                </c:pt>
                <c:pt idx="4" formatCode="_-* #,##0\ _€_-;\-* #,##0\ _€_-;_-* &quot;-&quot;??\ _€_-;_-@_-">
                  <c:v>2966</c:v>
                </c:pt>
                <c:pt idx="6" formatCode="_-* #,##0\ _€_-;\-* #,##0\ _€_-;_-* &quot;-&quot;??\ _€_-;_-@_-">
                  <c:v>2599</c:v>
                </c:pt>
                <c:pt idx="8" formatCode="_-* #,##0\ _€_-;\-* #,##0\ _€_-;_-* &quot;-&quot;??\ _€_-;_-@_-">
                  <c:v>2966</c:v>
                </c:pt>
                <c:pt idx="10" formatCode="_-* #,##0\ _€_-;\-* #,##0\ _€_-;_-* &quot;-&quot;??\ _€_-;_-@_-">
                  <c:v>3081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421-49C9-B0E4-E0F942FCFCE7}"/>
            </c:ext>
          </c:extLst>
        </c:ser>
        <c:ser>
          <c:idx val="1"/>
          <c:order val="1"/>
          <c:tx>
            <c:strRef>
              <c:f>'lavoro esterno'!$H$25</c:f>
              <c:strCache>
                <c:ptCount val="1"/>
                <c:pt idx="0">
                  <c:v>all'interno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1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4DCB-4D3B-9A97-A5C5C46FB253}"/>
                </c:ext>
              </c:extLst>
            </c:dLbl>
            <c:spPr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'lavoro esterno'!$E$26:$F$37</c:f>
              <c:multiLvlStrCache>
                <c:ptCount val="12"/>
                <c:lvl>
                  <c:pt idx="0">
                    <c:v>detenuti lavoranti</c:v>
                  </c:pt>
                  <c:pt idx="1">
                    <c:v>detenuti presenti</c:v>
                  </c:pt>
                  <c:pt idx="2">
                    <c:v>detenuti lavoranti</c:v>
                  </c:pt>
                  <c:pt idx="3">
                    <c:v>detenuti presenti</c:v>
                  </c:pt>
                  <c:pt idx="4">
                    <c:v>detenuti lavoranti</c:v>
                  </c:pt>
                  <c:pt idx="5">
                    <c:v>detenuti presenti</c:v>
                  </c:pt>
                  <c:pt idx="6">
                    <c:v>detenuti lavoranti</c:v>
                  </c:pt>
                  <c:pt idx="7">
                    <c:v>detenuti presenti</c:v>
                  </c:pt>
                  <c:pt idx="8">
                    <c:v>detenuti lavoranti</c:v>
                  </c:pt>
                  <c:pt idx="9">
                    <c:v>detenuti presenti</c:v>
                  </c:pt>
                  <c:pt idx="10">
                    <c:v>detenuti lavoranti</c:v>
                  </c:pt>
                  <c:pt idx="11">
                    <c:v>detenuti presenti</c:v>
                  </c:pt>
                </c:lvl>
                <c:lvl>
                  <c:pt idx="0">
                    <c:v>2019</c:v>
                  </c:pt>
                  <c:pt idx="2">
                    <c:v>2020</c:v>
                  </c:pt>
                  <c:pt idx="4">
                    <c:v>2021</c:v>
                  </c:pt>
                  <c:pt idx="6">
                    <c:v>2022</c:v>
                  </c:pt>
                  <c:pt idx="8">
                    <c:v>2023</c:v>
                  </c:pt>
                  <c:pt idx="10">
                    <c:v>2024</c:v>
                  </c:pt>
                </c:lvl>
              </c:multiLvlStrCache>
            </c:multiLvlStrRef>
          </c:cat>
          <c:val>
            <c:numRef>
              <c:f>'lavoro esterno'!$H$26:$H$37</c:f>
              <c:numCache>
                <c:formatCode>General</c:formatCode>
                <c:ptCount val="12"/>
                <c:pt idx="0" formatCode="_-* #,##0\ _€_-;\-* #,##0\ _€_-;_-* &quot;-&quot;??\ _€_-;_-@_-">
                  <c:v>15779</c:v>
                </c:pt>
                <c:pt idx="2" formatCode="_-* #,##0\ _€_-;\-* #,##0\ _€_-;_-* &quot;-&quot;??\ _€_-;_-@_-">
                  <c:v>15956</c:v>
                </c:pt>
                <c:pt idx="4" formatCode="_-* #,##0\ _€_-;\-* #,##0\ _€_-;_-* &quot;-&quot;??\ _€_-;_-@_-">
                  <c:v>17105</c:v>
                </c:pt>
                <c:pt idx="6" formatCode="_-* #,##0\ _€_-;\-* #,##0\ _€_-;_-* &quot;-&quot;??\ _€_-;_-@_-">
                  <c:v>17218</c:v>
                </c:pt>
                <c:pt idx="8" formatCode="_-* #,##0\ _€_-;\-* #,##0\ _€_-;_-* &quot;-&quot;??\ _€_-;_-@_-">
                  <c:v>17105</c:v>
                </c:pt>
                <c:pt idx="10" formatCode="_-* #,##0\ _€_-;\-* #,##0\ _€_-;_-* &quot;-&quot;??\ _€_-;_-@_-">
                  <c:v>18154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421-49C9-B0E4-E0F942FCFCE7}"/>
            </c:ext>
          </c:extLst>
        </c:ser>
        <c:ser>
          <c:idx val="2"/>
          <c:order val="2"/>
          <c:tx>
            <c:strRef>
              <c:f>'lavoro esterno'!$I$25</c:f>
              <c:strCache>
                <c:ptCount val="1"/>
                <c:pt idx="0">
                  <c:v>Totale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6421-49C9-B0E4-E0F942FCFCE7}"/>
              </c:ext>
            </c:extLst>
          </c:dPt>
          <c:dPt>
            <c:idx val="2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6421-49C9-B0E4-E0F942FCFCE7}"/>
              </c:ext>
            </c:extLst>
          </c:dPt>
          <c:dPt>
            <c:idx val="4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6421-49C9-B0E4-E0F942FCFCE7}"/>
              </c:ext>
            </c:extLst>
          </c:dPt>
          <c:dPt>
            <c:idx val="6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6421-49C9-B0E4-E0F942FCFCE7}"/>
              </c:ext>
            </c:extLst>
          </c:dPt>
          <c:dPt>
            <c:idx val="8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6421-49C9-B0E4-E0F942FCFCE7}"/>
              </c:ext>
            </c:extLst>
          </c:dPt>
          <c:dPt>
            <c:idx val="10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6421-49C9-B0E4-E0F942FCFCE7}"/>
              </c:ext>
            </c:extLst>
          </c:dPt>
          <c:dLbls>
            <c:dLbl>
              <c:idx val="1"/>
              <c:layout>
                <c:manualLayout>
                  <c:x val="6.3668371007128497E-3"/>
                  <c:y val="-0.2260825002307319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6421-49C9-B0E4-E0F942FCFCE7}"/>
                </c:ext>
              </c:extLst>
            </c:dLbl>
            <c:dLbl>
              <c:idx val="3"/>
              <c:layout>
                <c:manualLayout>
                  <c:x val="-6.7228168491194687E-17"/>
                  <c:y val="-0.18198750717257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6421-49C9-B0E4-E0F942FCFCE7}"/>
                </c:ext>
              </c:extLst>
            </c:dLbl>
            <c:dLbl>
              <c:idx val="5"/>
              <c:layout>
                <c:manualLayout>
                  <c:x val="-1.8335166850018336E-3"/>
                  <c:y val="-0.1726351226046869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6421-49C9-B0E4-E0F942FCFCE7}"/>
                </c:ext>
              </c:extLst>
            </c:dLbl>
            <c:dLbl>
              <c:idx val="7"/>
              <c:layout>
                <c:manualLayout>
                  <c:x val="-5.5005500550055009E-3"/>
                  <c:y val="-0.1652011703025900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6421-49C9-B0E4-E0F942FCFCE7}"/>
                </c:ext>
              </c:extLst>
            </c:dLbl>
            <c:dLbl>
              <c:idx val="9"/>
              <c:layout>
                <c:manualLayout>
                  <c:x val="1.1001100110010867E-2"/>
                  <c:y val="-0.1871164171810194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6421-49C9-B0E4-E0F942FCFCE7}"/>
                </c:ext>
              </c:extLst>
            </c:dLbl>
            <c:dLbl>
              <c:idx val="11"/>
              <c:layout>
                <c:manualLayout>
                  <c:x val="1.8335166850018336E-3"/>
                  <c:y val="-0.2258324006257323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6421-49C9-B0E4-E0F942FCFCE7}"/>
                </c:ext>
              </c:extLst>
            </c:dLbl>
            <c:spPr>
              <a:solidFill>
                <a:schemeClr val="lt1"/>
              </a:solidFill>
              <a:ln w="12700" cap="flat" cmpd="sng" algn="ctr">
                <a:solidFill>
                  <a:schemeClr val="accent3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'lavoro esterno'!$E$26:$F$37</c:f>
              <c:multiLvlStrCache>
                <c:ptCount val="12"/>
                <c:lvl>
                  <c:pt idx="0">
                    <c:v>detenuti lavoranti</c:v>
                  </c:pt>
                  <c:pt idx="1">
                    <c:v>detenuti presenti</c:v>
                  </c:pt>
                  <c:pt idx="2">
                    <c:v>detenuti lavoranti</c:v>
                  </c:pt>
                  <c:pt idx="3">
                    <c:v>detenuti presenti</c:v>
                  </c:pt>
                  <c:pt idx="4">
                    <c:v>detenuti lavoranti</c:v>
                  </c:pt>
                  <c:pt idx="5">
                    <c:v>detenuti presenti</c:v>
                  </c:pt>
                  <c:pt idx="6">
                    <c:v>detenuti lavoranti</c:v>
                  </c:pt>
                  <c:pt idx="7">
                    <c:v>detenuti presenti</c:v>
                  </c:pt>
                  <c:pt idx="8">
                    <c:v>detenuti lavoranti</c:v>
                  </c:pt>
                  <c:pt idx="9">
                    <c:v>detenuti presenti</c:v>
                  </c:pt>
                  <c:pt idx="10">
                    <c:v>detenuti lavoranti</c:v>
                  </c:pt>
                  <c:pt idx="11">
                    <c:v>detenuti presenti</c:v>
                  </c:pt>
                </c:lvl>
                <c:lvl>
                  <c:pt idx="0">
                    <c:v>2019</c:v>
                  </c:pt>
                  <c:pt idx="2">
                    <c:v>2020</c:v>
                  </c:pt>
                  <c:pt idx="4">
                    <c:v>2021</c:v>
                  </c:pt>
                  <c:pt idx="6">
                    <c:v>2022</c:v>
                  </c:pt>
                  <c:pt idx="8">
                    <c:v>2023</c:v>
                  </c:pt>
                  <c:pt idx="10">
                    <c:v>2024</c:v>
                  </c:pt>
                </c:lvl>
              </c:multiLvlStrCache>
            </c:multiLvlStrRef>
          </c:cat>
          <c:val>
            <c:numRef>
              <c:f>'lavoro esterno'!$I$26:$I$37</c:f>
              <c:numCache>
                <c:formatCode>_-* #,##0\ _€_-;\-* #,##0\ _€_-;_-* "-"??\ _€_-;_-@_-</c:formatCode>
                <c:ptCount val="12"/>
                <c:pt idx="0">
                  <c:v>18070</c:v>
                </c:pt>
                <c:pt idx="1">
                  <c:v>60769</c:v>
                </c:pt>
                <c:pt idx="2">
                  <c:v>17937</c:v>
                </c:pt>
                <c:pt idx="3">
                  <c:v>53364</c:v>
                </c:pt>
                <c:pt idx="4">
                  <c:v>20071</c:v>
                </c:pt>
                <c:pt idx="5">
                  <c:v>54134</c:v>
                </c:pt>
                <c:pt idx="6">
                  <c:v>19817</c:v>
                </c:pt>
                <c:pt idx="7">
                  <c:v>56196</c:v>
                </c:pt>
                <c:pt idx="8">
                  <c:v>20071</c:v>
                </c:pt>
                <c:pt idx="9">
                  <c:v>60166</c:v>
                </c:pt>
                <c:pt idx="10">
                  <c:v>21235</c:v>
                </c:pt>
                <c:pt idx="11">
                  <c:v>61861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6421-49C9-B0E4-E0F942FCFC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437899727"/>
        <c:axId val="1437898479"/>
      </c:barChart>
      <c:catAx>
        <c:axId val="14378997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37898479"/>
        <c:crosses val="autoZero"/>
        <c:auto val="1"/>
        <c:lblAlgn val="ctr"/>
        <c:lblOffset val="100"/>
        <c:noMultiLvlLbl val="0"/>
      </c:catAx>
      <c:valAx>
        <c:axId val="1437898479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\ _€_-;\-* #,##0\ _€_-;_-* &quot;-&quot;??\ _€_-;_-@_-" sourceLinked="1"/>
        <c:majorTickMark val="none"/>
        <c:minorTickMark val="none"/>
        <c:tickLblPos val="nextTo"/>
        <c:crossAx val="14378997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 b="1"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8754543166613164E-2"/>
          <c:y val="9.3528433182077639E-2"/>
          <c:w val="0.92124545683338688"/>
          <c:h val="0.88910403770508906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96AA-42AB-B0BE-EE2C6999351B}"/>
              </c:ext>
            </c:extLst>
          </c:dPt>
          <c:dPt>
            <c:idx val="1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96AA-42AB-B0BE-EE2C6999351B}"/>
              </c:ext>
            </c:extLst>
          </c:dPt>
          <c:dPt>
            <c:idx val="2"/>
            <c:bubble3D val="0"/>
            <c:explosion val="22"/>
            <c:spPr>
              <a:solidFill>
                <a:srgbClr val="00B05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96AA-42AB-B0BE-EE2C6999351B}"/>
              </c:ext>
            </c:extLst>
          </c:dPt>
          <c:dPt>
            <c:idx val="3"/>
            <c:bubble3D val="0"/>
            <c:explosion val="33"/>
            <c:spPr>
              <a:solidFill>
                <a:schemeClr val="accent3">
                  <a:lumMod val="5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96AA-42AB-B0BE-EE2C6999351B}"/>
              </c:ext>
            </c:extLst>
          </c:dPt>
          <c:dLbls>
            <c:dLbl>
              <c:idx val="0"/>
              <c:spPr>
                <a:solidFill>
                  <a:schemeClr val="accent1">
                    <a:lumMod val="20000"/>
                    <a:lumOff val="80000"/>
                  </a:schemeClr>
                </a:solidFill>
                <a:ln w="12700" cap="flat" cmpd="sng" algn="ctr">
                  <a:solidFill>
                    <a:schemeClr val="accent5"/>
                  </a:solidFill>
                  <a:prstDash val="solid"/>
                  <a:miter lim="800000"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1" i="0" u="none" strike="noStrike" kern="1200" spc="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96AA-42AB-B0BE-EE2C6999351B}"/>
                </c:ext>
              </c:extLst>
            </c:dLbl>
            <c:dLbl>
              <c:idx val="1"/>
              <c:layout>
                <c:manualLayout>
                  <c:x val="-3.6192544335866832E-3"/>
                  <c:y val="8.8525706503234561E-2"/>
                </c:manualLayout>
              </c:layout>
              <c:spPr>
                <a:solidFill>
                  <a:schemeClr val="accent6">
                    <a:lumMod val="20000"/>
                    <a:lumOff val="80000"/>
                  </a:schemeClr>
                </a:solidFill>
                <a:ln w="12700" cap="flat" cmpd="sng" algn="ctr">
                  <a:solidFill>
                    <a:schemeClr val="accent2"/>
                  </a:solidFill>
                  <a:prstDash val="solid"/>
                  <a:miter lim="800000"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96AA-42AB-B0BE-EE2C6999351B}"/>
                </c:ext>
              </c:extLst>
            </c:dLbl>
            <c:dLbl>
              <c:idx val="2"/>
              <c:layout/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400" b="1" i="0" u="none" strike="noStrike" kern="1200" spc="0" baseline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A5CA627D-E0BB-431A-B1BC-ACB72E0AE77D}" type="CATEGORYNAME">
                      <a:rPr lang="it-IT">
                        <a:solidFill>
                          <a:srgbClr val="002060"/>
                        </a:solidFill>
                      </a:rPr>
                      <a:pPr>
                        <a:defRPr>
                          <a:solidFill>
                            <a:srgbClr val="002060"/>
                          </a:solidFill>
                        </a:defRPr>
                      </a:pPr>
                      <a:t>[NOME CATEGORIA]</a:t>
                    </a:fld>
                    <a:r>
                      <a:rPr lang="it-IT" baseline="0" dirty="0">
                        <a:solidFill>
                          <a:srgbClr val="002060"/>
                        </a:solidFill>
                      </a:rPr>
                      <a:t>
</a:t>
                    </a:r>
                    <a:fld id="{F84AC768-A4FD-4D09-9CBC-2C436FA02B80}" type="PERCENTAGE">
                      <a:rPr lang="it-IT" baseline="0">
                        <a:solidFill>
                          <a:srgbClr val="002060"/>
                        </a:solidFill>
                      </a:rPr>
                      <a:pPr>
                        <a:defRPr>
                          <a:solidFill>
                            <a:srgbClr val="002060"/>
                          </a:solidFill>
                        </a:defRPr>
                      </a:pPr>
                      <a:t>[PERCENTUALE]</a:t>
                    </a:fld>
                    <a:endParaRPr lang="it-IT" baseline="0" dirty="0">
                      <a:solidFill>
                        <a:srgbClr val="002060"/>
                      </a:solidFill>
                    </a:endParaRPr>
                  </a:p>
                </c:rich>
              </c:tx>
              <c:spPr>
                <a:solidFill>
                  <a:schemeClr val="accent1">
                    <a:lumMod val="20000"/>
                    <a:lumOff val="80000"/>
                  </a:schemeClr>
                </a:solidFill>
                <a:ln w="12700" cap="flat" cmpd="sng" algn="ctr">
                  <a:solidFill>
                    <a:schemeClr val="accent3"/>
                  </a:solidFill>
                  <a:prstDash val="solid"/>
                  <a:miter lim="800000"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1" i="0" u="none" strike="noStrike" kern="1200" spc="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96AA-42AB-B0BE-EE2C6999351B}"/>
                </c:ext>
              </c:extLst>
            </c:dLbl>
            <c:dLbl>
              <c:idx val="3"/>
              <c:layout>
                <c:manualLayout>
                  <c:x val="0.13809934980518357"/>
                  <c:y val="0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4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DB945682-FA6D-4768-8906-5348ACEBC22B}" type="CATEGORYNAME">
                      <a:rPr lang="it-IT">
                        <a:solidFill>
                          <a:schemeClr val="accent6">
                            <a:lumMod val="50000"/>
                          </a:schemeClr>
                        </a:solidFill>
                      </a:rPr>
                      <a:pPr>
                        <a:defRPr/>
                      </a:pPr>
                      <a:t>[NOME CATEGORIA]</a:t>
                    </a:fld>
                    <a:r>
                      <a:rPr lang="it-IT" baseline="0" dirty="0"/>
                      <a:t>
</a:t>
                    </a:r>
                    <a:fld id="{B731BB38-EF20-46F2-86EB-C47C854414FE}" type="PERCENTAGE">
                      <a:rPr lang="it-IT" baseline="0">
                        <a:solidFill>
                          <a:schemeClr val="accent6">
                            <a:lumMod val="50000"/>
                          </a:schemeClr>
                        </a:solidFill>
                      </a:rPr>
                      <a:pPr>
                        <a:defRPr/>
                      </a:pPr>
                      <a:t>[PERCENTUALE]</a:t>
                    </a:fld>
                    <a:endParaRPr lang="it-IT" baseline="0" dirty="0"/>
                  </a:p>
                </c:rich>
              </c:tx>
              <c:spPr>
                <a:solidFill>
                  <a:schemeClr val="accent6">
                    <a:lumMod val="20000"/>
                    <a:lumOff val="80000"/>
                  </a:schemeClr>
                </a:solidFill>
                <a:ln w="12700" cap="flat" cmpd="sng" algn="ctr">
                  <a:solidFill>
                    <a:schemeClr val="accent4"/>
                  </a:solidFill>
                  <a:prstDash val="solid"/>
                  <a:miter lim="800000"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96AA-42AB-B0BE-EE2C6999351B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'lavoro esterno'!$B$50:$B$53</c:f>
              <c:strCache>
                <c:ptCount val="4"/>
                <c:pt idx="0">
                  <c:v>All'interno degli IIPP alle dipendenze dell'amministrazione Penitenziaria</c:v>
                </c:pt>
                <c:pt idx="1">
                  <c:v>All'interno degli IIPP per enti e imprese esterne</c:v>
                </c:pt>
                <c:pt idx="2">
                  <c:v>All'esterno degli IIPP alle dipendenze dell'amministrazione</c:v>
                </c:pt>
                <c:pt idx="3">
                  <c:v>All'esterno degli IPP per enti e imprese esterne</c:v>
                </c:pt>
              </c:strCache>
            </c:strRef>
          </c:cat>
          <c:val>
            <c:numRef>
              <c:f>'lavoro esterno'!$C$50:$C$53</c:f>
              <c:numCache>
                <c:formatCode>General</c:formatCode>
                <c:ptCount val="4"/>
                <c:pt idx="0">
                  <c:v>17003</c:v>
                </c:pt>
                <c:pt idx="1">
                  <c:v>1151</c:v>
                </c:pt>
                <c:pt idx="2">
                  <c:v>1060</c:v>
                </c:pt>
                <c:pt idx="3">
                  <c:v>2021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6AA-42AB-B0BE-EE2C6999351B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it-IT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it-IT" sz="2400"/>
              <a:t>Regione Lazio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'lavoro esterno'!$T$9</c:f>
              <c:strCache>
                <c:ptCount val="1"/>
                <c:pt idx="0">
                  <c:v>detenuti lavoranti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'lavoro esterno'!$S$10:$S$15</c:f>
              <c:strCache>
                <c:ptCount val="6"/>
                <c:pt idx="0">
                  <c:v>31 dic. 2019</c:v>
                </c:pt>
                <c:pt idx="1">
                  <c:v>31 dic. 2020</c:v>
                </c:pt>
                <c:pt idx="2">
                  <c:v>31 dic. 2021</c:v>
                </c:pt>
                <c:pt idx="3">
                  <c:v>31 dic. 2022</c:v>
                </c:pt>
                <c:pt idx="4">
                  <c:v>31 dic. 2023</c:v>
                </c:pt>
                <c:pt idx="5">
                  <c:v>31 dic. 2024</c:v>
                </c:pt>
              </c:strCache>
            </c:strRef>
          </c:cat>
          <c:val>
            <c:numRef>
              <c:f>'lavoro esterno'!$T$10:$T$15</c:f>
              <c:numCache>
                <c:formatCode>_-* #,##0\ _€_-;\-* #,##0\ _€_-;_-* "-"??\ _€_-;_-@_-</c:formatCode>
                <c:ptCount val="6"/>
                <c:pt idx="0">
                  <c:v>1539</c:v>
                </c:pt>
                <c:pt idx="1">
                  <c:v>1554</c:v>
                </c:pt>
                <c:pt idx="2">
                  <c:v>1806</c:v>
                </c:pt>
                <c:pt idx="3">
                  <c:v>1927</c:v>
                </c:pt>
                <c:pt idx="4">
                  <c:v>1806</c:v>
                </c:pt>
                <c:pt idx="5">
                  <c:v>1788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B66-464E-8019-91E98EC6F1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02708943"/>
        <c:axId val="702703535"/>
      </c:barChart>
      <c:lineChart>
        <c:grouping val="standard"/>
        <c:varyColors val="0"/>
        <c:ser>
          <c:idx val="1"/>
          <c:order val="1"/>
          <c:tx>
            <c:strRef>
              <c:f>'lavoro esterno'!$U$9</c:f>
              <c:strCache>
                <c:ptCount val="1"/>
                <c:pt idx="0">
                  <c:v>% su detenuti presenti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spPr>
              <a:solidFill>
                <a:schemeClr val="accent6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accent6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'lavoro esterno'!$S$10:$S$15</c:f>
              <c:strCache>
                <c:ptCount val="6"/>
                <c:pt idx="0">
                  <c:v>31 dic. 2019</c:v>
                </c:pt>
                <c:pt idx="1">
                  <c:v>31 dic. 2020</c:v>
                </c:pt>
                <c:pt idx="2">
                  <c:v>31 dic. 2021</c:v>
                </c:pt>
                <c:pt idx="3">
                  <c:v>31 dic. 2022</c:v>
                </c:pt>
                <c:pt idx="4">
                  <c:v>31 dic. 2023</c:v>
                </c:pt>
                <c:pt idx="5">
                  <c:v>31 dic. 2024</c:v>
                </c:pt>
              </c:strCache>
            </c:strRef>
          </c:cat>
          <c:val>
            <c:numRef>
              <c:f>'lavoro esterno'!$U$10:$U$15</c:f>
              <c:numCache>
                <c:formatCode>0.0%</c:formatCode>
                <c:ptCount val="6"/>
                <c:pt idx="0">
                  <c:v>0.23438927809929941</c:v>
                </c:pt>
                <c:pt idx="1">
                  <c:v>0.2671939477303989</c:v>
                </c:pt>
                <c:pt idx="2">
                  <c:v>0.32552271088680607</c:v>
                </c:pt>
                <c:pt idx="3">
                  <c:v>0.32479352772627673</c:v>
                </c:pt>
                <c:pt idx="4">
                  <c:v>0.27627351996328592</c:v>
                </c:pt>
                <c:pt idx="5">
                  <c:v>0.26826706676669165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B66-464E-8019-91E98EC6F1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02709359"/>
        <c:axId val="702704367"/>
      </c:lineChart>
      <c:catAx>
        <c:axId val="7027089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702703535"/>
        <c:crosses val="autoZero"/>
        <c:auto val="1"/>
        <c:lblAlgn val="ctr"/>
        <c:lblOffset val="100"/>
        <c:noMultiLvlLbl val="0"/>
      </c:catAx>
      <c:valAx>
        <c:axId val="702703535"/>
        <c:scaling>
          <c:orientation val="minMax"/>
          <c:max val="3500"/>
          <c:min val="0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_-* #,##0\ _€_-;\-* #,##0\ _€_-;_-* &quot;-&quot;??\ _€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702708943"/>
        <c:crosses val="autoZero"/>
        <c:crossBetween val="between"/>
        <c:majorUnit val="10000"/>
      </c:valAx>
      <c:valAx>
        <c:axId val="702704367"/>
        <c:scaling>
          <c:orientation val="minMax"/>
          <c:max val="1"/>
        </c:scaling>
        <c:delete val="0"/>
        <c:axPos val="r"/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702709359"/>
        <c:crosses val="max"/>
        <c:crossBetween val="between"/>
        <c:majorUnit val="0.5"/>
      </c:valAx>
      <c:catAx>
        <c:axId val="702709359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702704367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solidFill>
      <a:srgbClr val="002060"/>
    </a:solidFill>
    <a:ln>
      <a:noFill/>
    </a:ln>
    <a:effectLst/>
  </c:spPr>
  <c:txPr>
    <a:bodyPr/>
    <a:lstStyle/>
    <a:p>
      <a:pPr>
        <a:defRPr sz="1100"/>
      </a:pPr>
      <a:endParaRPr lang="it-I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'lavoro esterno'!$O$25</c:f>
              <c:strCache>
                <c:ptCount val="1"/>
                <c:pt idx="0">
                  <c:v>all'esterno degl Ipp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Pt>
            <c:idx val="10"/>
            <c:invertIfNegative val="0"/>
            <c:bubble3D val="0"/>
            <c:spPr>
              <a:solidFill>
                <a:srgbClr val="F79646">
                  <a:lumMod val="20000"/>
                  <a:lumOff val="8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66B9-435F-BEBD-099A0BCD6BBF}"/>
              </c:ext>
            </c:extLst>
          </c:dPt>
          <c:dLbls>
            <c:dLbl>
              <c:idx val="1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66B9-435F-BEBD-099A0BCD6BB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'lavoro esterno'!$M$26:$N$37</c:f>
              <c:multiLvlStrCache>
                <c:ptCount val="12"/>
                <c:lvl>
                  <c:pt idx="0">
                    <c:v>detenuti lavoranti</c:v>
                  </c:pt>
                  <c:pt idx="1">
                    <c:v>detenuti presenti</c:v>
                  </c:pt>
                  <c:pt idx="2">
                    <c:v>detenuti lavoranti</c:v>
                  </c:pt>
                  <c:pt idx="3">
                    <c:v>detenuti presenti</c:v>
                  </c:pt>
                  <c:pt idx="4">
                    <c:v>detenuti lavoranti</c:v>
                  </c:pt>
                  <c:pt idx="5">
                    <c:v>detenuti presenti</c:v>
                  </c:pt>
                  <c:pt idx="6">
                    <c:v>detenuti lavoranti</c:v>
                  </c:pt>
                  <c:pt idx="7">
                    <c:v>detenuti presenti</c:v>
                  </c:pt>
                  <c:pt idx="8">
                    <c:v>detenuti lavoranti</c:v>
                  </c:pt>
                  <c:pt idx="9">
                    <c:v>detenuti presenti</c:v>
                  </c:pt>
                  <c:pt idx="10">
                    <c:v>detenuti lavoranti</c:v>
                  </c:pt>
                  <c:pt idx="11">
                    <c:v>detenuti presenti</c:v>
                  </c:pt>
                </c:lvl>
                <c:lvl>
                  <c:pt idx="0">
                    <c:v>2019</c:v>
                  </c:pt>
                  <c:pt idx="2">
                    <c:v>2020</c:v>
                  </c:pt>
                  <c:pt idx="4">
                    <c:v>2021</c:v>
                  </c:pt>
                  <c:pt idx="6">
                    <c:v>2022</c:v>
                  </c:pt>
                  <c:pt idx="8">
                    <c:v>2023</c:v>
                  </c:pt>
                  <c:pt idx="10">
                    <c:v>2024</c:v>
                  </c:pt>
                </c:lvl>
              </c:multiLvlStrCache>
            </c:multiLvlStrRef>
          </c:cat>
          <c:val>
            <c:numRef>
              <c:f>'lavoro esterno'!$O$26:$O$37</c:f>
              <c:numCache>
                <c:formatCode>General</c:formatCode>
                <c:ptCount val="12"/>
                <c:pt idx="0" formatCode="_-* #,##0\ _€_-;\-* #,##0\ _€_-;_-* &quot;-&quot;??\ _€_-;_-@_-">
                  <c:v>109</c:v>
                </c:pt>
                <c:pt idx="2" formatCode="_-* #,##0\ _€_-;\-* #,##0\ _€_-;_-* &quot;-&quot;??\ _€_-;_-@_-">
                  <c:v>148</c:v>
                </c:pt>
                <c:pt idx="4" formatCode="_-* #,##0\ _€_-;\-* #,##0\ _€_-;_-* &quot;-&quot;??\ _€_-;_-@_-">
                  <c:v>210</c:v>
                </c:pt>
                <c:pt idx="6" formatCode="_-* #,##0\ _€_-;\-* #,##0\ _€_-;_-* &quot;-&quot;??\ _€_-;_-@_-">
                  <c:v>181</c:v>
                </c:pt>
                <c:pt idx="8" formatCode="_-* #,##0\ _€_-;\-* #,##0\ _€_-;_-* &quot;-&quot;??\ _€_-;_-@_-">
                  <c:v>210</c:v>
                </c:pt>
                <c:pt idx="10" formatCode="_-* #,##0\ _€_-;\-* #,##0\ _€_-;_-* &quot;-&quot;??\ _€_-;_-@_-">
                  <c:v>191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DC6-4C57-A30B-F1A862CE54C1}"/>
            </c:ext>
          </c:extLst>
        </c:ser>
        <c:ser>
          <c:idx val="1"/>
          <c:order val="1"/>
          <c:tx>
            <c:strRef>
              <c:f>'lavoro esterno'!$P$25</c:f>
              <c:strCache>
                <c:ptCount val="1"/>
                <c:pt idx="0">
                  <c:v>all'interno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dLbl>
              <c:idx val="1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66B9-435F-BEBD-099A0BCD6BBF}"/>
                </c:ext>
              </c:extLst>
            </c:dLbl>
            <c:spPr>
              <a:solidFill>
                <a:srgbClr val="C0504D">
                  <a:lumMod val="20000"/>
                  <a:lumOff val="80000"/>
                </a:srgb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'lavoro esterno'!$M$26:$N$37</c:f>
              <c:multiLvlStrCache>
                <c:ptCount val="12"/>
                <c:lvl>
                  <c:pt idx="0">
                    <c:v>detenuti lavoranti</c:v>
                  </c:pt>
                  <c:pt idx="1">
                    <c:v>detenuti presenti</c:v>
                  </c:pt>
                  <c:pt idx="2">
                    <c:v>detenuti lavoranti</c:v>
                  </c:pt>
                  <c:pt idx="3">
                    <c:v>detenuti presenti</c:v>
                  </c:pt>
                  <c:pt idx="4">
                    <c:v>detenuti lavoranti</c:v>
                  </c:pt>
                  <c:pt idx="5">
                    <c:v>detenuti presenti</c:v>
                  </c:pt>
                  <c:pt idx="6">
                    <c:v>detenuti lavoranti</c:v>
                  </c:pt>
                  <c:pt idx="7">
                    <c:v>detenuti presenti</c:v>
                  </c:pt>
                  <c:pt idx="8">
                    <c:v>detenuti lavoranti</c:v>
                  </c:pt>
                  <c:pt idx="9">
                    <c:v>detenuti presenti</c:v>
                  </c:pt>
                  <c:pt idx="10">
                    <c:v>detenuti lavoranti</c:v>
                  </c:pt>
                  <c:pt idx="11">
                    <c:v>detenuti presenti</c:v>
                  </c:pt>
                </c:lvl>
                <c:lvl>
                  <c:pt idx="0">
                    <c:v>2019</c:v>
                  </c:pt>
                  <c:pt idx="2">
                    <c:v>2020</c:v>
                  </c:pt>
                  <c:pt idx="4">
                    <c:v>2021</c:v>
                  </c:pt>
                  <c:pt idx="6">
                    <c:v>2022</c:v>
                  </c:pt>
                  <c:pt idx="8">
                    <c:v>2023</c:v>
                  </c:pt>
                  <c:pt idx="10">
                    <c:v>2024</c:v>
                  </c:pt>
                </c:lvl>
              </c:multiLvlStrCache>
            </c:multiLvlStrRef>
          </c:cat>
          <c:val>
            <c:numRef>
              <c:f>'lavoro esterno'!$P$26:$P$37</c:f>
              <c:numCache>
                <c:formatCode>General</c:formatCode>
                <c:ptCount val="12"/>
                <c:pt idx="0" formatCode="_-* #,##0\ _€_-;\-* #,##0\ _€_-;_-* &quot;-&quot;??\ _€_-;_-@_-">
                  <c:v>1430</c:v>
                </c:pt>
                <c:pt idx="2" formatCode="_-* #,##0\ _€_-;\-* #,##0\ _€_-;_-* &quot;-&quot;??\ _€_-;_-@_-">
                  <c:v>1406</c:v>
                </c:pt>
                <c:pt idx="4" formatCode="_-* #,##0\ _€_-;\-* #,##0\ _€_-;_-* &quot;-&quot;??\ _€_-;_-@_-">
                  <c:v>1596</c:v>
                </c:pt>
                <c:pt idx="6" formatCode="_-* #,##0\ _€_-;\-* #,##0\ _€_-;_-* &quot;-&quot;??\ _€_-;_-@_-">
                  <c:v>1596</c:v>
                </c:pt>
                <c:pt idx="8" formatCode="_-* #,##0\ _€_-;\-* #,##0\ _€_-;_-* &quot;-&quot;??\ _€_-;_-@_-">
                  <c:v>1596</c:v>
                </c:pt>
                <c:pt idx="10" formatCode="_-* #,##0\ _€_-;\-* #,##0\ _€_-;_-* &quot;-&quot;??\ _€_-;_-@_-">
                  <c:v>1597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DC6-4C57-A30B-F1A862CE54C1}"/>
            </c:ext>
          </c:extLst>
        </c:ser>
        <c:ser>
          <c:idx val="2"/>
          <c:order val="2"/>
          <c:tx>
            <c:strRef>
              <c:f>'lavoro esterno'!$Q$25</c:f>
              <c:strCache>
                <c:ptCount val="1"/>
                <c:pt idx="0">
                  <c:v>Totale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DC6-4C57-A30B-F1A862CE54C1}"/>
              </c:ext>
            </c:extLst>
          </c:dPt>
          <c:dPt>
            <c:idx val="2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9DC6-4C57-A30B-F1A862CE54C1}"/>
              </c:ext>
            </c:extLst>
          </c:dPt>
          <c:dPt>
            <c:idx val="4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9DC6-4C57-A30B-F1A862CE54C1}"/>
              </c:ext>
            </c:extLst>
          </c:dPt>
          <c:dPt>
            <c:idx val="6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9DC6-4C57-A30B-F1A862CE54C1}"/>
              </c:ext>
            </c:extLst>
          </c:dPt>
          <c:dPt>
            <c:idx val="8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9DC6-4C57-A30B-F1A862CE54C1}"/>
              </c:ext>
            </c:extLst>
          </c:dPt>
          <c:dPt>
            <c:idx val="10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9DC6-4C57-A30B-F1A862CE54C1}"/>
              </c:ext>
            </c:extLst>
          </c:dPt>
          <c:dLbls>
            <c:dLbl>
              <c:idx val="1"/>
              <c:layout>
                <c:manualLayout>
                  <c:x val="-1.6700066800267354E-3"/>
                  <c:y val="-0.2860931255544276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9DC6-4C57-A30B-F1A862CE54C1}"/>
                </c:ext>
              </c:extLst>
            </c:dLbl>
            <c:dLbl>
              <c:idx val="3"/>
              <c:layout>
                <c:manualLayout>
                  <c:x val="0"/>
                  <c:y val="-0.27635303209050088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9DC6-4C57-A30B-F1A862CE54C1}"/>
                </c:ext>
              </c:extLst>
            </c:dLbl>
            <c:dLbl>
              <c:idx val="5"/>
              <c:layout>
                <c:manualLayout>
                  <c:x val="1.6700066800267202E-3"/>
                  <c:y val="-0.2179209306153804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9DC6-4C57-A30B-F1A862CE54C1}"/>
                </c:ext>
              </c:extLst>
            </c:dLbl>
            <c:dLbl>
              <c:idx val="7"/>
              <c:layout>
                <c:manualLayout>
                  <c:x val="1.6700066800265977E-3"/>
                  <c:y val="-0.2324252151407903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9DC6-4C57-A30B-F1A862CE54C1}"/>
                </c:ext>
              </c:extLst>
            </c:dLbl>
            <c:dLbl>
              <c:idx val="9"/>
              <c:layout>
                <c:manualLayout>
                  <c:x val="0"/>
                  <c:y val="-0.2934323758310699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9DC6-4C57-A30B-F1A862CE54C1}"/>
                </c:ext>
              </c:extLst>
            </c:dLbl>
            <c:dLbl>
              <c:idx val="11"/>
              <c:layout>
                <c:manualLayout>
                  <c:x val="1.6700066800267202E-3"/>
                  <c:y val="-0.28086298663886528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9DC6-4C57-A30B-F1A862CE54C1}"/>
                </c:ext>
              </c:extLst>
            </c:dLbl>
            <c:spPr>
              <a:solidFill>
                <a:schemeClr val="lt1"/>
              </a:solidFill>
              <a:ln w="12700" cap="flat" cmpd="sng" algn="ctr">
                <a:solidFill>
                  <a:schemeClr val="dk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'lavoro esterno'!$M$26:$N$37</c:f>
              <c:multiLvlStrCache>
                <c:ptCount val="12"/>
                <c:lvl>
                  <c:pt idx="0">
                    <c:v>detenuti lavoranti</c:v>
                  </c:pt>
                  <c:pt idx="1">
                    <c:v>detenuti presenti</c:v>
                  </c:pt>
                  <c:pt idx="2">
                    <c:v>detenuti lavoranti</c:v>
                  </c:pt>
                  <c:pt idx="3">
                    <c:v>detenuti presenti</c:v>
                  </c:pt>
                  <c:pt idx="4">
                    <c:v>detenuti lavoranti</c:v>
                  </c:pt>
                  <c:pt idx="5">
                    <c:v>detenuti presenti</c:v>
                  </c:pt>
                  <c:pt idx="6">
                    <c:v>detenuti lavoranti</c:v>
                  </c:pt>
                  <c:pt idx="7">
                    <c:v>detenuti presenti</c:v>
                  </c:pt>
                  <c:pt idx="8">
                    <c:v>detenuti lavoranti</c:v>
                  </c:pt>
                  <c:pt idx="9">
                    <c:v>detenuti presenti</c:v>
                  </c:pt>
                  <c:pt idx="10">
                    <c:v>detenuti lavoranti</c:v>
                  </c:pt>
                  <c:pt idx="11">
                    <c:v>detenuti presenti</c:v>
                  </c:pt>
                </c:lvl>
                <c:lvl>
                  <c:pt idx="0">
                    <c:v>2019</c:v>
                  </c:pt>
                  <c:pt idx="2">
                    <c:v>2020</c:v>
                  </c:pt>
                  <c:pt idx="4">
                    <c:v>2021</c:v>
                  </c:pt>
                  <c:pt idx="6">
                    <c:v>2022</c:v>
                  </c:pt>
                  <c:pt idx="8">
                    <c:v>2023</c:v>
                  </c:pt>
                  <c:pt idx="10">
                    <c:v>2024</c:v>
                  </c:pt>
                </c:lvl>
              </c:multiLvlStrCache>
            </c:multiLvlStrRef>
          </c:cat>
          <c:val>
            <c:numRef>
              <c:f>'lavoro esterno'!$Q$26:$Q$37</c:f>
              <c:numCache>
                <c:formatCode>_-* #,##0\ _€_-;\-* #,##0\ _€_-;_-* "-"??\ _€_-;_-@_-</c:formatCode>
                <c:ptCount val="12"/>
                <c:pt idx="0">
                  <c:v>1539</c:v>
                </c:pt>
                <c:pt idx="1">
                  <c:v>6566</c:v>
                </c:pt>
                <c:pt idx="2">
                  <c:v>1554</c:v>
                </c:pt>
                <c:pt idx="3">
                  <c:v>5816</c:v>
                </c:pt>
                <c:pt idx="4">
                  <c:v>1806</c:v>
                </c:pt>
                <c:pt idx="5">
                  <c:v>5548</c:v>
                </c:pt>
                <c:pt idx="6">
                  <c:v>1777</c:v>
                </c:pt>
                <c:pt idx="7">
                  <c:v>5933</c:v>
                </c:pt>
                <c:pt idx="8">
                  <c:v>1806</c:v>
                </c:pt>
                <c:pt idx="9">
                  <c:v>6537</c:v>
                </c:pt>
                <c:pt idx="10">
                  <c:v>1788</c:v>
                </c:pt>
                <c:pt idx="11">
                  <c:v>6665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9DC6-4C57-A30B-F1A862CE54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437899727"/>
        <c:axId val="1437898479"/>
      </c:barChart>
      <c:catAx>
        <c:axId val="14378997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37898479"/>
        <c:crosses val="autoZero"/>
        <c:auto val="1"/>
        <c:lblAlgn val="ctr"/>
        <c:lblOffset val="100"/>
        <c:noMultiLvlLbl val="0"/>
      </c:catAx>
      <c:valAx>
        <c:axId val="1437898479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\ _€_-;\-* #,##0\ _€_-;_-* &quot;-&quot;??\ _€_-;_-@_-" sourceLinked="1"/>
        <c:majorTickMark val="none"/>
        <c:minorTickMark val="none"/>
        <c:tickLblPos val="nextTo"/>
        <c:crossAx val="14378997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it-IT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'lavoro esterno'!$Y$19</c:f>
              <c:strCache>
                <c:ptCount val="1"/>
                <c:pt idx="0">
                  <c:v>31 dic. 2024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61D4-43B0-8F1C-7884586207DB}"/>
              </c:ext>
            </c:extLst>
          </c:dPt>
          <c:dPt>
            <c:idx val="1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61D4-43B0-8F1C-7884586207DB}"/>
              </c:ext>
            </c:extLst>
          </c:dPt>
          <c:dPt>
            <c:idx val="2"/>
            <c:bubble3D val="0"/>
            <c:explosion val="14"/>
            <c:spPr>
              <a:solidFill>
                <a:srgbClr val="00B05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61D4-43B0-8F1C-7884586207DB}"/>
              </c:ext>
            </c:extLst>
          </c:dPt>
          <c:dPt>
            <c:idx val="3"/>
            <c:bubble3D val="0"/>
            <c:explosion val="18"/>
            <c:spPr>
              <a:solidFill>
                <a:schemeClr val="accent3">
                  <a:lumMod val="5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61D4-43B0-8F1C-7884586207DB}"/>
              </c:ext>
            </c:extLst>
          </c:dPt>
          <c:dLbls>
            <c:dLbl>
              <c:idx val="0"/>
              <c:spPr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1" i="0" u="none" strike="noStrike" kern="1200" spc="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61D4-43B0-8F1C-7884586207DB}"/>
                </c:ext>
              </c:extLst>
            </c:dLbl>
            <c:dLbl>
              <c:idx val="1"/>
              <c:layout>
                <c:manualLayout>
                  <c:x val="-0.11017838405036726"/>
                  <c:y val="0.3222557905337361"/>
                </c:manualLayout>
              </c:layout>
              <c:spPr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1" i="0" u="none" strike="noStrike" kern="1200" spc="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61D4-43B0-8F1C-7884586207DB}"/>
                </c:ext>
              </c:extLst>
            </c:dLbl>
            <c:dLbl>
              <c:idx val="2"/>
              <c:layout>
                <c:manualLayout>
                  <c:x val="1.7875585593773496E-3"/>
                  <c:y val="0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400" b="1" i="0" u="none" strike="noStrike" kern="1200" spc="0" baseline="0"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762F8951-DB77-4BDB-B02D-F4F1C457F5A3}" type="CATEGORYNAME">
                      <a:rPr lang="it-IT">
                        <a:solidFill>
                          <a:schemeClr val="accent3">
                            <a:lumMod val="50000"/>
                          </a:schemeClr>
                        </a:solidFill>
                      </a:rPr>
                      <a:pPr>
                        <a:defRPr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</a:defRPr>
                      </a:pPr>
                      <a:t>[NOME CATEGORIA]</a:t>
                    </a:fld>
                    <a:r>
                      <a:rPr lang="it-IT" baseline="0" dirty="0"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</a:rPr>
                      <a:t>
</a:t>
                    </a:r>
                    <a:fld id="{B64C26C7-BD14-45AA-B8AF-DB38829F7D79}" type="PERCENTAGE">
                      <a:rPr lang="it-IT" baseline="0">
                        <a:solidFill>
                          <a:schemeClr val="accent3">
                            <a:lumMod val="50000"/>
                          </a:schemeClr>
                        </a:solidFill>
                      </a:rPr>
                      <a:pPr>
                        <a:defRPr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</a:defRPr>
                      </a:pPr>
                      <a:t>[PERCENTUALE]</a:t>
                    </a:fld>
                    <a:endParaRPr lang="it-IT" baseline="0" dirty="0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</a:endParaRPr>
                  </a:p>
                </c:rich>
              </c:tx>
              <c:spPr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1" i="0" u="none" strike="noStrike" kern="1200" spc="0" baseline="0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0813221406086044"/>
                      <c:h val="0.2316365981987228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61D4-43B0-8F1C-7884586207DB}"/>
                </c:ext>
              </c:extLst>
            </c:dLbl>
            <c:dLbl>
              <c:idx val="3"/>
              <c:layout>
                <c:manualLayout>
                  <c:x val="0.1731374606505772"/>
                  <c:y val="0"/>
                </c:manualLayout>
              </c:layout>
              <c:spPr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1" i="0" u="none" strike="noStrike" kern="1200" spc="0" baseline="0">
                      <a:solidFill>
                        <a:schemeClr val="accent3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61D4-43B0-8F1C-7884586207DB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'lavoro esterno'!$X$20:$X$23</c:f>
              <c:strCache>
                <c:ptCount val="4"/>
                <c:pt idx="0">
                  <c:v>All'interno degli IIPP alle dipendenze dell'amministrazione Penitenziaria</c:v>
                </c:pt>
                <c:pt idx="1">
                  <c:v>All'interno degli IIPP per enti e imprese esterne</c:v>
                </c:pt>
                <c:pt idx="2">
                  <c:v>All'esterno degli IIPP alle dipendenze dell'amministrazione</c:v>
                </c:pt>
                <c:pt idx="3">
                  <c:v>All'esterno degli IPP per enti e imprese esterne</c:v>
                </c:pt>
              </c:strCache>
            </c:strRef>
          </c:cat>
          <c:val>
            <c:numRef>
              <c:f>'lavoro esterno'!$Y$20:$Y$23</c:f>
              <c:numCache>
                <c:formatCode>General</c:formatCode>
                <c:ptCount val="4"/>
                <c:pt idx="0">
                  <c:v>1542</c:v>
                </c:pt>
                <c:pt idx="1">
                  <c:v>55</c:v>
                </c:pt>
                <c:pt idx="2">
                  <c:v>107</c:v>
                </c:pt>
                <c:pt idx="3">
                  <c:v>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1D4-43B0-8F1C-7884586207DB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0.70676</cdr:x>
      <cdr:y>0.05261</cdr:y>
    </cdr:from>
    <cdr:to>
      <cdr:x>0.95921</cdr:x>
      <cdr:y>0.17664</cdr:y>
    </cdr:to>
    <cdr:sp macro="" textlink="">
      <cdr:nvSpPr>
        <cdr:cNvPr id="2" name="CasellaDiTesto 1"/>
        <cdr:cNvSpPr txBox="1"/>
      </cdr:nvSpPr>
      <cdr:spPr>
        <a:xfrm xmlns:a="http://schemas.openxmlformats.org/drawingml/2006/main">
          <a:off x="6074220" y="236866"/>
          <a:ext cx="2169673" cy="558441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6">
            <a:lumMod val="60000"/>
            <a:lumOff val="40000"/>
          </a:schemeClr>
        </a:solidFill>
      </cdr:spPr>
      <cdr:txBody>
        <a:bodyPr xmlns:a="http://schemas.openxmlformats.org/drawingml/2006/main" wrap="none" rtlCol="0"/>
        <a:lstStyle xmlns:a="http://schemas.openxmlformats.org/drawingml/2006/main">
          <a:defPPr>
            <a:defRPr lang="it-IT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it-IT" sz="1400" b="1" dirty="0" smtClean="0"/>
            <a:t>PER ENTI E ORGANIZZAZIONI</a:t>
          </a:r>
        </a:p>
        <a:p xmlns:a="http://schemas.openxmlformats.org/drawingml/2006/main">
          <a:r>
            <a:rPr lang="it-IT" sz="1400" b="1" dirty="0" smtClean="0"/>
            <a:t>ESTERNE 15%</a:t>
          </a:r>
          <a:endParaRPr lang="it-IT" sz="14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1C69EB-0CD6-4C50-89F5-FDA7C356B6C7}" type="datetimeFigureOut">
              <a:rPr lang="it-IT" smtClean="0"/>
              <a:t>16/05/2025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A64DF4-907E-4A92-A119-29C91BC8961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5850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16/05/2025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16/05/2025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16/05/2025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16/05/2025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5418" y="11415"/>
            <a:ext cx="785640" cy="10413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16/05/2025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16/05/2025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16/05/2025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16/05/2025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16/05/2025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16/05/2025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16/05/2025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417D0-2E68-4637-845D-D469B2751F76}" type="datetimeFigureOut">
              <a:rPr lang="it-IT" smtClean="0"/>
              <a:pPr/>
              <a:t>16/05/2025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395536" y="6294849"/>
            <a:ext cx="1842043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47657" y="189522"/>
            <a:ext cx="8196751" cy="10156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2060"/>
                </a:solidFill>
              </a:rPr>
              <a:t>Detenuti lavoranti in Italia confronto e percentuale sul totale delle presenze negli istituti penitenziari in Italia (dal 2019 al 2024)</a:t>
            </a:r>
            <a:endParaRPr lang="it-IT" sz="2000" b="1" dirty="0">
              <a:solidFill>
                <a:srgbClr val="002060"/>
              </a:solidFill>
            </a:endParaRPr>
          </a:p>
          <a:p>
            <a:pPr algn="ctr"/>
            <a:endParaRPr lang="it-IT" sz="2000" b="1" dirty="0" smtClean="0">
              <a:solidFill>
                <a:srgbClr val="002060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395537" y="6294849"/>
            <a:ext cx="8280920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1200" dirty="0" smtClean="0"/>
              <a:t>Fonte: elaborazioni di dati Dipartimento Amministrazione Penitenziaria (DAP)</a:t>
            </a:r>
          </a:p>
        </p:txBody>
      </p:sp>
      <p:graphicFrame>
        <p:nvGraphicFramePr>
          <p:cNvPr id="9" name="Gra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7155366"/>
              </p:ext>
            </p:extLst>
          </p:nvPr>
        </p:nvGraphicFramePr>
        <p:xfrm>
          <a:off x="238746" y="1324498"/>
          <a:ext cx="8594502" cy="46985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99479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395536" y="6294849"/>
            <a:ext cx="1842043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47657" y="189522"/>
            <a:ext cx="8196751" cy="10156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2060"/>
                </a:solidFill>
              </a:rPr>
              <a:t>Detenuti </a:t>
            </a:r>
            <a:r>
              <a:rPr lang="it-IT" sz="2000" b="1" dirty="0">
                <a:solidFill>
                  <a:srgbClr val="002060"/>
                </a:solidFill>
              </a:rPr>
              <a:t>lavoranti in Italia secondo </a:t>
            </a:r>
            <a:r>
              <a:rPr lang="it-IT" sz="2000" b="1" dirty="0" smtClean="0">
                <a:solidFill>
                  <a:srgbClr val="002060"/>
                </a:solidFill>
              </a:rPr>
              <a:t>luogo di lavoro confronto tra numero detenuti lavorati  e presenze in carcere </a:t>
            </a:r>
            <a:r>
              <a:rPr lang="it-IT" sz="2000" b="1" dirty="0">
                <a:solidFill>
                  <a:srgbClr val="002060"/>
                </a:solidFill>
              </a:rPr>
              <a:t>dal 2019 al 2024 (dati al 31-12)</a:t>
            </a:r>
          </a:p>
          <a:p>
            <a:pPr algn="ctr"/>
            <a:endParaRPr lang="it-IT" sz="2000" b="1" dirty="0" smtClean="0">
              <a:solidFill>
                <a:srgbClr val="002060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395537" y="6294849"/>
            <a:ext cx="8280920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1200" dirty="0" smtClean="0"/>
              <a:t>Fonte: elaborazioni di dati Dipartimento Amministrazione Penitenziaria (DAP)</a:t>
            </a:r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8031684"/>
              </p:ext>
            </p:extLst>
          </p:nvPr>
        </p:nvGraphicFramePr>
        <p:xfrm>
          <a:off x="467544" y="1518784"/>
          <a:ext cx="8352928" cy="46265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395536" y="6294849"/>
            <a:ext cx="1842043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47657" y="189522"/>
            <a:ext cx="8196751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2060"/>
                </a:solidFill>
              </a:rPr>
              <a:t>Detenuti lavoranti secondo luogo e datore di lavoro in Italia (31.12.2024)</a:t>
            </a:r>
            <a:endParaRPr lang="it-IT" sz="2000" b="1" dirty="0">
              <a:solidFill>
                <a:srgbClr val="002060"/>
              </a:solidFill>
            </a:endParaRPr>
          </a:p>
          <a:p>
            <a:pPr algn="ctr"/>
            <a:endParaRPr lang="it-IT" sz="2000" b="1" dirty="0" smtClean="0">
              <a:solidFill>
                <a:srgbClr val="002060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395537" y="6294849"/>
            <a:ext cx="8280920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1200" dirty="0" smtClean="0"/>
              <a:t>Fonte: elaborazioni di dati Dipartimento Amministrazione Penitenziaria (DAP)</a:t>
            </a:r>
          </a:p>
        </p:txBody>
      </p:sp>
      <p:graphicFrame>
        <p:nvGraphicFramePr>
          <p:cNvPr id="12" name="Gra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9656840"/>
              </p:ext>
            </p:extLst>
          </p:nvPr>
        </p:nvGraphicFramePr>
        <p:xfrm>
          <a:off x="81956" y="1086930"/>
          <a:ext cx="8594501" cy="45023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CasellaDiTesto 1"/>
          <p:cNvSpPr txBox="1"/>
          <p:nvPr/>
        </p:nvSpPr>
        <p:spPr>
          <a:xfrm>
            <a:off x="251520" y="4581129"/>
            <a:ext cx="2289645" cy="720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it-IT" sz="1400" b="1" dirty="0"/>
              <a:t>ALLE DIPENDENZE</a:t>
            </a:r>
          </a:p>
          <a:p>
            <a:r>
              <a:rPr lang="it-IT" sz="1400" b="1" dirty="0" smtClean="0"/>
              <a:t>DELL’AMMINISTRAZIONE 85</a:t>
            </a:r>
            <a:r>
              <a:rPr lang="it-IT" sz="1400" b="1" baseline="0" dirty="0" smtClean="0"/>
              <a:t>%</a:t>
            </a:r>
            <a:endParaRPr lang="it-IT" sz="1400" b="1" dirty="0"/>
          </a:p>
        </p:txBody>
      </p:sp>
    </p:spTree>
    <p:extLst>
      <p:ext uri="{BB962C8B-B14F-4D97-AF65-F5344CB8AC3E}">
        <p14:creationId xmlns:p14="http://schemas.microsoft.com/office/powerpoint/2010/main" val="4166012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395536" y="6294849"/>
            <a:ext cx="1842043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47657" y="189522"/>
            <a:ext cx="8196751" cy="10156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2060"/>
                </a:solidFill>
              </a:rPr>
              <a:t>Detenuti lavoranti </a:t>
            </a:r>
            <a:r>
              <a:rPr lang="it-IT" sz="2000" b="1" dirty="0" smtClean="0">
                <a:solidFill>
                  <a:srgbClr val="002060"/>
                </a:solidFill>
              </a:rPr>
              <a:t>nel Lazio </a:t>
            </a:r>
            <a:r>
              <a:rPr lang="it-IT" sz="2000" b="1" dirty="0" smtClean="0">
                <a:solidFill>
                  <a:srgbClr val="002060"/>
                </a:solidFill>
              </a:rPr>
              <a:t>confronto e percentuale sul totale delle presenze negli istituti penitenziari </a:t>
            </a:r>
            <a:r>
              <a:rPr lang="it-IT" sz="2000" b="1" dirty="0" smtClean="0">
                <a:solidFill>
                  <a:srgbClr val="002060"/>
                </a:solidFill>
              </a:rPr>
              <a:t>(</a:t>
            </a:r>
            <a:r>
              <a:rPr lang="it-IT" sz="2000" b="1" dirty="0" smtClean="0">
                <a:solidFill>
                  <a:srgbClr val="002060"/>
                </a:solidFill>
              </a:rPr>
              <a:t>dal 2019 al 2024)</a:t>
            </a:r>
            <a:endParaRPr lang="it-IT" sz="2000" b="1" dirty="0">
              <a:solidFill>
                <a:srgbClr val="002060"/>
              </a:solidFill>
            </a:endParaRPr>
          </a:p>
          <a:p>
            <a:pPr algn="ctr"/>
            <a:endParaRPr lang="it-IT" sz="2000" b="1" dirty="0" smtClean="0">
              <a:solidFill>
                <a:srgbClr val="002060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395537" y="6294849"/>
            <a:ext cx="8280920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1200" dirty="0" smtClean="0"/>
              <a:t>Fonte: elaborazioni di dati Dipartimento Amministrazione Penitenziaria (DAP)</a:t>
            </a:r>
          </a:p>
        </p:txBody>
      </p:sp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7724462"/>
              </p:ext>
            </p:extLst>
          </p:nvPr>
        </p:nvGraphicFramePr>
        <p:xfrm>
          <a:off x="215008" y="1299946"/>
          <a:ext cx="8928992" cy="47476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66550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395536" y="6294849"/>
            <a:ext cx="1842043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395537" y="6294849"/>
            <a:ext cx="8280920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1200" dirty="0" smtClean="0"/>
              <a:t>Fonte: elaborazioni di dati Dipartimento Amministrazione Penitenziaria (DAP)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47657" y="189522"/>
            <a:ext cx="8196751" cy="10156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2060"/>
                </a:solidFill>
              </a:rPr>
              <a:t>Detenuti lavoranti secondo luogo di lavoro nel Lazio e confronto tra numero detenuti lavorati  e presenze in carcere </a:t>
            </a:r>
            <a:r>
              <a:rPr lang="it-IT" sz="2000" b="1" dirty="0">
                <a:solidFill>
                  <a:srgbClr val="002060"/>
                </a:solidFill>
              </a:rPr>
              <a:t>dal 2019 al 2024 (dati al 31-12)</a:t>
            </a:r>
          </a:p>
          <a:p>
            <a:pPr algn="ctr"/>
            <a:endParaRPr lang="it-IT" sz="2000" b="1" dirty="0" smtClean="0">
              <a:solidFill>
                <a:srgbClr val="002060"/>
              </a:solidFill>
            </a:endParaRPr>
          </a:p>
        </p:txBody>
      </p:sp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0238980"/>
              </p:ext>
            </p:extLst>
          </p:nvPr>
        </p:nvGraphicFramePr>
        <p:xfrm>
          <a:off x="361011" y="1556792"/>
          <a:ext cx="8218874" cy="46153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59622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395536" y="6294849"/>
            <a:ext cx="1842043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47657" y="189522"/>
            <a:ext cx="8196751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2060"/>
                </a:solidFill>
              </a:rPr>
              <a:t>Detenuti lavoranti secondo luogo e datore di lavoro nel Lazio (31.12.2024)</a:t>
            </a:r>
            <a:endParaRPr lang="it-IT" sz="2000" b="1" dirty="0">
              <a:solidFill>
                <a:srgbClr val="002060"/>
              </a:solidFill>
            </a:endParaRPr>
          </a:p>
          <a:p>
            <a:pPr algn="ctr"/>
            <a:endParaRPr lang="it-IT" sz="2000" b="1" dirty="0" smtClean="0">
              <a:solidFill>
                <a:srgbClr val="002060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395537" y="6294849"/>
            <a:ext cx="8280920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1200" dirty="0" smtClean="0"/>
              <a:t>Fonte: elaborazioni di dati Dipartimento Amministrazione Penitenziaria (DAP)</a:t>
            </a:r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1588272"/>
              </p:ext>
            </p:extLst>
          </p:nvPr>
        </p:nvGraphicFramePr>
        <p:xfrm>
          <a:off x="755576" y="956310"/>
          <a:ext cx="7447354" cy="49929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CasellaDiTesto 1"/>
          <p:cNvSpPr txBox="1"/>
          <p:nvPr/>
        </p:nvSpPr>
        <p:spPr>
          <a:xfrm>
            <a:off x="755576" y="4958791"/>
            <a:ext cx="2169673" cy="8456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it-IT" sz="1100" b="1" dirty="0"/>
              <a:t>ALLE DIPENDENZE</a:t>
            </a:r>
          </a:p>
          <a:p>
            <a:r>
              <a:rPr lang="it-IT" sz="1100" b="1" dirty="0" smtClean="0"/>
              <a:t>DELL’AMMINISTRAZIONE 92</a:t>
            </a:r>
            <a:r>
              <a:rPr lang="it-IT" sz="1100" b="1" baseline="0" dirty="0" smtClean="0"/>
              <a:t>%</a:t>
            </a:r>
            <a:endParaRPr lang="it-IT" sz="1100" b="1" dirty="0"/>
          </a:p>
        </p:txBody>
      </p:sp>
      <p:sp>
        <p:nvSpPr>
          <p:cNvPr id="10" name="CasellaDiTesto 1"/>
          <p:cNvSpPr txBox="1"/>
          <p:nvPr/>
        </p:nvSpPr>
        <p:spPr>
          <a:xfrm>
            <a:off x="6506784" y="1387790"/>
            <a:ext cx="2169673" cy="84567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it-IT" sz="1100" b="1"/>
              <a:t>ALLE DIPENDENZE</a:t>
            </a:r>
          </a:p>
          <a:p>
            <a:r>
              <a:rPr lang="it-IT" sz="1100" b="1"/>
              <a:t>DI</a:t>
            </a:r>
            <a:r>
              <a:rPr lang="it-IT" sz="1100" b="1" baseline="0"/>
              <a:t> ORGANIZZAZIONI</a:t>
            </a:r>
          </a:p>
          <a:p>
            <a:r>
              <a:rPr lang="it-IT" sz="1100" b="1" baseline="0"/>
              <a:t> ESTERNE 8%</a:t>
            </a:r>
            <a:endParaRPr lang="it-IT" sz="1100" b="1"/>
          </a:p>
        </p:txBody>
      </p:sp>
    </p:spTree>
    <p:extLst>
      <p:ext uri="{BB962C8B-B14F-4D97-AF65-F5344CB8AC3E}">
        <p14:creationId xmlns:p14="http://schemas.microsoft.com/office/powerpoint/2010/main" val="4226159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9899</TotalTime>
  <Words>269</Words>
  <Application>Microsoft Office PowerPoint</Application>
  <PresentationFormat>Presentazione su schermo (4:3)</PresentationFormat>
  <Paragraphs>52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9" baseType="lpstr">
      <vt:lpstr>Arial</vt:lpstr>
      <vt:lpstr>Calibri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 User</dc:creator>
  <cp:lastModifiedBy>Lorenzo Fanoli</cp:lastModifiedBy>
  <cp:revision>670</cp:revision>
  <dcterms:created xsi:type="dcterms:W3CDTF">2020-06-03T15:49:37Z</dcterms:created>
  <dcterms:modified xsi:type="dcterms:W3CDTF">2025-05-16T18:50:50Z</dcterms:modified>
</cp:coreProperties>
</file>