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70" r:id="rId4"/>
    <p:sldId id="274" r:id="rId5"/>
    <p:sldId id="284" r:id="rId6"/>
    <p:sldId id="273" r:id="rId7"/>
    <p:sldId id="275" r:id="rId8"/>
    <p:sldId id="280" r:id="rId9"/>
    <p:sldId id="281" r:id="rId10"/>
    <p:sldId id="279" r:id="rId11"/>
    <p:sldId id="282" r:id="rId12"/>
    <p:sldId id="28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 varScale="1">
        <p:scale>
          <a:sx n="78" d="100"/>
          <a:sy n="78" d="100"/>
        </p:scale>
        <p:origin x="142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5%20maggio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5%20maggio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5%20maggio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5%20maggio%20202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7%20aprile%202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5%20maggio%20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54997856338425E-2"/>
          <c:y val="0"/>
          <c:w val="0.94837617710765743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6.39735576113998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2F-467D-BC41-6A449E720257}"/>
                </c:ext>
              </c:extLst>
            </c:dLbl>
            <c:dLbl>
              <c:idx val="7"/>
              <c:layout>
                <c:manualLayout>
                  <c:x val="-3.018215979815221E-17"/>
                  <c:y val="3.5210500284378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2F-467D-BC41-6A449E720257}"/>
                </c:ext>
              </c:extLst>
            </c:dLbl>
            <c:dLbl>
              <c:idx val="12"/>
              <c:layout>
                <c:manualLayout>
                  <c:x val="-4.9389559306425397E-3"/>
                  <c:y val="1.30047582836406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2F-467D-BC41-6A449E720257}"/>
                </c:ext>
              </c:extLst>
            </c:dLbl>
            <c:dLbl>
              <c:idx val="19"/>
              <c:layout>
                <c:manualLayout>
                  <c:x val="0"/>
                  <c:y val="1.0106774721140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2F-467D-BC41-6A449E720257}"/>
                </c:ext>
              </c:extLst>
            </c:dLbl>
            <c:dLbl>
              <c:idx val="24"/>
              <c:layout>
                <c:manualLayout>
                  <c:x val="-4.1157966088687832E-3"/>
                  <c:y val="4.3108075961397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2F-467D-BC41-6A449E720257}"/>
                </c:ext>
              </c:extLst>
            </c:dLbl>
            <c:dLbl>
              <c:idx val="31"/>
              <c:layout>
                <c:manualLayout>
                  <c:x val="-4.1157966088687832E-3"/>
                  <c:y val="1.0106774721140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2F-467D-BC41-6A449E720257}"/>
                </c:ext>
              </c:extLst>
            </c:dLbl>
            <c:dLbl>
              <c:idx val="37"/>
              <c:layout>
                <c:manualLayout>
                  <c:x val="0"/>
                  <c:y val="1.59027418461410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2F-467D-BC41-6A449E720257}"/>
                </c:ext>
              </c:extLst>
            </c:dLbl>
            <c:dLbl>
              <c:idx val="43"/>
              <c:layout>
                <c:manualLayout>
                  <c:x val="-4.9389559306426611E-3"/>
                  <c:y val="4.3108075961397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2F-467D-BC41-6A449E720257}"/>
                </c:ext>
              </c:extLst>
            </c:dLbl>
            <c:dLbl>
              <c:idx val="46"/>
              <c:layout>
                <c:manualLayout>
                  <c:x val="3.2591009375965707E-2"/>
                  <c:y val="-2.6246734722919669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2F-467D-BC41-6A449E720257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lazio'!$Y$79:$BS$79</c:f>
              <c:strCache>
                <c:ptCount val="47"/>
                <c:pt idx="0">
                  <c:v>giu. 21</c:v>
                </c:pt>
                <c:pt idx="7">
                  <c:v>gen 22</c:v>
                </c:pt>
                <c:pt idx="12">
                  <c:v>giu. 22</c:v>
                </c:pt>
                <c:pt idx="19">
                  <c:v>gen. 23</c:v>
                </c:pt>
                <c:pt idx="24">
                  <c:v>giu. 23</c:v>
                </c:pt>
                <c:pt idx="31">
                  <c:v>gen. 24</c:v>
                </c:pt>
                <c:pt idx="37">
                  <c:v>lug. 24</c:v>
                </c:pt>
                <c:pt idx="42">
                  <c:v>dic. 24</c:v>
                </c:pt>
                <c:pt idx="46">
                  <c:v>apr. 25</c:v>
                </c:pt>
              </c:strCache>
            </c:strRef>
          </c:cat>
          <c:val>
            <c:numRef>
              <c:f>'trend lazio'!$Y$80:$BS$80</c:f>
              <c:numCache>
                <c:formatCode>_-* #,##0\ _€_-;\-* #,##0\ _€_-;_-* "-"??\ _€_-;_-@_-</c:formatCode>
                <c:ptCount val="47"/>
                <c:pt idx="0">
                  <c:v>53637</c:v>
                </c:pt>
                <c:pt idx="1">
                  <c:v>53129</c:v>
                </c:pt>
                <c:pt idx="2">
                  <c:v>53557</c:v>
                </c:pt>
                <c:pt idx="3">
                  <c:v>53930</c:v>
                </c:pt>
                <c:pt idx="4">
                  <c:v>54307</c:v>
                </c:pt>
                <c:pt idx="5">
                  <c:v>54593</c:v>
                </c:pt>
                <c:pt idx="6">
                  <c:v>54134</c:v>
                </c:pt>
                <c:pt idx="7">
                  <c:v>54372</c:v>
                </c:pt>
                <c:pt idx="8">
                  <c:v>54635</c:v>
                </c:pt>
                <c:pt idx="9">
                  <c:v>54609</c:v>
                </c:pt>
                <c:pt idx="10">
                  <c:v>54595</c:v>
                </c:pt>
                <c:pt idx="11">
                  <c:v>54771</c:v>
                </c:pt>
                <c:pt idx="12">
                  <c:v>54841</c:v>
                </c:pt>
                <c:pt idx="13">
                  <c:v>54979</c:v>
                </c:pt>
                <c:pt idx="14">
                  <c:v>55637</c:v>
                </c:pt>
                <c:pt idx="15">
                  <c:v>55835</c:v>
                </c:pt>
                <c:pt idx="16">
                  <c:v>56225</c:v>
                </c:pt>
                <c:pt idx="17">
                  <c:v>56524</c:v>
                </c:pt>
                <c:pt idx="18">
                  <c:v>56196</c:v>
                </c:pt>
                <c:pt idx="19">
                  <c:v>56127</c:v>
                </c:pt>
                <c:pt idx="20">
                  <c:v>56319</c:v>
                </c:pt>
                <c:pt idx="21">
                  <c:v>56605</c:v>
                </c:pt>
                <c:pt idx="22">
                  <c:v>56674</c:v>
                </c:pt>
                <c:pt idx="23">
                  <c:v>57230</c:v>
                </c:pt>
                <c:pt idx="24">
                  <c:v>57525</c:v>
                </c:pt>
                <c:pt idx="25">
                  <c:v>57749</c:v>
                </c:pt>
                <c:pt idx="26">
                  <c:v>58428</c:v>
                </c:pt>
                <c:pt idx="27" formatCode="#,##0">
                  <c:v>58987</c:v>
                </c:pt>
                <c:pt idx="28">
                  <c:v>59715</c:v>
                </c:pt>
                <c:pt idx="29">
                  <c:v>60116</c:v>
                </c:pt>
                <c:pt idx="30">
                  <c:v>60166</c:v>
                </c:pt>
                <c:pt idx="31" formatCode="#,##0">
                  <c:v>60637</c:v>
                </c:pt>
                <c:pt idx="32">
                  <c:v>60924</c:v>
                </c:pt>
                <c:pt idx="33">
                  <c:v>61049</c:v>
                </c:pt>
                <c:pt idx="34" formatCode="#,##0">
                  <c:v>61297</c:v>
                </c:pt>
                <c:pt idx="35">
                  <c:v>61547</c:v>
                </c:pt>
                <c:pt idx="36">
                  <c:v>61480</c:v>
                </c:pt>
                <c:pt idx="37" formatCode="#,##0">
                  <c:v>61133</c:v>
                </c:pt>
                <c:pt idx="38">
                  <c:v>61758</c:v>
                </c:pt>
                <c:pt idx="39">
                  <c:v>61862</c:v>
                </c:pt>
                <c:pt idx="40">
                  <c:v>62110</c:v>
                </c:pt>
                <c:pt idx="41">
                  <c:v>62464</c:v>
                </c:pt>
                <c:pt idx="42">
                  <c:v>61861</c:v>
                </c:pt>
                <c:pt idx="43">
                  <c:v>61916</c:v>
                </c:pt>
                <c:pt idx="44">
                  <c:v>62165</c:v>
                </c:pt>
                <c:pt idx="45">
                  <c:v>62281</c:v>
                </c:pt>
                <c:pt idx="46">
                  <c:v>62445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32F-467D-BC41-6A449E7202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  <c:min val="3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disponibili'!$B$33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8133440506374307E-3"/>
                  <c:y val="4.8360032189249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FE-4C03-A0F0-F6B4135EAF93}"/>
                </c:ext>
              </c:extLst>
            </c:dLbl>
            <c:dLbl>
              <c:idx val="11"/>
              <c:layout>
                <c:manualLayout>
                  <c:x val="4.3602629315891414E-2"/>
                  <c:y val="7.6901970872282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FE-4C03-A0F0-F6B4135EAF93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disponibili'!$A$34:$A$45</c:f>
              <c:strCache>
                <c:ptCount val="12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</c:strCache>
            </c:strRef>
          </c:cat>
          <c:val>
            <c:numRef>
              <c:f>'detenuti e posti disponibili'!$B$34:$B$45</c:f>
              <c:numCache>
                <c:formatCode>_-* #,##0\ _€_-;\-* #,##0\ _€_-;_-* "-"??\ _€_-;_-@_-</c:formatCode>
                <c:ptCount val="12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  <c:pt idx="7">
                  <c:v>61861</c:v>
                </c:pt>
                <c:pt idx="8">
                  <c:v>61916</c:v>
                </c:pt>
                <c:pt idx="9">
                  <c:v>62132</c:v>
                </c:pt>
                <c:pt idx="10">
                  <c:v>62281</c:v>
                </c:pt>
                <c:pt idx="11">
                  <c:v>62445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FE-4C03-A0F0-F6B4135EAF93}"/>
            </c:ext>
          </c:extLst>
        </c:ser>
        <c:ser>
          <c:idx val="1"/>
          <c:order val="1"/>
          <c:tx>
            <c:strRef>
              <c:f>'detenuti e posti disponibili'!$C$33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066720253187153E-3"/>
                  <c:y val="6.9853379828916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FE-4C03-A0F0-F6B4135EAF93}"/>
                </c:ext>
              </c:extLst>
            </c:dLbl>
            <c:dLbl>
              <c:idx val="11"/>
              <c:layout>
                <c:manualLayout>
                  <c:x val="3.6171396772398341E-2"/>
                  <c:y val="6.2034739454094295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FE-4C03-A0F0-F6B4135EAF93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disponibili'!$A$34:$A$45</c:f>
              <c:strCache>
                <c:ptCount val="12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</c:strCache>
            </c:strRef>
          </c:cat>
          <c:val>
            <c:numRef>
              <c:f>'detenuti e posti disponibili'!$C$34:$C$45</c:f>
              <c:numCache>
                <c:formatCode>_-* #,##0\ _€_-;\-* #,##0\ _€_-;_-* "-"??\ _€_-;_-@_-</c:formatCode>
                <c:ptCount val="12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  <c:pt idx="7">
                  <c:v>46679</c:v>
                </c:pt>
                <c:pt idx="8">
                  <c:v>46626</c:v>
                </c:pt>
                <c:pt idx="9">
                  <c:v>46900</c:v>
                </c:pt>
                <c:pt idx="10">
                  <c:v>46948</c:v>
                </c:pt>
                <c:pt idx="11">
                  <c:v>46777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FE-4C03-A0F0-F6B4135EA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disponibili'!$D$33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FE-4C03-A0F0-F6B4135EAF93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FE-4C03-A0F0-F6B4135EAF93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disponibili'!$A$34:$A$45</c:f>
              <c:strCache>
                <c:ptCount val="12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</c:strCache>
            </c:strRef>
          </c:cat>
          <c:val>
            <c:numRef>
              <c:f>'detenuti e posti disponibili'!$D$34:$D$45</c:f>
              <c:numCache>
                <c:formatCode>0.0%</c:formatCode>
                <c:ptCount val="12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  <c:pt idx="7">
                  <c:v>1.325242614451895</c:v>
                </c:pt>
                <c:pt idx="8">
                  <c:v>1.3279286235147771</c:v>
                </c:pt>
                <c:pt idx="9">
                  <c:v>1.324776119402985</c:v>
                </c:pt>
                <c:pt idx="10">
                  <c:v>1.3265953821249041</c:v>
                </c:pt>
                <c:pt idx="11">
                  <c:v>1.3349509374265129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BFE-4C03-A0F0-F6B4135EA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1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78-403D-ABF1-2FCBFFC5FF5C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78-403D-ABF1-2FCBFFC5FF5C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78-403D-ABF1-2FCBFFC5F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IIPP'!$A$3:$A$22</c:f>
              <c:strCache>
                <c:ptCount val="20"/>
                <c:pt idx="0">
                  <c:v>CC MILANO “SAN VITTORE “</c:v>
                </c:pt>
                <c:pt idx="1">
                  <c:v>CC FOGGIA</c:v>
                </c:pt>
                <c:pt idx="2">
                  <c:v>CC LUCCA</c:v>
                </c:pt>
                <c:pt idx="3">
                  <c:v>CC BRESCIA “CANTON MONBELLO”</c:v>
                </c:pt>
                <c:pt idx="4">
                  <c:v>CC VARESE</c:v>
                </c:pt>
                <c:pt idx="5">
                  <c:v>CC COMO</c:v>
                </c:pt>
                <c:pt idx="6">
                  <c:v>CC VERONA</c:v>
                </c:pt>
                <c:pt idx="7">
                  <c:v>CC UDINE</c:v>
                </c:pt>
                <c:pt idx="8">
                  <c:v>CC BUSTO ARSIZIO</c:v>
                </c:pt>
                <c:pt idx="9">
                  <c:v>CC GROSSETO</c:v>
                </c:pt>
                <c:pt idx="10">
                  <c:v>CC TARANTO</c:v>
                </c:pt>
                <c:pt idx="11">
                  <c:v>CC ROMA “REGINA COELI”</c:v>
                </c:pt>
                <c:pt idx="12">
                  <c:v>CC BERGAMO</c:v>
                </c:pt>
                <c:pt idx="13">
                  <c:v>CC TREVISO</c:v>
                </c:pt>
                <c:pt idx="14">
                  <c:v>CC BOLOGNA</c:v>
                </c:pt>
                <c:pt idx="15">
                  <c:v>CC LODI</c:v>
                </c:pt>
                <c:pt idx="16">
                  <c:v>CC TRIESTE</c:v>
                </c:pt>
                <c:pt idx="17">
                  <c:v>CC CIVITAVECCHIA</c:v>
                </c:pt>
                <c:pt idx="18">
                  <c:v>CC MONZA</c:v>
                </c:pt>
                <c:pt idx="19">
                  <c:v>CC GELA</c:v>
                </c:pt>
              </c:strCache>
            </c:strRef>
          </c:cat>
          <c:val>
            <c:numRef>
              <c:f>'graf IIPP'!$B$3:$B$22</c:f>
              <c:numCache>
                <c:formatCode>###0.0;###0.0</c:formatCode>
                <c:ptCount val="20"/>
                <c:pt idx="0">
                  <c:v>219.92</c:v>
                </c:pt>
                <c:pt idx="1">
                  <c:v>211.73</c:v>
                </c:pt>
                <c:pt idx="2">
                  <c:v>205.26</c:v>
                </c:pt>
                <c:pt idx="3">
                  <c:v>201.65</c:v>
                </c:pt>
                <c:pt idx="4">
                  <c:v>200</c:v>
                </c:pt>
                <c:pt idx="5">
                  <c:v>193.78</c:v>
                </c:pt>
                <c:pt idx="6">
                  <c:v>193.69</c:v>
                </c:pt>
                <c:pt idx="7">
                  <c:v>193.68</c:v>
                </c:pt>
                <c:pt idx="8">
                  <c:v>193.33</c:v>
                </c:pt>
                <c:pt idx="9">
                  <c:v>193.33</c:v>
                </c:pt>
                <c:pt idx="10">
                  <c:v>192.75</c:v>
                </c:pt>
                <c:pt idx="11">
                  <c:v>189.69</c:v>
                </c:pt>
                <c:pt idx="12">
                  <c:v>181.13</c:v>
                </c:pt>
                <c:pt idx="13">
                  <c:v>181.06</c:v>
                </c:pt>
                <c:pt idx="14">
                  <c:v>180.05</c:v>
                </c:pt>
                <c:pt idx="15">
                  <c:v>179.55</c:v>
                </c:pt>
                <c:pt idx="16">
                  <c:v>177.86</c:v>
                </c:pt>
                <c:pt idx="17">
                  <c:v>177.49</c:v>
                </c:pt>
                <c:pt idx="18">
                  <c:v>177.37</c:v>
                </c:pt>
                <c:pt idx="19">
                  <c:v>177.08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78-403D-ABF1-2FCBFFC5F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6959"/>
        <c:axId val="208395311"/>
      </c:barChart>
      <c:catAx>
        <c:axId val="2084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395311"/>
        <c:crosses val="autoZero"/>
        <c:auto val="1"/>
        <c:lblAlgn val="ctr"/>
        <c:lblOffset val="100"/>
        <c:noMultiLvlLbl val="0"/>
      </c:catAx>
      <c:valAx>
        <c:axId val="208395311"/>
        <c:scaling>
          <c:orientation val="minMax"/>
          <c:max val="25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;#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406959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93.004793289394854</c:v>
                </c:pt>
                <c:pt idx="1">
                  <c:v>96.193450236207866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7-40B6-91BF-F1C004E85557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6.9952067106051521</c:v>
                </c:pt>
                <c:pt idx="1">
                  <c:v>3.8065497637921371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C7-40B6-91BF-F1C004E855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64.067142008318484</c:v>
                </c:pt>
                <c:pt idx="1">
                  <c:v>68.247302797338321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DC-4AF5-AC4A-8766571F7917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35.932857991681523</c:v>
                </c:pt>
                <c:pt idx="1">
                  <c:v>31.752697202661672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DC-4AF5-AC4A-8766571F79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19.367884961054525</c:v>
                </c:pt>
                <c:pt idx="1">
                  <c:v>14.76659460325086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B1-4A26-9235-C555152B9909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12.028160575194727</c:v>
                </c:pt>
                <c:pt idx="1">
                  <c:v>9.3137961406037313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B1-4A26-9235-C555152B9909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68.364289994008388</c:v>
                </c:pt>
                <c:pt idx="1">
                  <c:v>75.354311794379058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B1-4A26-9235-C555152B9909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0.23966446974236069</c:v>
                </c:pt>
                <c:pt idx="1">
                  <c:v>0.56529746176635443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B1-4A26-9235-C555152B99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05/05/2025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05" y="260648"/>
            <a:ext cx="8549452" cy="551310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Nazionalità In Italia e nel Lazio al 30 aprile 2025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562910"/>
              </p:ext>
            </p:extLst>
          </p:nvPr>
        </p:nvGraphicFramePr>
        <p:xfrm>
          <a:off x="292925" y="1356846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posizione giuridica In Italia e nel Lazio al 31 marzo 2025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877551"/>
              </p:ext>
            </p:extLst>
          </p:nvPr>
        </p:nvGraphicFramePr>
        <p:xfrm>
          <a:off x="323528" y="1340768"/>
          <a:ext cx="8350130" cy="446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468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Percentuali di detenuti in attesa di giudizio in Italia e nel Lazio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937422" y="6353931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253165"/>
            <a:ext cx="6984775" cy="50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 Giu. 2021 Apr. 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 e GNPL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4984"/>
              </p:ext>
            </p:extLst>
          </p:nvPr>
        </p:nvGraphicFramePr>
        <p:xfrm>
          <a:off x="47656" y="1224178"/>
          <a:ext cx="9096343" cy="4890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27584" y="96157"/>
            <a:ext cx="695708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30/04/2025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 e GNPL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471157"/>
              </p:ext>
            </p:extLst>
          </p:nvPr>
        </p:nvGraphicFramePr>
        <p:xfrm>
          <a:off x="251521" y="1412776"/>
          <a:ext cx="8738516" cy="4727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043920"/>
            <a:ext cx="6264696" cy="518754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168315" cy="8704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/>
              <a:t>Tasso affollamento calcolato sul numero effettivo di posti disponibili(*) </a:t>
            </a:r>
            <a:br>
              <a:rPr lang="it-IT" sz="2000" b="1" dirty="0"/>
            </a:br>
            <a:r>
              <a:rPr lang="it-IT" sz="2000" b="1" dirty="0"/>
              <a:t>e numero di detenuti per regione</a:t>
            </a:r>
            <a:br>
              <a:rPr lang="it-IT" sz="2000" b="1" dirty="0"/>
            </a:br>
            <a:r>
              <a:rPr lang="it-IT" sz="2000" b="1" dirty="0"/>
              <a:t>negli istituti penitenziari d’Italia al 30 aprile 2025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/>
              <a:t>(*) i posti effettivamente disponibili degli </a:t>
            </a:r>
            <a:r>
              <a:rPr lang="it-IT" sz="1050"/>
              <a:t>istituti sono </a:t>
            </a:r>
            <a:r>
              <a:rPr lang="it-IT" sz="1050" dirty="0"/>
              <a:t>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75258" y="2024409"/>
            <a:ext cx="1720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Tasso affollamento per Regione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16" y="3010104"/>
            <a:ext cx="1705680" cy="128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Dettaglio dei detenuti presenti negli istituti penitenziari del Lazio al  30/04/2025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08903"/>
              </p:ext>
            </p:extLst>
          </p:nvPr>
        </p:nvGraphicFramePr>
        <p:xfrm>
          <a:off x="323528" y="444626"/>
          <a:ext cx="8064896" cy="58792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80788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46179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61465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71895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36118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2644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00182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aprile </a:t>
                      </a:r>
                      <a:r>
                        <a:rPr lang="it-IT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2025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9670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Donne</a:t>
                      </a: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95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298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98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37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98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98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1.574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98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40378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505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4.543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6.676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467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2.377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Tasso di affollamento negli istituti penitenziari del Lazio e in Italia calcolato sul totale dei posti effettivamente disponibili al 30 aprile 2025</a:t>
            </a:r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0" y="874944"/>
            <a:ext cx="8705442" cy="530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Primi venti istituti penitenziari in Italia per tasso di affollamento su posti effettivamente disponibili al 5 aprile 2025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8348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GNPL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795691"/>
              </p:ext>
            </p:extLst>
          </p:nvPr>
        </p:nvGraphicFramePr>
        <p:xfrm>
          <a:off x="0" y="922114"/>
          <a:ext cx="8748464" cy="5600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Genere in Italia e nel Lazio al 30 aprile 2025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717122"/>
              </p:ext>
            </p:extLst>
          </p:nvPr>
        </p:nvGraphicFramePr>
        <p:xfrm>
          <a:off x="107504" y="1187623"/>
          <a:ext cx="9036496" cy="4775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/>
              <a:t>Detenute madri con figli al seguito presenti negli Istituti penitenziari in Italia </a:t>
            </a:r>
            <a:br>
              <a:rPr lang="it-IT" sz="2000" dirty="0"/>
            </a:br>
            <a:r>
              <a:rPr lang="it-IT" sz="2000" dirty="0"/>
              <a:t>al 30 aprile 2025</a:t>
            </a: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DAP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141623"/>
              </p:ext>
            </p:extLst>
          </p:nvPr>
        </p:nvGraphicFramePr>
        <p:xfrm>
          <a:off x="107504" y="1412776"/>
          <a:ext cx="7992888" cy="4545718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145894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5045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4513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4294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9014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UMBRIA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PERUGIA"NUOVO COMPLESSO PENITENZIARIO CAPANNE"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4546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-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4154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9560</TotalTime>
  <Words>671</Words>
  <Application>Microsoft Office PowerPoint</Application>
  <PresentationFormat>Presentazione su schermo (4:3)</PresentationFormat>
  <Paragraphs>208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30 aprile 2025</vt:lpstr>
      <vt:lpstr>Presentazione standard di PowerPoint</vt:lpstr>
      <vt:lpstr>Presentazione standard di PowerPoint</vt:lpstr>
      <vt:lpstr>Primi venti istituti penitenziari in Italia per tasso di affollamento su posti effettivamente disponibili al 5 aprile 2025</vt:lpstr>
      <vt:lpstr>Detenuti per Genere in Italia e nel Lazio al 30 aprile 2025</vt:lpstr>
      <vt:lpstr>Detenute madri con figli al seguito presenti negli Istituti penitenziari in Italia  al 30 aprile 2025</vt:lpstr>
      <vt:lpstr>Detenuti per Nazionalità In Italia e nel Lazio al 30 aprile 2025 </vt:lpstr>
      <vt:lpstr>Detenuti per posizione giuridica In Italia e nel Lazio al 31 marzo 2025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Ugo Degl'Innocenti</cp:lastModifiedBy>
  <cp:revision>736</cp:revision>
  <dcterms:created xsi:type="dcterms:W3CDTF">2020-06-03T15:49:37Z</dcterms:created>
  <dcterms:modified xsi:type="dcterms:W3CDTF">2025-05-05T16:08:54Z</dcterms:modified>
</cp:coreProperties>
</file>