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6" r:id="rId3"/>
    <p:sldId id="270" r:id="rId4"/>
    <p:sldId id="274" r:id="rId5"/>
    <p:sldId id="284" r:id="rId6"/>
    <p:sldId id="273" r:id="rId7"/>
    <p:sldId id="275" r:id="rId8"/>
    <p:sldId id="280" r:id="rId9"/>
    <p:sldId id="285" r:id="rId10"/>
    <p:sldId id="281" r:id="rId11"/>
    <p:sldId id="279" r:id="rId12"/>
    <p:sldId id="283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3" autoAdjust="0"/>
    <p:restoredTop sz="92662" autoAdjust="0"/>
  </p:normalViewPr>
  <p:slideViewPr>
    <p:cSldViewPr>
      <p:cViewPr varScale="1">
        <p:scale>
          <a:sx n="77" d="100"/>
          <a:sy n="77" d="100"/>
        </p:scale>
        <p:origin x="137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tabelle%20e%20grafici%20%205%20GIUGNO%202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tabelle%20e%20grafici%20%205%20GIUGNO%2020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tabelle%20e%20grafici%20%205%20GIUGNO%2020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5\tabelle%20e%20grafici%20%205%20GIUGNO%20202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5\tabelle%20e%20grafici%20%205%20GIUGNO%202025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5\tabelle%20e%20grafici%20%205%20GIUGNO%20202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193384355672812E-2"/>
          <c:y val="7.7824256152980373E-4"/>
          <c:w val="0.97580924524931756"/>
          <c:h val="0.8884643795452451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6.39735576113998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7F5-4DEE-B520-5DFD7E03E77D}"/>
                </c:ext>
              </c:extLst>
            </c:dLbl>
            <c:dLbl>
              <c:idx val="7"/>
              <c:layout>
                <c:manualLayout>
                  <c:x val="-3.018215979815221E-17"/>
                  <c:y val="3.52105002843783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7F5-4DEE-B520-5DFD7E03E77D}"/>
                </c:ext>
              </c:extLst>
            </c:dLbl>
            <c:dLbl>
              <c:idx val="12"/>
              <c:layout>
                <c:manualLayout>
                  <c:x val="-4.9389559306425397E-3"/>
                  <c:y val="1.30047582836406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7F5-4DEE-B520-5DFD7E03E77D}"/>
                </c:ext>
              </c:extLst>
            </c:dLbl>
            <c:dLbl>
              <c:idx val="19"/>
              <c:layout>
                <c:manualLayout>
                  <c:x val="0"/>
                  <c:y val="1.01067747211403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7F5-4DEE-B520-5DFD7E03E77D}"/>
                </c:ext>
              </c:extLst>
            </c:dLbl>
            <c:dLbl>
              <c:idx val="24"/>
              <c:layout>
                <c:manualLayout>
                  <c:x val="-4.1157966088687832E-3"/>
                  <c:y val="4.31080759613974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7F5-4DEE-B520-5DFD7E03E77D}"/>
                </c:ext>
              </c:extLst>
            </c:dLbl>
            <c:dLbl>
              <c:idx val="31"/>
              <c:layout>
                <c:manualLayout>
                  <c:x val="-4.1157966088687832E-3"/>
                  <c:y val="1.01067747211403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7F5-4DEE-B520-5DFD7E03E77D}"/>
                </c:ext>
              </c:extLst>
            </c:dLbl>
            <c:dLbl>
              <c:idx val="37"/>
              <c:layout>
                <c:manualLayout>
                  <c:x val="0"/>
                  <c:y val="1.59027418461410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7F5-4DEE-B520-5DFD7E03E77D}"/>
                </c:ext>
              </c:extLst>
            </c:dLbl>
            <c:dLbl>
              <c:idx val="43"/>
              <c:layout>
                <c:manualLayout>
                  <c:x val="-4.9389559306426611E-3"/>
                  <c:y val="4.31080759613974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7F5-4DEE-B520-5DFD7E03E77D}"/>
                </c:ext>
              </c:extLst>
            </c:dLbl>
            <c:dLbl>
              <c:idx val="4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7F5-4DEE-B520-5DFD7E03E77D}"/>
                </c:ext>
              </c:extLst>
            </c:dLbl>
            <c:dLbl>
              <c:idx val="47"/>
              <c:layout>
                <c:manualLayout>
                  <c:x val="2.0081466602137815E-2"/>
                  <c:y val="2.5405974157404927E-3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7F5-4DEE-B520-5DFD7E03E77D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dash"/>
                <a:headEnd type="none" w="med" len="med"/>
                <a:tailEnd type="arrow" w="med" len="med"/>
              </a:ln>
              <a:effectLst/>
            </c:spPr>
            <c:trendlineType val="poly"/>
            <c:order val="2"/>
            <c:forward val="2"/>
            <c:dispRSqr val="0"/>
            <c:dispEq val="0"/>
          </c:trendline>
          <c:cat>
            <c:strRef>
              <c:f>'trend lazio'!$Y$79:$BT$79</c:f>
              <c:strCache>
                <c:ptCount val="48"/>
                <c:pt idx="0">
                  <c:v>giu. 21</c:v>
                </c:pt>
                <c:pt idx="7">
                  <c:v>gen 22</c:v>
                </c:pt>
                <c:pt idx="12">
                  <c:v>giu. 22</c:v>
                </c:pt>
                <c:pt idx="19">
                  <c:v>gen. 23</c:v>
                </c:pt>
                <c:pt idx="24">
                  <c:v>giu. 23</c:v>
                </c:pt>
                <c:pt idx="31">
                  <c:v>gen. 24</c:v>
                </c:pt>
                <c:pt idx="37">
                  <c:v>lug. 24</c:v>
                </c:pt>
                <c:pt idx="42">
                  <c:v>dic. 24</c:v>
                </c:pt>
                <c:pt idx="47">
                  <c:v>mag. 25</c:v>
                </c:pt>
              </c:strCache>
            </c:strRef>
          </c:cat>
          <c:val>
            <c:numRef>
              <c:f>'trend lazio'!$Y$80:$BT$80</c:f>
              <c:numCache>
                <c:formatCode>_-* #,##0\ _€_-;\-* #,##0\ _€_-;_-* "-"??\ _€_-;_-@_-</c:formatCode>
                <c:ptCount val="48"/>
                <c:pt idx="0">
                  <c:v>53637</c:v>
                </c:pt>
                <c:pt idx="1">
                  <c:v>53129</c:v>
                </c:pt>
                <c:pt idx="2">
                  <c:v>53557</c:v>
                </c:pt>
                <c:pt idx="3">
                  <c:v>53930</c:v>
                </c:pt>
                <c:pt idx="4">
                  <c:v>54307</c:v>
                </c:pt>
                <c:pt idx="5">
                  <c:v>54593</c:v>
                </c:pt>
                <c:pt idx="6">
                  <c:v>54134</c:v>
                </c:pt>
                <c:pt idx="7">
                  <c:v>54372</c:v>
                </c:pt>
                <c:pt idx="8">
                  <c:v>54635</c:v>
                </c:pt>
                <c:pt idx="9">
                  <c:v>54609</c:v>
                </c:pt>
                <c:pt idx="10">
                  <c:v>54595</c:v>
                </c:pt>
                <c:pt idx="11">
                  <c:v>54771</c:v>
                </c:pt>
                <c:pt idx="12">
                  <c:v>54841</c:v>
                </c:pt>
                <c:pt idx="13">
                  <c:v>54979</c:v>
                </c:pt>
                <c:pt idx="14">
                  <c:v>55637</c:v>
                </c:pt>
                <c:pt idx="15">
                  <c:v>55835</c:v>
                </c:pt>
                <c:pt idx="16">
                  <c:v>56225</c:v>
                </c:pt>
                <c:pt idx="17">
                  <c:v>56524</c:v>
                </c:pt>
                <c:pt idx="18">
                  <c:v>56196</c:v>
                </c:pt>
                <c:pt idx="19">
                  <c:v>56127</c:v>
                </c:pt>
                <c:pt idx="20">
                  <c:v>56319</c:v>
                </c:pt>
                <c:pt idx="21">
                  <c:v>56605</c:v>
                </c:pt>
                <c:pt idx="22">
                  <c:v>56674</c:v>
                </c:pt>
                <c:pt idx="23">
                  <c:v>57230</c:v>
                </c:pt>
                <c:pt idx="24">
                  <c:v>57525</c:v>
                </c:pt>
                <c:pt idx="25">
                  <c:v>57749</c:v>
                </c:pt>
                <c:pt idx="26">
                  <c:v>58428</c:v>
                </c:pt>
                <c:pt idx="27" formatCode="#,##0">
                  <c:v>58987</c:v>
                </c:pt>
                <c:pt idx="28">
                  <c:v>59715</c:v>
                </c:pt>
                <c:pt idx="29">
                  <c:v>60116</c:v>
                </c:pt>
                <c:pt idx="30">
                  <c:v>60166</c:v>
                </c:pt>
                <c:pt idx="31" formatCode="#,##0">
                  <c:v>60637</c:v>
                </c:pt>
                <c:pt idx="32">
                  <c:v>60924</c:v>
                </c:pt>
                <c:pt idx="33">
                  <c:v>61049</c:v>
                </c:pt>
                <c:pt idx="34" formatCode="#,##0">
                  <c:v>61297</c:v>
                </c:pt>
                <c:pt idx="35">
                  <c:v>61547</c:v>
                </c:pt>
                <c:pt idx="36">
                  <c:v>61480</c:v>
                </c:pt>
                <c:pt idx="37" formatCode="#,##0">
                  <c:v>61133</c:v>
                </c:pt>
                <c:pt idx="38">
                  <c:v>61758</c:v>
                </c:pt>
                <c:pt idx="39">
                  <c:v>61862</c:v>
                </c:pt>
                <c:pt idx="40">
                  <c:v>62110</c:v>
                </c:pt>
                <c:pt idx="41">
                  <c:v>62464</c:v>
                </c:pt>
                <c:pt idx="42">
                  <c:v>61861</c:v>
                </c:pt>
                <c:pt idx="43">
                  <c:v>61916</c:v>
                </c:pt>
                <c:pt idx="44">
                  <c:v>62165</c:v>
                </c:pt>
                <c:pt idx="45">
                  <c:v>62281</c:v>
                </c:pt>
                <c:pt idx="46">
                  <c:v>62445</c:v>
                </c:pt>
                <c:pt idx="47">
                  <c:v>62761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7F5-4DEE-B520-5DFD7E03E77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  <c:min val="30000"/>
        </c:scaling>
        <c:delete val="1"/>
        <c:axPos val="l"/>
        <c:numFmt formatCode="_-* #,##0\ _€_-;\-* #,##0\ _€_-;_-* &quot;-&quot;??\ _€_-;_-@_-" sourceLinked="1"/>
        <c:majorTickMark val="out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'detenuti e posti disponibili'!$B$33</c:f>
              <c:strCache>
                <c:ptCount val="1"/>
                <c:pt idx="0">
                  <c:v>Numero detenuti presenti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2"/>
              <c:layout>
                <c:manualLayout>
                  <c:x val="4.3127434613244191E-2"/>
                  <c:y val="2.0678246484698098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3A2-4071-986F-AF200DEAA1E4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forward val="1"/>
            <c:dispRSqr val="0"/>
            <c:dispEq val="0"/>
          </c:trendline>
          <c:cat>
            <c:strRef>
              <c:f>'detenuti e posti disponibili'!$A$34:$A$46</c:f>
              <c:strCache>
                <c:ptCount val="13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  <c:pt idx="8">
                  <c:v>gen. 25</c:v>
                </c:pt>
                <c:pt idx="9">
                  <c:v>feb. 25</c:v>
                </c:pt>
                <c:pt idx="10">
                  <c:v> mar. 25</c:v>
                </c:pt>
                <c:pt idx="11">
                  <c:v>apr. 25</c:v>
                </c:pt>
                <c:pt idx="12">
                  <c:v>mag. 25</c:v>
                </c:pt>
              </c:strCache>
            </c:strRef>
          </c:cat>
          <c:val>
            <c:numRef>
              <c:f>'detenuti e posti disponibili'!$B$34:$B$46</c:f>
              <c:numCache>
                <c:formatCode>_-* #,##0\ _€_-;\-* #,##0\ _€_-;_-* "-"??\ _€_-;_-@_-</c:formatCode>
                <c:ptCount val="13"/>
                <c:pt idx="0">
                  <c:v>52273</c:v>
                </c:pt>
                <c:pt idx="1">
                  <c:v>54157</c:v>
                </c:pt>
                <c:pt idx="2">
                  <c:v>56167</c:v>
                </c:pt>
                <c:pt idx="3">
                  <c:v>57749</c:v>
                </c:pt>
                <c:pt idx="4" formatCode="#,##0">
                  <c:v>60637</c:v>
                </c:pt>
                <c:pt idx="5">
                  <c:v>61480</c:v>
                </c:pt>
                <c:pt idx="6">
                  <c:v>62464</c:v>
                </c:pt>
                <c:pt idx="7">
                  <c:v>61861</c:v>
                </c:pt>
                <c:pt idx="8">
                  <c:v>61916</c:v>
                </c:pt>
                <c:pt idx="9">
                  <c:v>62132</c:v>
                </c:pt>
                <c:pt idx="10">
                  <c:v>62281</c:v>
                </c:pt>
                <c:pt idx="11">
                  <c:v>62445</c:v>
                </c:pt>
                <c:pt idx="12">
                  <c:v>62761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A2-4071-986F-AF200DEAA1E4}"/>
            </c:ext>
          </c:extLst>
        </c:ser>
        <c:ser>
          <c:idx val="1"/>
          <c:order val="1"/>
          <c:tx>
            <c:strRef>
              <c:f>'detenuti e posti disponibili'!$C$33</c:f>
              <c:strCache>
                <c:ptCount val="1"/>
                <c:pt idx="0">
                  <c:v>Posti effettivamente disponibili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3A2-4071-986F-AF200DEAA1E4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forward val="1"/>
            <c:dispRSqr val="0"/>
            <c:dispEq val="0"/>
          </c:trendline>
          <c:cat>
            <c:strRef>
              <c:f>'detenuti e posti disponibili'!$A$34:$A$46</c:f>
              <c:strCache>
                <c:ptCount val="13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  <c:pt idx="8">
                  <c:v>gen. 25</c:v>
                </c:pt>
                <c:pt idx="9">
                  <c:v>feb. 25</c:v>
                </c:pt>
                <c:pt idx="10">
                  <c:v> mar. 25</c:v>
                </c:pt>
                <c:pt idx="11">
                  <c:v>apr. 25</c:v>
                </c:pt>
                <c:pt idx="12">
                  <c:v>mag. 25</c:v>
                </c:pt>
              </c:strCache>
            </c:strRef>
          </c:cat>
          <c:val>
            <c:numRef>
              <c:f>'detenuti e posti disponibili'!$C$34:$C$46</c:f>
              <c:numCache>
                <c:formatCode>_-* #,##0\ _€_-;\-* #,##0\ _€_-;_-* "-"??\ _€_-;_-@_-</c:formatCode>
                <c:ptCount val="13"/>
                <c:pt idx="0">
                  <c:v>47923</c:v>
                </c:pt>
                <c:pt idx="1">
                  <c:v>47258</c:v>
                </c:pt>
                <c:pt idx="2">
                  <c:v>47661</c:v>
                </c:pt>
                <c:pt idx="3">
                  <c:v>47631</c:v>
                </c:pt>
                <c:pt idx="4">
                  <c:v>47691</c:v>
                </c:pt>
                <c:pt idx="5">
                  <c:v>47578</c:v>
                </c:pt>
                <c:pt idx="6">
                  <c:v>46662</c:v>
                </c:pt>
                <c:pt idx="7">
                  <c:v>46679</c:v>
                </c:pt>
                <c:pt idx="8">
                  <c:v>46626</c:v>
                </c:pt>
                <c:pt idx="9">
                  <c:v>46900</c:v>
                </c:pt>
                <c:pt idx="10">
                  <c:v>46948</c:v>
                </c:pt>
                <c:pt idx="11">
                  <c:v>46777</c:v>
                </c:pt>
                <c:pt idx="12">
                  <c:v>46792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A2-4071-986F-AF200DEAA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8574127"/>
        <c:axId val="378574959"/>
      </c:barChart>
      <c:lineChart>
        <c:grouping val="standard"/>
        <c:varyColors val="0"/>
        <c:ser>
          <c:idx val="2"/>
          <c:order val="2"/>
          <c:tx>
            <c:strRef>
              <c:f>'detenuti e posti disponibili'!$D$33</c:f>
              <c:strCache>
                <c:ptCount val="1"/>
                <c:pt idx="0">
                  <c:v>Tasso affollamento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1"/>
              <c:spPr>
                <a:solidFill>
                  <a:schemeClr val="lt1"/>
                </a:solidFill>
                <a:ln w="25400" cap="flat" cmpd="sng" algn="ctr">
                  <a:solidFill>
                    <a:schemeClr val="accent3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33A2-4071-986F-AF200DEAA1E4}"/>
                </c:ext>
              </c:extLst>
            </c:dLbl>
            <c:dLbl>
              <c:idx val="12"/>
              <c:layout>
                <c:manualLayout>
                  <c:x val="-3.6476035602730474E-2"/>
                  <c:y val="-3.4604975215665537E-2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chemeClr val="accent3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3A2-4071-986F-AF200DEAA1E4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3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e posti disponibili'!$A$34:$A$46</c:f>
              <c:strCache>
                <c:ptCount val="13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  <c:pt idx="8">
                  <c:v>gen. 25</c:v>
                </c:pt>
                <c:pt idx="9">
                  <c:v>feb. 25</c:v>
                </c:pt>
                <c:pt idx="10">
                  <c:v> mar. 25</c:v>
                </c:pt>
                <c:pt idx="11">
                  <c:v>apr. 25</c:v>
                </c:pt>
                <c:pt idx="12">
                  <c:v>mag. 25</c:v>
                </c:pt>
              </c:strCache>
            </c:strRef>
          </c:cat>
          <c:val>
            <c:numRef>
              <c:f>'detenuti e posti disponibili'!$D$34:$D$46</c:f>
              <c:numCache>
                <c:formatCode>0.0%</c:formatCode>
                <c:ptCount val="13"/>
                <c:pt idx="0">
                  <c:v>1.090770611188782</c:v>
                </c:pt>
                <c:pt idx="1">
                  <c:v>1.1459858648271193</c:v>
                </c:pt>
                <c:pt idx="2">
                  <c:v>1.1784687690144982</c:v>
                </c:pt>
                <c:pt idx="3">
                  <c:v>1.2124246814049673</c:v>
                </c:pt>
                <c:pt idx="4">
                  <c:v>1.2714558302405066</c:v>
                </c:pt>
                <c:pt idx="5">
                  <c:v>1.2921938711169028</c:v>
                </c:pt>
                <c:pt idx="6">
                  <c:v>1.3386481505293386</c:v>
                </c:pt>
                <c:pt idx="7">
                  <c:v>1.325242614451895</c:v>
                </c:pt>
                <c:pt idx="8">
                  <c:v>1.3279286235147771</c:v>
                </c:pt>
                <c:pt idx="9">
                  <c:v>1.324776119402985</c:v>
                </c:pt>
                <c:pt idx="10">
                  <c:v>1.3265953821249041</c:v>
                </c:pt>
                <c:pt idx="11">
                  <c:v>1.3349509374265129</c:v>
                </c:pt>
                <c:pt idx="12">
                  <c:v>1.3412762865447085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3A2-4071-986F-AF200DEAA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8577871"/>
        <c:axId val="378591183"/>
      </c:lineChart>
      <c:catAx>
        <c:axId val="378574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959"/>
        <c:crosses val="autoZero"/>
        <c:auto val="1"/>
        <c:lblAlgn val="ctr"/>
        <c:lblOffset val="100"/>
        <c:noMultiLvlLbl val="0"/>
      </c:catAx>
      <c:valAx>
        <c:axId val="378574959"/>
        <c:scaling>
          <c:orientation val="minMax"/>
          <c:min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€_-;\-* #,##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127"/>
        <c:crosses val="autoZero"/>
        <c:crossBetween val="between"/>
      </c:valAx>
      <c:valAx>
        <c:axId val="378591183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7871"/>
        <c:crosses val="max"/>
        <c:crossBetween val="between"/>
        <c:majorUnit val="0.1"/>
      </c:valAx>
      <c:catAx>
        <c:axId val="378577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85911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531-4289-B9A1-05E087F512D3}"/>
                </c:ext>
              </c:extLst>
            </c:dLbl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531-4289-B9A1-05E087F512D3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531-4289-B9A1-05E087F512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IIPP'!$A$3:$A$22</c:f>
              <c:strCache>
                <c:ptCount val="20"/>
                <c:pt idx="0">
                  <c:v>CC MILANO "SAN VITTORE”</c:v>
                </c:pt>
                <c:pt idx="1">
                  <c:v>CC FOGGIA</c:v>
                </c:pt>
                <c:pt idx="2">
                  <c:v>CC BRESCIA - CANTON MONBELLO</c:v>
                </c:pt>
                <c:pt idx="3">
                  <c:v>CC LUCCA</c:v>
                </c:pt>
                <c:pt idx="4">
                  <c:v>CC VARESE</c:v>
                </c:pt>
                <c:pt idx="5">
                  <c:v>CC TARANTO</c:v>
                </c:pt>
                <c:pt idx="6">
                  <c:v>CC COMO</c:v>
                </c:pt>
                <c:pt idx="7">
                  <c:v>CC UDINE</c:v>
                </c:pt>
                <c:pt idx="8">
                  <c:v>CC BUSTO ARSIZIO</c:v>
                </c:pt>
                <c:pt idx="9">
                  <c:v>CC ROMA "REGINA COELI"</c:v>
                </c:pt>
                <c:pt idx="10">
                  <c:v>CC LODI</c:v>
                </c:pt>
                <c:pt idx="11">
                  <c:v>CC TREVISO</c:v>
                </c:pt>
                <c:pt idx="12">
                  <c:v>CC CHIETI</c:v>
                </c:pt>
                <c:pt idx="13">
                  <c:v>CC VERONA</c:v>
                </c:pt>
                <c:pt idx="14">
                  <c:v>CC AREZZO</c:v>
                </c:pt>
                <c:pt idx="15">
                  <c:v>CC BERGAMO</c:v>
                </c:pt>
                <c:pt idx="16">
                  <c:v>CC TERAMO</c:v>
                </c:pt>
                <c:pt idx="17">
                  <c:v>CC CIVITAVECCHIA "N.C."</c:v>
                </c:pt>
                <c:pt idx="18">
                  <c:v>CC MONZA</c:v>
                </c:pt>
                <c:pt idx="19">
                  <c:v>CC TRIESTE</c:v>
                </c:pt>
              </c:strCache>
            </c:strRef>
          </c:cat>
          <c:val>
            <c:numRef>
              <c:f>'graf IIPP'!$B$3:$B$22</c:f>
              <c:numCache>
                <c:formatCode>###0.0;###0.0</c:formatCode>
                <c:ptCount val="20"/>
                <c:pt idx="0">
                  <c:v>219.17</c:v>
                </c:pt>
                <c:pt idx="1">
                  <c:v>211.58</c:v>
                </c:pt>
                <c:pt idx="2">
                  <c:v>200</c:v>
                </c:pt>
                <c:pt idx="3">
                  <c:v>197.37</c:v>
                </c:pt>
                <c:pt idx="4">
                  <c:v>194.34</c:v>
                </c:pt>
                <c:pt idx="5">
                  <c:v>194.21</c:v>
                </c:pt>
                <c:pt idx="6">
                  <c:v>190.27</c:v>
                </c:pt>
                <c:pt idx="7">
                  <c:v>188.3</c:v>
                </c:pt>
                <c:pt idx="8">
                  <c:v>187.89</c:v>
                </c:pt>
                <c:pt idx="9">
                  <c:v>187.24</c:v>
                </c:pt>
                <c:pt idx="10">
                  <c:v>186.36</c:v>
                </c:pt>
                <c:pt idx="11">
                  <c:v>184.85</c:v>
                </c:pt>
                <c:pt idx="12">
                  <c:v>184.81</c:v>
                </c:pt>
                <c:pt idx="13">
                  <c:v>182.99</c:v>
                </c:pt>
                <c:pt idx="14">
                  <c:v>182.61</c:v>
                </c:pt>
                <c:pt idx="15">
                  <c:v>181.45</c:v>
                </c:pt>
                <c:pt idx="16">
                  <c:v>179.13</c:v>
                </c:pt>
                <c:pt idx="17">
                  <c:v>179.1</c:v>
                </c:pt>
                <c:pt idx="18">
                  <c:v>178.54</c:v>
                </c:pt>
                <c:pt idx="19">
                  <c:v>178.2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31-4289-B9A1-05E087F512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406959"/>
        <c:axId val="208395311"/>
      </c:barChart>
      <c:catAx>
        <c:axId val="20840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8395311"/>
        <c:crosses val="autoZero"/>
        <c:auto val="1"/>
        <c:lblAlgn val="ctr"/>
        <c:lblOffset val="100"/>
        <c:noMultiLvlLbl val="0"/>
      </c:catAx>
      <c:valAx>
        <c:axId val="208395311"/>
        <c:scaling>
          <c:orientation val="minMax"/>
          <c:max val="250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;#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8406959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92.985584782285628</c:v>
                </c:pt>
                <c:pt idx="1">
                  <c:v>96.160035690954572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9B-43F0-A72F-0E4BD85790BD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7.0144152177143706</c:v>
                </c:pt>
                <c:pt idx="1">
                  <c:v>3.8399643090454267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9B-43F0-A72F-0E4BD85790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64.184871451924508</c:v>
                </c:pt>
                <c:pt idx="1">
                  <c:v>68.435812048883861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DD-4B56-ABBF-BBC44809F860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35.815128548075492</c:v>
                </c:pt>
                <c:pt idx="1">
                  <c:v>31.564187951116139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DD-4B56-ABBF-BBC44809F8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19.28964184871452</c:v>
                </c:pt>
                <c:pt idx="1">
                  <c:v>14.987014228581444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A-460C-8513-DB78CA83C223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Appellanti e ricorrenti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11.948283548818546</c:v>
                </c:pt>
                <c:pt idx="1">
                  <c:v>9.1872341103551562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BA-460C-8513-DB78CA83C223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68.58374201218605</c:v>
                </c:pt>
                <c:pt idx="1">
                  <c:v>75.298354073389532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BA-460C-8513-DB78CA83C223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0.17833259028087384</c:v>
                </c:pt>
                <c:pt idx="1">
                  <c:v>0.5273975876738739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BA-460C-8513-DB78CA83C2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05/06/2025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72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527" y="188640"/>
            <a:ext cx="8987625" cy="5795656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7" y="6294849"/>
            <a:ext cx="8280920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  e Garante Nazionale Diritti delle persone private della libertà (GNPL)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151952"/>
              </p:ext>
            </p:extLst>
          </p:nvPr>
        </p:nvGraphicFramePr>
        <p:xfrm>
          <a:off x="136712" y="836711"/>
          <a:ext cx="8251711" cy="5631741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183000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2013609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1189436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66417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43397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669058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743397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743397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</a:tblGrid>
              <a:tr h="21625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21625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42807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3779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314887"/>
                  </a:ext>
                </a:extLst>
              </a:tr>
              <a:tr h="5522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CCF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7932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5967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0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5967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FOGGIA0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4001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SICILIA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PALERMO"A. LORUSSO" PAGLIARELLI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6732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UMBRIA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PERUGIA"NUOVO COMPLESSO PENITENZIARIO CAPANNE" 0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9411195"/>
                  </a:ext>
                </a:extLst>
              </a:tr>
              <a:tr h="4001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VENEZIA"GIUDECCA" CRF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47829775"/>
                  </a:ext>
                </a:extLst>
              </a:tr>
              <a:tr h="36560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 smtClean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  <a:endParaRPr lang="it-IT" sz="1600" b="1" i="0" u="none" strike="noStrike" dirty="0">
                        <a:solidFill>
                          <a:srgbClr val="FFC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Detenute madri con figli al seguito presenti negli Istituti penitenziari in Italia </a:t>
            </a:r>
            <a:br>
              <a:rPr lang="it-IT" sz="2000" b="1" dirty="0" smtClean="0"/>
            </a:br>
            <a:r>
              <a:rPr lang="it-IT" sz="2000" b="1" dirty="0" smtClean="0"/>
              <a:t>al 31 maggio 2025</a:t>
            </a:r>
            <a:endParaRPr lang="it-IT" sz="2000" b="1" dirty="0">
              <a:solidFill>
                <a:srgbClr val="C0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1492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31 maggio 2025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0596688"/>
              </p:ext>
            </p:extLst>
          </p:nvPr>
        </p:nvGraphicFramePr>
        <p:xfrm>
          <a:off x="251520" y="1340768"/>
          <a:ext cx="8494146" cy="4540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022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810" y="1302482"/>
            <a:ext cx="8808146" cy="494115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070" y="4918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Percentuali di detenuti in attesa di giudizio in Italia e nel Lazio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37422" y="6353931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48869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 Giu. 2021 Mag. 2025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 e GNPL</a:t>
            </a:r>
            <a:endParaRPr lang="it-IT" sz="1200" dirty="0"/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512591"/>
              </p:ext>
            </p:extLst>
          </p:nvPr>
        </p:nvGraphicFramePr>
        <p:xfrm>
          <a:off x="179512" y="1242258"/>
          <a:ext cx="8853935" cy="4928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827584" y="96157"/>
            <a:ext cx="6957085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Numero di detenuti presenti, posti effettivamente disponibili e tassi di affollamento negli istituti penitenziari in Italia dal 31/12/2020 al 31/05/2025</a:t>
            </a:r>
            <a:endParaRPr lang="it-IT" sz="20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 e GNPL</a:t>
            </a:r>
            <a:endParaRPr lang="it-IT" sz="1200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3925373"/>
              </p:ext>
            </p:extLst>
          </p:nvPr>
        </p:nvGraphicFramePr>
        <p:xfrm>
          <a:off x="539552" y="1296486"/>
          <a:ext cx="8136904" cy="5188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638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1009" y="1138991"/>
            <a:ext cx="5311311" cy="500328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168315" cy="87044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 smtClean="0"/>
              <a:t>Tasso affollamento calcolato sul numero effettivo di posti disponibili(*) </a:t>
            </a:r>
            <a:br>
              <a:rPr lang="it-IT" sz="2000" b="1" dirty="0" smtClean="0"/>
            </a:br>
            <a:r>
              <a:rPr lang="it-IT" sz="2000" b="1" dirty="0" smtClean="0"/>
              <a:t>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31 maggio 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11" name="Rettangolo 10"/>
          <p:cNvSpPr/>
          <p:nvPr/>
        </p:nvSpPr>
        <p:spPr>
          <a:xfrm>
            <a:off x="122948" y="618393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</a:t>
            </a:r>
            <a:r>
              <a:rPr lang="it-IT" sz="1050" smtClean="0"/>
              <a:t>istituti sono </a:t>
            </a:r>
            <a:r>
              <a:rPr lang="it-IT" sz="1050" dirty="0" smtClean="0"/>
              <a:t>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75258" y="2024409"/>
            <a:ext cx="17201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Tasso affollamento per Regione</a:t>
            </a:r>
            <a:endParaRPr lang="it-IT" sz="16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716" y="3010104"/>
            <a:ext cx="1705680" cy="128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0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 31/05/2025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91961"/>
              </p:ext>
            </p:extLst>
          </p:nvPr>
        </p:nvGraphicFramePr>
        <p:xfrm>
          <a:off x="295555" y="485706"/>
          <a:ext cx="8208912" cy="58562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91437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59504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83991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92821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60617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52834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4477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364452"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Istituto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Tipo istituto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Capienza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Regolamentare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POSTI  </a:t>
                      </a:r>
                      <a:b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effettivamente disponili (*)</a:t>
                      </a: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Detenuti presenti al 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 maggio 2025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 cui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stranieri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3342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Totale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onne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480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93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284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480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480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480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284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2371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284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284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479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284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480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32371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1093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480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6914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440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710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260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4865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5.283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4.541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6.729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2.410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28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31 maggio 2025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90270" y="6140579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penitenziari in tutta Italia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908" y="1004535"/>
            <a:ext cx="8447716" cy="514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10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affollamento su posti effettivamente disponibili al 30 aprile 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48264" y="6567178"/>
            <a:ext cx="218348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GNPL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2392293"/>
              </p:ext>
            </p:extLst>
          </p:nvPr>
        </p:nvGraphicFramePr>
        <p:xfrm>
          <a:off x="-108520" y="1052736"/>
          <a:ext cx="9073008" cy="5084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69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Genere in Italia e nel Lazio al 31 maggio 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76256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0000000-0008-0000-05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6245542"/>
              </p:ext>
            </p:extLst>
          </p:nvPr>
        </p:nvGraphicFramePr>
        <p:xfrm>
          <a:off x="251520" y="1268760"/>
          <a:ext cx="864096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42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</a:t>
            </a:r>
            <a:r>
              <a:rPr lang="it-IT" sz="2000" b="1" dirty="0" smtClean="0"/>
              <a:t>Nazionalità </a:t>
            </a:r>
            <a:r>
              <a:rPr lang="it-IT" sz="2000" b="1" dirty="0" smtClean="0"/>
              <a:t>in Italia e nel Lazio al 31 maggio 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76256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5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6735837"/>
              </p:ext>
            </p:extLst>
          </p:nvPr>
        </p:nvGraphicFramePr>
        <p:xfrm>
          <a:off x="323528" y="1340768"/>
          <a:ext cx="8569393" cy="4513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029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9652</TotalTime>
  <Words>654</Words>
  <Application>Microsoft Office PowerPoint</Application>
  <PresentationFormat>Presentazione su schermo (4:3)</PresentationFormat>
  <Paragraphs>247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 e numero di detenuti per regione negli istituti penitenziari d’Italia al 31 maggio 2025</vt:lpstr>
      <vt:lpstr>Presentazione standard di PowerPoint</vt:lpstr>
      <vt:lpstr>Presentazione standard di PowerPoint</vt:lpstr>
      <vt:lpstr>Primi venti istituti penitenziari in Italia per tasso di affollamento su posti effettivamente disponibili al 30 aprile 2025</vt:lpstr>
      <vt:lpstr>Detenuti per Genere in Italia e nel Lazio al 31 maggio 2025</vt:lpstr>
      <vt:lpstr>Detenuti per Nazionalità in Italia e nel Lazio al 31 maggio 2025</vt:lpstr>
      <vt:lpstr>Detenute madri con figli al seguito presenti negli Istituti penitenziari in Italia  al 31 maggio 2025</vt:lpstr>
      <vt:lpstr>Detenuti per Nazionalità In Italia e nel Lazio al 31 maggio 2025 </vt:lpstr>
      <vt:lpstr>Percentuali di detenuti in attesa di giudizio in Italia e nel Lazio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741</cp:revision>
  <dcterms:created xsi:type="dcterms:W3CDTF">2020-06-03T15:49:37Z</dcterms:created>
  <dcterms:modified xsi:type="dcterms:W3CDTF">2025-06-05T14:29:36Z</dcterms:modified>
</cp:coreProperties>
</file>