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70" r:id="rId4"/>
    <p:sldId id="274" r:id="rId5"/>
    <p:sldId id="275" r:id="rId6"/>
    <p:sldId id="284" r:id="rId7"/>
    <p:sldId id="273" r:id="rId8"/>
    <p:sldId id="280" r:id="rId9"/>
    <p:sldId id="285" r:id="rId10"/>
    <p:sldId id="281" r:id="rId11"/>
    <p:sldId id="279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1" autoAdjust="0"/>
    <p:restoredTop sz="92662" autoAdjust="0"/>
  </p:normalViewPr>
  <p:slideViewPr>
    <p:cSldViewPr>
      <p:cViewPr>
        <p:scale>
          <a:sx n="100" d="100"/>
          <a:sy n="100" d="100"/>
        </p:scale>
        <p:origin x="0" y="-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3%20sett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3%20sett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3%20settemb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3%20settemb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3%20settembr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3%20settem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93384355672812E-2"/>
          <c:y val="7.7824256152980373E-4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6.39735576113998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FA6-4C20-B746-E23C8FB336D5}"/>
                </c:ext>
              </c:extLst>
            </c:dLbl>
            <c:dLbl>
              <c:idx val="7"/>
              <c:layout>
                <c:manualLayout>
                  <c:x val="-3.018215979815221E-17"/>
                  <c:y val="3.5210500284378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FA6-4C20-B746-E23C8FB336D5}"/>
                </c:ext>
              </c:extLst>
            </c:dLbl>
            <c:dLbl>
              <c:idx val="12"/>
              <c:layout>
                <c:manualLayout>
                  <c:x val="-4.9389559306425397E-3"/>
                  <c:y val="1.30047582836406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FA6-4C20-B746-E23C8FB336D5}"/>
                </c:ext>
              </c:extLst>
            </c:dLbl>
            <c:dLbl>
              <c:idx val="19"/>
              <c:layout>
                <c:manualLayout>
                  <c:x val="0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FA6-4C20-B746-E23C8FB336D5}"/>
                </c:ext>
              </c:extLst>
            </c:dLbl>
            <c:dLbl>
              <c:idx val="24"/>
              <c:layout>
                <c:manualLayout>
                  <c:x val="-4.1157966088687832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FA6-4C20-B746-E23C8FB336D5}"/>
                </c:ext>
              </c:extLst>
            </c:dLbl>
            <c:dLbl>
              <c:idx val="31"/>
              <c:layout>
                <c:manualLayout>
                  <c:x val="-4.1157966088687832E-3"/>
                  <c:y val="1.0106774721140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FA6-4C20-B746-E23C8FB336D5}"/>
                </c:ext>
              </c:extLst>
            </c:dLbl>
            <c:dLbl>
              <c:idx val="37"/>
              <c:layout>
                <c:manualLayout>
                  <c:x val="0"/>
                  <c:y val="1.5902741846141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FA6-4C20-B746-E23C8FB336D5}"/>
                </c:ext>
              </c:extLst>
            </c:dLbl>
            <c:dLbl>
              <c:idx val="43"/>
              <c:layout>
                <c:manualLayout>
                  <c:x val="-4.9389559306426611E-3"/>
                  <c:y val="4.31080759613974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FA6-4C20-B746-E23C8FB336D5}"/>
                </c:ext>
              </c:extLst>
            </c:dLbl>
            <c:dLbl>
              <c:idx val="4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A6-4C20-B746-E23C8FB336D5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A6-4C20-B746-E23C8FB336D5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A6-4C20-B746-E23C8FB336D5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A6-4C20-B746-E23C8FB336D5}"/>
                </c:ext>
              </c:extLst>
            </c:dLbl>
            <c:dLbl>
              <c:idx val="50"/>
              <c:layout>
                <c:manualLayout>
                  <c:x val="-4.1157966088689038E-3"/>
                  <c:y val="1.4128240336394281E-3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FA6-4C20-B746-E23C8FB336D5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lazio'!$Y$79:$BW$79</c:f>
              <c:strCache>
                <c:ptCount val="51"/>
                <c:pt idx="0">
                  <c:v>giu. 21</c:v>
                </c:pt>
                <c:pt idx="7">
                  <c:v>gen 22</c:v>
                </c:pt>
                <c:pt idx="12">
                  <c:v>giu. 22</c:v>
                </c:pt>
                <c:pt idx="19">
                  <c:v>gen. 23</c:v>
                </c:pt>
                <c:pt idx="24">
                  <c:v>giu. 23</c:v>
                </c:pt>
                <c:pt idx="31">
                  <c:v>gen. 24</c:v>
                </c:pt>
                <c:pt idx="36">
                  <c:v>giu. 24</c:v>
                </c:pt>
                <c:pt idx="42">
                  <c:v>dic. 24</c:v>
                </c:pt>
                <c:pt idx="50">
                  <c:v>ago. 25</c:v>
                </c:pt>
              </c:strCache>
            </c:strRef>
          </c:cat>
          <c:val>
            <c:numRef>
              <c:f>'trend lazio'!$Y$80:$BW$80</c:f>
              <c:numCache>
                <c:formatCode>_-* #,##0\ _€_-;\-* #,##0\ _€_-;_-* "-"??\ _€_-;_-@_-</c:formatCode>
                <c:ptCount val="51"/>
                <c:pt idx="0">
                  <c:v>53637</c:v>
                </c:pt>
                <c:pt idx="1">
                  <c:v>53129</c:v>
                </c:pt>
                <c:pt idx="2">
                  <c:v>53557</c:v>
                </c:pt>
                <c:pt idx="3">
                  <c:v>53930</c:v>
                </c:pt>
                <c:pt idx="4">
                  <c:v>54307</c:v>
                </c:pt>
                <c:pt idx="5">
                  <c:v>54593</c:v>
                </c:pt>
                <c:pt idx="6">
                  <c:v>54134</c:v>
                </c:pt>
                <c:pt idx="7">
                  <c:v>54372</c:v>
                </c:pt>
                <c:pt idx="8">
                  <c:v>54635</c:v>
                </c:pt>
                <c:pt idx="9">
                  <c:v>54609</c:v>
                </c:pt>
                <c:pt idx="10">
                  <c:v>54595</c:v>
                </c:pt>
                <c:pt idx="11">
                  <c:v>54771</c:v>
                </c:pt>
                <c:pt idx="12">
                  <c:v>54841</c:v>
                </c:pt>
                <c:pt idx="13">
                  <c:v>54979</c:v>
                </c:pt>
                <c:pt idx="14">
                  <c:v>55637</c:v>
                </c:pt>
                <c:pt idx="15">
                  <c:v>55835</c:v>
                </c:pt>
                <c:pt idx="16">
                  <c:v>56225</c:v>
                </c:pt>
                <c:pt idx="17">
                  <c:v>56524</c:v>
                </c:pt>
                <c:pt idx="18">
                  <c:v>56196</c:v>
                </c:pt>
                <c:pt idx="19">
                  <c:v>56127</c:v>
                </c:pt>
                <c:pt idx="20">
                  <c:v>56319</c:v>
                </c:pt>
                <c:pt idx="21">
                  <c:v>56605</c:v>
                </c:pt>
                <c:pt idx="22">
                  <c:v>56674</c:v>
                </c:pt>
                <c:pt idx="23">
                  <c:v>57230</c:v>
                </c:pt>
                <c:pt idx="24">
                  <c:v>57525</c:v>
                </c:pt>
                <c:pt idx="25">
                  <c:v>57749</c:v>
                </c:pt>
                <c:pt idx="26">
                  <c:v>58428</c:v>
                </c:pt>
                <c:pt idx="27" formatCode="#,##0">
                  <c:v>58987</c:v>
                </c:pt>
                <c:pt idx="28">
                  <c:v>59715</c:v>
                </c:pt>
                <c:pt idx="29">
                  <c:v>60116</c:v>
                </c:pt>
                <c:pt idx="30">
                  <c:v>60166</c:v>
                </c:pt>
                <c:pt idx="31" formatCode="#,##0">
                  <c:v>60637</c:v>
                </c:pt>
                <c:pt idx="32">
                  <c:v>60924</c:v>
                </c:pt>
                <c:pt idx="33">
                  <c:v>61049</c:v>
                </c:pt>
                <c:pt idx="34" formatCode="#,##0">
                  <c:v>61297</c:v>
                </c:pt>
                <c:pt idx="35">
                  <c:v>61547</c:v>
                </c:pt>
                <c:pt idx="36">
                  <c:v>61480</c:v>
                </c:pt>
                <c:pt idx="37" formatCode="#,##0">
                  <c:v>61133</c:v>
                </c:pt>
                <c:pt idx="38">
                  <c:v>61758</c:v>
                </c:pt>
                <c:pt idx="39">
                  <c:v>61862</c:v>
                </c:pt>
                <c:pt idx="40">
                  <c:v>62110</c:v>
                </c:pt>
                <c:pt idx="41">
                  <c:v>62464</c:v>
                </c:pt>
                <c:pt idx="42">
                  <c:v>61861</c:v>
                </c:pt>
                <c:pt idx="43">
                  <c:v>61916</c:v>
                </c:pt>
                <c:pt idx="44">
                  <c:v>62165</c:v>
                </c:pt>
                <c:pt idx="45">
                  <c:v>62281</c:v>
                </c:pt>
                <c:pt idx="46">
                  <c:v>62445</c:v>
                </c:pt>
                <c:pt idx="47">
                  <c:v>62761</c:v>
                </c:pt>
                <c:pt idx="48">
                  <c:v>62728</c:v>
                </c:pt>
                <c:pt idx="49">
                  <c:v>62569</c:v>
                </c:pt>
                <c:pt idx="50">
                  <c:v>63167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FA6-4C20-B746-E23C8FB336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disponibili'!$B$33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F47-45F9-B481-EA3EFF411C8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F47-45F9-B481-EA3EFF411C87}"/>
                </c:ext>
              </c:extLst>
            </c:dLbl>
            <c:dLbl>
              <c:idx val="15"/>
              <c:layout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F47-45F9-B481-EA3EFF411C87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tendenza detenuti presenti</c:nam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disponibili'!$A$34:$A$49</c:f>
              <c:strCache>
                <c:ptCount val="16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  <c:pt idx="13">
                  <c:v>giu. 25</c:v>
                </c:pt>
                <c:pt idx="14">
                  <c:v>lug. 25</c:v>
                </c:pt>
                <c:pt idx="15">
                  <c:v>ago. 25</c:v>
                </c:pt>
              </c:strCache>
            </c:strRef>
          </c:cat>
          <c:val>
            <c:numRef>
              <c:f>'detenuti e posti disponibili'!$B$34:$B$49</c:f>
              <c:numCache>
                <c:formatCode>_-* #,##0\ _€_-;\-* #,##0\ _€_-;_-* "-"??\ _€_-;_-@_-</c:formatCode>
                <c:ptCount val="16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  <c:pt idx="8">
                  <c:v>61916</c:v>
                </c:pt>
                <c:pt idx="9">
                  <c:v>62132</c:v>
                </c:pt>
                <c:pt idx="10">
                  <c:v>62281</c:v>
                </c:pt>
                <c:pt idx="11">
                  <c:v>62445</c:v>
                </c:pt>
                <c:pt idx="12">
                  <c:v>62761</c:v>
                </c:pt>
                <c:pt idx="13">
                  <c:v>62728</c:v>
                </c:pt>
                <c:pt idx="14">
                  <c:v>62569</c:v>
                </c:pt>
                <c:pt idx="15">
                  <c:v>63167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7-45F9-B481-EA3EFF411C87}"/>
            </c:ext>
          </c:extLst>
        </c:ser>
        <c:ser>
          <c:idx val="1"/>
          <c:order val="1"/>
          <c:tx>
            <c:strRef>
              <c:f>'detenuti e posti disponibili'!$C$33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F47-45F9-B481-EA3EFF411C87}"/>
                </c:ext>
              </c:extLst>
            </c:dLbl>
            <c:dLbl>
              <c:idx val="15"/>
              <c:layout/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F47-45F9-B481-EA3EFF411C87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name>tendenza numero posti disponibili</c:nam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disponibili'!$A$34:$A$49</c:f>
              <c:strCache>
                <c:ptCount val="16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  <c:pt idx="13">
                  <c:v>giu. 25</c:v>
                </c:pt>
                <c:pt idx="14">
                  <c:v>lug. 25</c:v>
                </c:pt>
                <c:pt idx="15">
                  <c:v>ago. 25</c:v>
                </c:pt>
              </c:strCache>
            </c:strRef>
          </c:cat>
          <c:val>
            <c:numRef>
              <c:f>'detenuti e posti disponibili'!$C$34:$C$49</c:f>
              <c:numCache>
                <c:formatCode>_-* #,##0\ _€_-;\-* #,##0\ _€_-;_-* "-"??\ _€_-;_-@_-</c:formatCode>
                <c:ptCount val="16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  <c:pt idx="8">
                  <c:v>46626</c:v>
                </c:pt>
                <c:pt idx="9">
                  <c:v>46900</c:v>
                </c:pt>
                <c:pt idx="10">
                  <c:v>46948</c:v>
                </c:pt>
                <c:pt idx="11">
                  <c:v>46777</c:v>
                </c:pt>
                <c:pt idx="12">
                  <c:v>46792</c:v>
                </c:pt>
                <c:pt idx="13">
                  <c:v>46796</c:v>
                </c:pt>
                <c:pt idx="14">
                  <c:v>46696</c:v>
                </c:pt>
                <c:pt idx="15">
                  <c:v>46670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7-45F9-B481-EA3EFF411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disponibili'!$D$33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'detenuti e posti disponibili'!$A$34:$A$49</c:f>
              <c:strCache>
                <c:ptCount val="16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  <c:pt idx="11">
                  <c:v>apr. 25</c:v>
                </c:pt>
                <c:pt idx="12">
                  <c:v>mag. 25</c:v>
                </c:pt>
                <c:pt idx="13">
                  <c:v>giu. 25</c:v>
                </c:pt>
                <c:pt idx="14">
                  <c:v>lug. 25</c:v>
                </c:pt>
                <c:pt idx="15">
                  <c:v>ago. 25</c:v>
                </c:pt>
              </c:strCache>
            </c:strRef>
          </c:cat>
          <c:val>
            <c:numRef>
              <c:f>'detenuti e posti disponibili'!$D$34:$D$49</c:f>
              <c:numCache>
                <c:formatCode>0.0%</c:formatCode>
                <c:ptCount val="16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  <c:pt idx="8">
                  <c:v>1.3279286235147771</c:v>
                </c:pt>
                <c:pt idx="9">
                  <c:v>1.324776119402985</c:v>
                </c:pt>
                <c:pt idx="10">
                  <c:v>1.3265953821249041</c:v>
                </c:pt>
                <c:pt idx="11">
                  <c:v>1.3349509374265129</c:v>
                </c:pt>
                <c:pt idx="12">
                  <c:v>1.3412762865447085</c:v>
                </c:pt>
                <c:pt idx="13">
                  <c:v>1.3404564492691684</c:v>
                </c:pt>
                <c:pt idx="14">
                  <c:v>1.3399220489977728</c:v>
                </c:pt>
                <c:pt idx="15">
                  <c:v>1.3534818941504179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F47-45F9-B481-EA3EFF411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ax val="75000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  <c:majorUnit val="25000"/>
        <c:minorUnit val="2000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2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 IIPP'!$B$3</c:f>
              <c:strCache>
                <c:ptCount val="1"/>
                <c:pt idx="0">
                  <c:v>Tasso affollamento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5F6-4DC5-ABBA-C0521DCF1FCC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5F6-4DC5-ABBA-C0521DCF1FCC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5F6-4DC5-ABBA-C0521DCF1FCC}"/>
              </c:ext>
            </c:extLst>
          </c:dPt>
          <c:dPt>
            <c:idx val="1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5F6-4DC5-ABBA-C0521DCF1FCC}"/>
              </c:ext>
            </c:extLst>
          </c:dPt>
          <c:dPt>
            <c:idx val="1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5F6-4DC5-ABBA-C0521DCF1FCC}"/>
              </c:ext>
            </c:extLst>
          </c:dPt>
          <c:dPt>
            <c:idx val="2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5F6-4DC5-ABBA-C0521DCF1FCC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5F6-4DC5-ABBA-C0521DCF1FCC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5F6-4DC5-ABBA-C0521DCF1FCC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F6-4DC5-ABBA-C0521DCF1FCC}"/>
                </c:ext>
              </c:extLst>
            </c:dLbl>
            <c:dLbl>
              <c:idx val="2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F6-4DC5-ABBA-C0521DCF1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IIPP'!$A$4:$A$24</c:f>
              <c:strCache>
                <c:ptCount val="21"/>
                <c:pt idx="0">
                  <c:v>LUCCA -</c:v>
                </c:pt>
                <c:pt idx="1">
                  <c:v>MILANO "F. DI CATALDO" SAN VITTORE</c:v>
                </c:pt>
                <c:pt idx="2">
                  <c:v>FOGGIA -</c:v>
                </c:pt>
                <c:pt idx="3">
                  <c:v>BRESCIA "N. FISCHIONE" CANTON MONBELLO</c:v>
                </c:pt>
                <c:pt idx="4">
                  <c:v>LODI -</c:v>
                </c:pt>
                <c:pt idx="5">
                  <c:v>LATINA -</c:v>
                </c:pt>
                <c:pt idx="6">
                  <c:v>COMO -</c:v>
                </c:pt>
                <c:pt idx="7">
                  <c:v>ROMA "REGINA COELI"</c:v>
                </c:pt>
                <c:pt idx="8">
                  <c:v>BRINDISI -</c:v>
                </c:pt>
                <c:pt idx="9">
                  <c:v>UDINE -</c:v>
                </c:pt>
                <c:pt idx="10">
                  <c:v>BUSTO ARSIZIO -</c:v>
                </c:pt>
                <c:pt idx="11">
                  <c:v>TARANTO -</c:v>
                </c:pt>
                <c:pt idx="12">
                  <c:v>BERGAMO "Don Fausto RESMINI"</c:v>
                </c:pt>
                <c:pt idx="13">
                  <c:v>VERONA "MONTORIO"</c:v>
                </c:pt>
                <c:pt idx="14">
                  <c:v>MONZA -</c:v>
                </c:pt>
                <c:pt idx="15">
                  <c:v>CHIETI -</c:v>
                </c:pt>
                <c:pt idx="16">
                  <c:v>CIVITAVECCHIA "N.C."</c:v>
                </c:pt>
                <c:pt idx="17">
                  <c:v>TERAMO -</c:v>
                </c:pt>
                <c:pt idx="18">
                  <c:v>BRESCIA "VERZIANO"</c:v>
                </c:pt>
                <c:pt idx="19">
                  <c:v>RAVENNA -</c:v>
                </c:pt>
                <c:pt idx="20">
                  <c:v>CASSINO -</c:v>
                </c:pt>
              </c:strCache>
            </c:strRef>
          </c:cat>
          <c:val>
            <c:numRef>
              <c:f>'graf IIPP'!$B$4:$B$24</c:f>
              <c:numCache>
                <c:formatCode>0%</c:formatCode>
                <c:ptCount val="21"/>
                <c:pt idx="0">
                  <c:v>2.24390243902439</c:v>
                </c:pt>
                <c:pt idx="1">
                  <c:v>2.180064308681672</c:v>
                </c:pt>
                <c:pt idx="2">
                  <c:v>2.1445086705202314</c:v>
                </c:pt>
                <c:pt idx="3">
                  <c:v>1.9890109890109891</c:v>
                </c:pt>
                <c:pt idx="4">
                  <c:v>1.9534883720930232</c:v>
                </c:pt>
                <c:pt idx="5">
                  <c:v>1.946236559139785</c:v>
                </c:pt>
                <c:pt idx="6">
                  <c:v>1.9230769230769231</c:v>
                </c:pt>
                <c:pt idx="7">
                  <c:v>1.8952095808383234</c:v>
                </c:pt>
                <c:pt idx="8">
                  <c:v>1.88</c:v>
                </c:pt>
                <c:pt idx="9">
                  <c:v>1.8632075471698113</c:v>
                </c:pt>
                <c:pt idx="10">
                  <c:v>1.8620689655172413</c:v>
                </c:pt>
                <c:pt idx="11">
                  <c:v>1.8392282958199357</c:v>
                </c:pt>
                <c:pt idx="12">
                  <c:v>1.8367346938775511</c:v>
                </c:pt>
                <c:pt idx="13">
                  <c:v>1.8345864661654134</c:v>
                </c:pt>
                <c:pt idx="14">
                  <c:v>1.8125</c:v>
                </c:pt>
                <c:pt idx="15">
                  <c:v>1.8063241106719368</c:v>
                </c:pt>
                <c:pt idx="16">
                  <c:v>1.7974683544303798</c:v>
                </c:pt>
                <c:pt idx="17">
                  <c:v>1.7876106194690264</c:v>
                </c:pt>
                <c:pt idx="18">
                  <c:v>1.7735849056603774</c:v>
                </c:pt>
                <c:pt idx="19">
                  <c:v>1.7731092436974789</c:v>
                </c:pt>
                <c:pt idx="20">
                  <c:v>1.7662337662337662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5F6-4DC5-ABBA-C0521DCF1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ax val="2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406959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92.939797861432552</c:v>
                </c:pt>
                <c:pt idx="1">
                  <c:v>96.165719442113755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3-477B-B482-B53552809ADD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7.060202138567452</c:v>
                </c:pt>
                <c:pt idx="1">
                  <c:v>3.8342805578862382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3-477B-B482-B53552809A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64.523216639812503</c:v>
                </c:pt>
                <c:pt idx="1">
                  <c:v>68.320483796919277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B-4A37-83F4-2DC1E26033E0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35.47678336018749</c:v>
                </c:pt>
                <c:pt idx="1">
                  <c:v>31.67951620308072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1B-4A37-83F4-2DC1E26033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20.155265856159367</c:v>
                </c:pt>
                <c:pt idx="1">
                  <c:v>15.294378393781564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9-4C57-822C-9684F18A14BE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12.084370880328109</c:v>
                </c:pt>
                <c:pt idx="1">
                  <c:v>9.0822739721690127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C9-4C57-822C-9684F18A14BE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67.5845905961623</c:v>
                </c:pt>
                <c:pt idx="1">
                  <c:v>75.110421580888755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C9-4C57-822C-9684F18A14BE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0.17577266735022704</c:v>
                </c:pt>
                <c:pt idx="1">
                  <c:v>0.51292605316066942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C9-4C57-822C-9684F18A1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332656"/>
            <a:ext cx="8887367" cy="573100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902639"/>
              </p:ext>
            </p:extLst>
          </p:nvPr>
        </p:nvGraphicFramePr>
        <p:xfrm>
          <a:off x="467544" y="1052736"/>
          <a:ext cx="8496945" cy="507061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408812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2191588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15995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95138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65490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88942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6549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6549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2162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6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6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162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280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3779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LAURO- -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14887"/>
                  </a:ext>
                </a:extLst>
              </a:tr>
              <a:tr h="5522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7932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-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5967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5439613"/>
                  </a:ext>
                </a:extLst>
              </a:tr>
              <a:tr h="5967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40014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3656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Detenute madri con figli al seguito presenti negli Istituti penitenziari in Italia </a:t>
            </a:r>
            <a:br>
              <a:rPr lang="it-IT" sz="2000" b="1" dirty="0" smtClean="0"/>
            </a:br>
            <a:r>
              <a:rPr lang="it-IT" sz="2000" b="1" dirty="0" smtClean="0"/>
              <a:t>al 31 </a:t>
            </a:r>
            <a:r>
              <a:rPr lang="it-IT" sz="2000" b="1" dirty="0" smtClean="0"/>
              <a:t>agosto 2025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posizione per giuridica in Italia e nel Lazio al </a:t>
            </a:r>
            <a:r>
              <a:rPr lang="it-IT" sz="2000" b="1" dirty="0" smtClean="0"/>
              <a:t>31 agosto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454151"/>
              </p:ext>
            </p:extLst>
          </p:nvPr>
        </p:nvGraphicFramePr>
        <p:xfrm>
          <a:off x="293291" y="1187624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065338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37422" y="6353931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12776"/>
            <a:ext cx="8088857" cy="473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Giu. 2021 </a:t>
            </a:r>
            <a:r>
              <a:rPr lang="it-IT" sz="2400" b="1" dirty="0" smtClean="0">
                <a:solidFill>
                  <a:srgbClr val="002060"/>
                </a:solidFill>
              </a:rPr>
              <a:t>Ago. </a:t>
            </a:r>
            <a:r>
              <a:rPr lang="it-IT" sz="2400" b="1" dirty="0" smtClean="0">
                <a:solidFill>
                  <a:srgbClr val="002060"/>
                </a:solidFill>
              </a:rPr>
              <a:t>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</a:t>
            </a:r>
            <a:endParaRPr lang="it-IT" sz="1200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697737"/>
              </p:ext>
            </p:extLst>
          </p:nvPr>
        </p:nvGraphicFramePr>
        <p:xfrm>
          <a:off x="59489" y="1020519"/>
          <a:ext cx="8930548" cy="546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</a:t>
            </a:r>
            <a:r>
              <a:rPr lang="it-IT" sz="2000" b="1" dirty="0" smtClean="0">
                <a:solidFill>
                  <a:srgbClr val="002060"/>
                </a:solidFill>
              </a:rPr>
              <a:t>31/08/2025</a:t>
            </a:r>
            <a:endParaRPr lang="it-IT" sz="20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219955"/>
              </p:ext>
            </p:extLst>
          </p:nvPr>
        </p:nvGraphicFramePr>
        <p:xfrm>
          <a:off x="452673" y="1201150"/>
          <a:ext cx="8537363" cy="522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168315" cy="8704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31 agosto </a:t>
            </a:r>
            <a:r>
              <a:rPr lang="it-IT" sz="2000" b="1" dirty="0" smtClean="0"/>
              <a:t>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</a:t>
            </a:r>
            <a:r>
              <a:rPr lang="it-IT" sz="1050" smtClean="0"/>
              <a:t>istituti sono </a:t>
            </a:r>
            <a:r>
              <a:rPr lang="it-IT" sz="1050" dirty="0" smtClean="0"/>
              <a:t>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75258" y="2024409"/>
            <a:ext cx="1720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Tasso affollamento per Regione</a:t>
            </a:r>
            <a:endParaRPr lang="it-IT" sz="16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716" y="3010104"/>
            <a:ext cx="1705680" cy="1282047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1124744"/>
            <a:ext cx="5400600" cy="49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</a:t>
            </a:r>
            <a:r>
              <a:rPr lang="it-IT" sz="2000" b="1" dirty="0" smtClean="0"/>
              <a:t>31/08/2025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24128" y="6509402"/>
            <a:ext cx="261469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 DAP e GNPL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171886"/>
              </p:ext>
            </p:extLst>
          </p:nvPr>
        </p:nvGraphicFramePr>
        <p:xfrm>
          <a:off x="22176" y="922114"/>
          <a:ext cx="8870304" cy="542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 31/07/2025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37814"/>
              </p:ext>
            </p:extLst>
          </p:nvPr>
        </p:nvGraphicFramePr>
        <p:xfrm>
          <a:off x="223706" y="458654"/>
          <a:ext cx="8208912" cy="58568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1437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59504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83991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2821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60617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52834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4477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364452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giugno 2025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334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52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237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84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237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80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412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91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440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709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264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4865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5.284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4.504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6.827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482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2.422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</a:t>
            </a:r>
            <a:r>
              <a:rPr lang="it-IT" b="1" dirty="0" smtClean="0"/>
              <a:t>agosto </a:t>
            </a:r>
            <a:r>
              <a:rPr lang="it-IT" b="1" dirty="0" smtClean="0"/>
              <a:t>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11" y="822468"/>
            <a:ext cx="8236276" cy="502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Genere in Italia e nel Lazio al 31 </a:t>
            </a:r>
            <a:r>
              <a:rPr lang="it-IT" sz="2000" b="1" dirty="0" smtClean="0"/>
              <a:t>agosto </a:t>
            </a:r>
            <a:r>
              <a:rPr lang="it-IT" sz="2000" b="1" dirty="0" smtClean="0"/>
              <a:t>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215819"/>
              </p:ext>
            </p:extLst>
          </p:nvPr>
        </p:nvGraphicFramePr>
        <p:xfrm>
          <a:off x="467544" y="1340768"/>
          <a:ext cx="8352928" cy="462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agosto </a:t>
            </a:r>
            <a:r>
              <a:rPr lang="it-IT" sz="2000" b="1" dirty="0" smtClean="0"/>
              <a:t>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941534"/>
              </p:ext>
            </p:extLst>
          </p:nvPr>
        </p:nvGraphicFramePr>
        <p:xfrm>
          <a:off x="206658" y="1442922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2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10948</TotalTime>
  <Words>639</Words>
  <Application>Microsoft Office PowerPoint</Application>
  <PresentationFormat>Presentazione su schermo (4:3)</PresentationFormat>
  <Paragraphs>233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agosto 2025</vt:lpstr>
      <vt:lpstr>Primi venti istituti penitenziari in Italia per tasso di affollamento su posti effettivamente disponibili al 31/08/2025</vt:lpstr>
      <vt:lpstr>Presentazione standard di PowerPoint</vt:lpstr>
      <vt:lpstr>Presentazione standard di PowerPoint</vt:lpstr>
      <vt:lpstr>Detenuti per Genere in Italia e nel Lazio al 31 agosto 2025</vt:lpstr>
      <vt:lpstr>Detenuti per Nazionalità in Italia e nel Lazio al 31 agosto 2025</vt:lpstr>
      <vt:lpstr>Detenute madri con figli al seguito presenti negli Istituti penitenziari in Italia  al 31 agosto 2025</vt:lpstr>
      <vt:lpstr>Detenuti posizione per giuridica in Italia e nel Lazio al 31 agosto 2025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789</cp:revision>
  <dcterms:created xsi:type="dcterms:W3CDTF">2020-06-03T15:49:37Z</dcterms:created>
  <dcterms:modified xsi:type="dcterms:W3CDTF">2025-09-03T08:08:16Z</dcterms:modified>
</cp:coreProperties>
</file>