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4" r:id="rId3"/>
    <p:sldId id="265" r:id="rId4"/>
    <p:sldId id="256" r:id="rId5"/>
    <p:sldId id="263" r:id="rId6"/>
    <p:sldId id="266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giustizia%20minorile%20%2016%20ottobre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Foglio_di_lavoro_di_Microsoft_Excel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giustizia%20minorile%20%2016%20ottobre%20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loren\Dropbox\GARANTE%20DETENUTI\Elaborazioni\elaborazioni%202025\giustizia%20minorile%20%2016%20ottobre%202025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giustizia%20minorile%20%2016%20ottobre%2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0695454998504932E-2"/>
          <c:y val="8.7284607916239931E-2"/>
          <c:w val="0.9377011694740689"/>
          <c:h val="0.7841097407940370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'totale italia'!$D$89</c:f>
              <c:strCache>
                <c:ptCount val="1"/>
                <c:pt idx="0">
                  <c:v>esecuzione penale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spPr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325D-4B0B-AAD6-48D501A1FE20}"/>
                </c:ext>
              </c:extLst>
            </c:dLbl>
            <c:dLbl>
              <c:idx val="15"/>
              <c:spPr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325D-4B0B-AAD6-48D501A1FE20}"/>
                </c:ext>
              </c:extLst>
            </c:dLbl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 italia'!$C$90:$C$105</c:f>
              <c:strCache>
                <c:ptCount val="16"/>
                <c:pt idx="0">
                  <c:v>15/12/2019</c:v>
                </c:pt>
                <c:pt idx="1">
                  <c:v>15/09/2020</c:v>
                </c:pt>
                <c:pt idx="2">
                  <c:v>15/12/2020</c:v>
                </c:pt>
                <c:pt idx="3">
                  <c:v>15/09/2021</c:v>
                </c:pt>
                <c:pt idx="4">
                  <c:v>15/12/2021</c:v>
                </c:pt>
                <c:pt idx="5">
                  <c:v>15/06/2022</c:v>
                </c:pt>
                <c:pt idx="6">
                  <c:v>15/09/2022</c:v>
                </c:pt>
                <c:pt idx="7">
                  <c:v>15/12/2022</c:v>
                </c:pt>
                <c:pt idx="8">
                  <c:v>15/06/2023</c:v>
                </c:pt>
                <c:pt idx="9">
                  <c:v>15/09/2023</c:v>
                </c:pt>
                <c:pt idx="10">
                  <c:v>15/12/2023</c:v>
                </c:pt>
                <c:pt idx="11">
                  <c:v>15/06/2024</c:v>
                </c:pt>
                <c:pt idx="12">
                  <c:v>15/09/2024</c:v>
                </c:pt>
                <c:pt idx="13">
                  <c:v>15/12/2024</c:v>
                </c:pt>
                <c:pt idx="14">
                  <c:v>30/06/2025</c:v>
                </c:pt>
                <c:pt idx="15">
                  <c:v>30/09/2025</c:v>
                </c:pt>
              </c:strCache>
            </c:strRef>
          </c:cat>
          <c:val>
            <c:numRef>
              <c:f>'totale italia'!$D$90:$D$105</c:f>
              <c:numCache>
                <c:formatCode>_-* #,##0\ _€_-;\-* #,##0\ _€_-;_-* "-"??\ _€_-;_-@_-</c:formatCode>
                <c:ptCount val="16"/>
                <c:pt idx="0">
                  <c:v>3769</c:v>
                </c:pt>
                <c:pt idx="1">
                  <c:v>2830</c:v>
                </c:pt>
                <c:pt idx="2">
                  <c:v>3187</c:v>
                </c:pt>
                <c:pt idx="3">
                  <c:v>3751</c:v>
                </c:pt>
                <c:pt idx="4">
                  <c:v>3740</c:v>
                </c:pt>
                <c:pt idx="5">
                  <c:v>4137</c:v>
                </c:pt>
                <c:pt idx="6">
                  <c:v>4040</c:v>
                </c:pt>
                <c:pt idx="7">
                  <c:v>3981</c:v>
                </c:pt>
                <c:pt idx="8">
                  <c:v>4243</c:v>
                </c:pt>
                <c:pt idx="9">
                  <c:v>3966</c:v>
                </c:pt>
                <c:pt idx="10">
                  <c:v>3993</c:v>
                </c:pt>
                <c:pt idx="11">
                  <c:v>4472</c:v>
                </c:pt>
                <c:pt idx="12">
                  <c:v>4300</c:v>
                </c:pt>
                <c:pt idx="13">
                  <c:v>4391</c:v>
                </c:pt>
                <c:pt idx="14">
                  <c:v>5143</c:v>
                </c:pt>
                <c:pt idx="15">
                  <c:v>4747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5D-4B0B-AAD6-48D501A1FE20}"/>
            </c:ext>
          </c:extLst>
        </c:ser>
        <c:ser>
          <c:idx val="1"/>
          <c:order val="1"/>
          <c:tx>
            <c:strRef>
              <c:f>'totale italia'!$E$89</c:f>
              <c:strCache>
                <c:ptCount val="1"/>
                <c:pt idx="0">
                  <c:v>altra situazione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spPr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25D-4B0B-AAD6-48D501A1FE20}"/>
                </c:ext>
              </c:extLst>
            </c:dLbl>
            <c:dLbl>
              <c:idx val="15"/>
              <c:spPr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325D-4B0B-AAD6-48D501A1FE20}"/>
                </c:ext>
              </c:extLst>
            </c:dLbl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 italia'!$C$90:$C$105</c:f>
              <c:strCache>
                <c:ptCount val="16"/>
                <c:pt idx="0">
                  <c:v>15/12/2019</c:v>
                </c:pt>
                <c:pt idx="1">
                  <c:v>15/09/2020</c:v>
                </c:pt>
                <c:pt idx="2">
                  <c:v>15/12/2020</c:v>
                </c:pt>
                <c:pt idx="3">
                  <c:v>15/09/2021</c:v>
                </c:pt>
                <c:pt idx="4">
                  <c:v>15/12/2021</c:v>
                </c:pt>
                <c:pt idx="5">
                  <c:v>15/06/2022</c:v>
                </c:pt>
                <c:pt idx="6">
                  <c:v>15/09/2022</c:v>
                </c:pt>
                <c:pt idx="7">
                  <c:v>15/12/2022</c:v>
                </c:pt>
                <c:pt idx="8">
                  <c:v>15/06/2023</c:v>
                </c:pt>
                <c:pt idx="9">
                  <c:v>15/09/2023</c:v>
                </c:pt>
                <c:pt idx="10">
                  <c:v>15/12/2023</c:v>
                </c:pt>
                <c:pt idx="11">
                  <c:v>15/06/2024</c:v>
                </c:pt>
                <c:pt idx="12">
                  <c:v>15/09/2024</c:v>
                </c:pt>
                <c:pt idx="13">
                  <c:v>15/12/2024</c:v>
                </c:pt>
                <c:pt idx="14">
                  <c:v>30/06/2025</c:v>
                </c:pt>
                <c:pt idx="15">
                  <c:v>30/09/2025</c:v>
                </c:pt>
              </c:strCache>
            </c:strRef>
          </c:cat>
          <c:val>
            <c:numRef>
              <c:f>'totale italia'!$E$90:$E$105</c:f>
              <c:numCache>
                <c:formatCode>_-* #,##0\ _€_-;\-* #,##0\ _€_-;_-* "-"??\ _€_-;_-@_-</c:formatCode>
                <c:ptCount val="16"/>
                <c:pt idx="0">
                  <c:v>9204</c:v>
                </c:pt>
                <c:pt idx="1">
                  <c:v>10454</c:v>
                </c:pt>
                <c:pt idx="2">
                  <c:v>10290</c:v>
                </c:pt>
                <c:pt idx="3">
                  <c:v>9924</c:v>
                </c:pt>
                <c:pt idx="4">
                  <c:v>9933</c:v>
                </c:pt>
                <c:pt idx="5">
                  <c:v>9664</c:v>
                </c:pt>
                <c:pt idx="6">
                  <c:v>10081</c:v>
                </c:pt>
                <c:pt idx="7">
                  <c:v>10240</c:v>
                </c:pt>
                <c:pt idx="8">
                  <c:v>10154</c:v>
                </c:pt>
                <c:pt idx="9">
                  <c:v>10188</c:v>
                </c:pt>
                <c:pt idx="10">
                  <c:v>10220</c:v>
                </c:pt>
                <c:pt idx="11">
                  <c:v>9977</c:v>
                </c:pt>
                <c:pt idx="12">
                  <c:v>10627</c:v>
                </c:pt>
                <c:pt idx="13">
                  <c:v>10577</c:v>
                </c:pt>
                <c:pt idx="14">
                  <c:v>10590</c:v>
                </c:pt>
                <c:pt idx="15">
                  <c:v>11787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5D-4B0B-AAD6-48D501A1FE2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28666783"/>
        <c:axId val="2128678847"/>
        <c:axId val="0"/>
      </c:bar3DChart>
      <c:catAx>
        <c:axId val="2128666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128678847"/>
        <c:crosses val="autoZero"/>
        <c:auto val="1"/>
        <c:lblAlgn val="ctr"/>
        <c:lblOffset val="100"/>
        <c:noMultiLvlLbl val="0"/>
      </c:catAx>
      <c:valAx>
        <c:axId val="2128678847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2128666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5787205703764645E-2"/>
          <c:y val="3.3010667244576082E-2"/>
          <c:w val="0.90687737356852738"/>
          <c:h val="0.7827927472368706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'ristretti in Italia e nel lazio'!$B$16</c:f>
              <c:strCache>
                <c:ptCount val="1"/>
                <c:pt idx="0">
                  <c:v>Centri Prima Accoglienza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'ristretti in Italia e nel lazio'!$C$15:$K$15</c:f>
              <c:strCache>
                <c:ptCount val="9"/>
                <c:pt idx="0">
                  <c:v>15 giu 2020</c:v>
                </c:pt>
                <c:pt idx="1">
                  <c:v>15 giu 2021</c:v>
                </c:pt>
                <c:pt idx="2">
                  <c:v>15 giu 2022</c:v>
                </c:pt>
                <c:pt idx="3">
                  <c:v>15 giu 2023</c:v>
                </c:pt>
                <c:pt idx="4">
                  <c:v>15 dic. 2023</c:v>
                </c:pt>
                <c:pt idx="5">
                  <c:v>15 giu. 2024</c:v>
                </c:pt>
                <c:pt idx="6">
                  <c:v>31 dic. 2024</c:v>
                </c:pt>
                <c:pt idx="7">
                  <c:v>15 giu 2025</c:v>
                </c:pt>
                <c:pt idx="8">
                  <c:v>30 set. 2025</c:v>
                </c:pt>
              </c:strCache>
            </c:strRef>
          </c:cat>
          <c:val>
            <c:numRef>
              <c:f>'ristretti in Italia e nel lazio'!$C$16:$K$16</c:f>
              <c:numCache>
                <c:formatCode>General</c:formatCode>
                <c:ptCount val="9"/>
                <c:pt idx="0">
                  <c:v>7</c:v>
                </c:pt>
                <c:pt idx="1">
                  <c:v>1</c:v>
                </c:pt>
                <c:pt idx="2">
                  <c:v>5</c:v>
                </c:pt>
                <c:pt idx="3">
                  <c:v>9</c:v>
                </c:pt>
                <c:pt idx="4">
                  <c:v>10</c:v>
                </c:pt>
                <c:pt idx="5">
                  <c:v>9</c:v>
                </c:pt>
                <c:pt idx="6">
                  <c:v>7</c:v>
                </c:pt>
                <c:pt idx="7">
                  <c:v>11</c:v>
                </c:pt>
                <c:pt idx="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0C-466C-AD97-8BED53D3BF53}"/>
            </c:ext>
          </c:extLst>
        </c:ser>
        <c:ser>
          <c:idx val="1"/>
          <c:order val="1"/>
          <c:tx>
            <c:strRef>
              <c:f>'ristretti in Italia e nel lazio'!$B$17</c:f>
              <c:strCache>
                <c:ptCount val="1"/>
                <c:pt idx="0">
                  <c:v>IPM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4.5605306799336651E-2"/>
                  <c:y val="-1.0193679918450561E-2"/>
                </c:manualLayout>
              </c:layout>
              <c:spPr>
                <a:solidFill>
                  <a:schemeClr val="lt1"/>
                </a:solidFill>
                <a:ln w="12700" cap="flat" cmpd="sng" algn="ctr">
                  <a:solidFill>
                    <a:schemeClr val="accent2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20C-466C-AD97-8BED53D3BF53}"/>
                </c:ext>
              </c:extLst>
            </c:dLbl>
            <c:dLbl>
              <c:idx val="2"/>
              <c:layout>
                <c:manualLayout>
                  <c:x val="7.0763500931098663E-2"/>
                  <c:y val="6.7957866123003734E-3"/>
                </c:manualLayout>
              </c:layout>
              <c:spPr>
                <a:solidFill>
                  <a:schemeClr val="lt1"/>
                </a:solidFill>
                <a:ln w="12700" cap="flat" cmpd="sng" algn="ctr">
                  <a:solidFill>
                    <a:schemeClr val="accent2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20C-466C-AD97-8BED53D3BF53}"/>
                </c:ext>
              </c:extLst>
            </c:dLbl>
            <c:dLbl>
              <c:idx val="3"/>
              <c:layout>
                <c:manualLayout>
                  <c:x val="7.2625698324022284E-2"/>
                  <c:y val="0"/>
                </c:manualLayout>
              </c:layout>
              <c:spPr>
                <a:solidFill>
                  <a:schemeClr val="lt1"/>
                </a:solidFill>
                <a:ln w="12700" cap="flat" cmpd="sng" algn="ctr">
                  <a:solidFill>
                    <a:schemeClr val="accent2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20C-466C-AD97-8BED53D3BF53}"/>
                </c:ext>
              </c:extLst>
            </c:dLbl>
            <c:dLbl>
              <c:idx val="4"/>
              <c:layout>
                <c:manualLayout>
                  <c:x val="7.2625698324022353E-2"/>
                  <c:y val="-1.2458798197450757E-16"/>
                </c:manualLayout>
              </c:layout>
              <c:spPr>
                <a:solidFill>
                  <a:schemeClr val="lt1"/>
                </a:solidFill>
                <a:ln w="12700" cap="flat" cmpd="sng" algn="ctr">
                  <a:solidFill>
                    <a:schemeClr val="accent2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20C-466C-AD97-8BED53D3BF53}"/>
                </c:ext>
              </c:extLst>
            </c:dLbl>
            <c:dLbl>
              <c:idx val="5"/>
              <c:layout>
                <c:manualLayout>
                  <c:x val="7.2625698324022353E-2"/>
                  <c:y val="-3.3978933061501867E-3"/>
                </c:manualLayout>
              </c:layout>
              <c:spPr>
                <a:solidFill>
                  <a:schemeClr val="lt1"/>
                </a:solidFill>
                <a:ln w="12700" cap="flat" cmpd="sng" algn="ctr">
                  <a:solidFill>
                    <a:schemeClr val="accent2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20C-466C-AD97-8BED53D3BF53}"/>
                </c:ext>
              </c:extLst>
            </c:dLbl>
            <c:dLbl>
              <c:idx val="6"/>
              <c:layout>
                <c:manualLayout>
                  <c:x val="4.4580852299045827E-2"/>
                  <c:y val="-3.2125106702087861E-2"/>
                </c:manualLayout>
              </c:layout>
              <c:spPr>
                <a:solidFill>
                  <a:schemeClr val="lt1"/>
                </a:solidFill>
                <a:ln w="12700" cap="flat" cmpd="sng" algn="ctr">
                  <a:solidFill>
                    <a:schemeClr val="accent2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20C-466C-AD97-8BED53D3BF53}"/>
                </c:ext>
              </c:extLst>
            </c:dLbl>
            <c:dLbl>
              <c:idx val="7"/>
              <c:layout>
                <c:manualLayout>
                  <c:x val="4.633415099482148E-2"/>
                  <c:y val="-3.3068783068783067E-3"/>
                </c:manualLayout>
              </c:layout>
              <c:spPr>
                <a:solidFill>
                  <a:schemeClr val="lt1"/>
                </a:solidFill>
                <a:ln w="12700" cap="flat" cmpd="sng" algn="ctr">
                  <a:solidFill>
                    <a:schemeClr val="accent2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20C-466C-AD97-8BED53D3BF53}"/>
                </c:ext>
              </c:extLst>
            </c:dLbl>
            <c:dLbl>
              <c:idx val="8"/>
              <c:layout>
                <c:manualLayout>
                  <c:x val="3.5362134711435636E-2"/>
                  <c:y val="-7.5987841945288756E-3"/>
                </c:manualLayout>
              </c:layout>
              <c:spPr>
                <a:solidFill>
                  <a:sysClr val="window" lastClr="FFFFFF"/>
                </a:solidFill>
                <a:ln w="12700" cap="flat" cmpd="sng" algn="ctr">
                  <a:solidFill>
                    <a:srgbClr val="ED7D3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620C-466C-AD97-8BED53D3BF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'ristretti in Italia e nel lazio'!$C$15:$K$15</c:f>
              <c:strCache>
                <c:ptCount val="9"/>
                <c:pt idx="0">
                  <c:v>15 giu 2020</c:v>
                </c:pt>
                <c:pt idx="1">
                  <c:v>15 giu 2021</c:v>
                </c:pt>
                <c:pt idx="2">
                  <c:v>15 giu 2022</c:v>
                </c:pt>
                <c:pt idx="3">
                  <c:v>15 giu 2023</c:v>
                </c:pt>
                <c:pt idx="4">
                  <c:v>15 dic. 2023</c:v>
                </c:pt>
                <c:pt idx="5">
                  <c:v>15 giu. 2024</c:v>
                </c:pt>
                <c:pt idx="6">
                  <c:v>31 dic. 2024</c:v>
                </c:pt>
                <c:pt idx="7">
                  <c:v>15 giu 2025</c:v>
                </c:pt>
                <c:pt idx="8">
                  <c:v>30 set. 2025</c:v>
                </c:pt>
              </c:strCache>
            </c:strRef>
          </c:cat>
          <c:val>
            <c:numRef>
              <c:f>'ristretti in Italia e nel lazio'!$C$17:$K$17</c:f>
              <c:numCache>
                <c:formatCode>General</c:formatCode>
                <c:ptCount val="9"/>
                <c:pt idx="0">
                  <c:v>289</c:v>
                </c:pt>
                <c:pt idx="1">
                  <c:v>331</c:v>
                </c:pt>
                <c:pt idx="2">
                  <c:v>374</c:v>
                </c:pt>
                <c:pt idx="3">
                  <c:v>406</c:v>
                </c:pt>
                <c:pt idx="4">
                  <c:v>495</c:v>
                </c:pt>
                <c:pt idx="5">
                  <c:v>555</c:v>
                </c:pt>
                <c:pt idx="6">
                  <c:v>588</c:v>
                </c:pt>
                <c:pt idx="7">
                  <c:v>559</c:v>
                </c:pt>
                <c:pt idx="8">
                  <c:v>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20C-466C-AD97-8BED53D3BF53}"/>
            </c:ext>
          </c:extLst>
        </c:ser>
        <c:ser>
          <c:idx val="2"/>
          <c:order val="2"/>
          <c:tx>
            <c:strRef>
              <c:f>'ristretti in Italia e nel lazio'!$B$18</c:f>
              <c:strCache>
                <c:ptCount val="1"/>
                <c:pt idx="0">
                  <c:v>Comunità Private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5.1133222775013767E-2"/>
                  <c:y val="-3.397893306150249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20C-466C-AD97-8BED53D3BF53}"/>
                </c:ext>
              </c:extLst>
            </c:dLbl>
            <c:dLbl>
              <c:idx val="2"/>
              <c:layout>
                <c:manualLayout>
                  <c:x val="8.0074487895716875E-2"/>
                  <c:y val="-3.397893306150186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20C-466C-AD97-8BED53D3BF53}"/>
                </c:ext>
              </c:extLst>
            </c:dLbl>
            <c:dLbl>
              <c:idx val="3"/>
              <c:layout>
                <c:manualLayout>
                  <c:x val="7.0763500931098691E-2"/>
                  <c:y val="-6.795786612300435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20C-466C-AD97-8BED53D3BF53}"/>
                </c:ext>
              </c:extLst>
            </c:dLbl>
            <c:dLbl>
              <c:idx val="4"/>
              <c:layout>
                <c:manualLayout>
                  <c:x val="5.6272493738773154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620C-466C-AD97-8BED53D3BF53}"/>
                </c:ext>
              </c:extLst>
            </c:dLbl>
            <c:dLbl>
              <c:idx val="5"/>
              <c:layout>
                <c:manualLayout>
                  <c:x val="5.9497427907365938E-2"/>
                  <c:y val="3.39788255634712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20C-466C-AD97-8BED53D3BF53}"/>
                </c:ext>
              </c:extLst>
            </c:dLbl>
            <c:dLbl>
              <c:idx val="6"/>
              <c:layout>
                <c:manualLayout>
                  <c:x val="4.9825307474556865E-2"/>
                  <c:y val="-3.39791302682909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620C-466C-AD97-8BED53D3BF53}"/>
                </c:ext>
              </c:extLst>
            </c:dLbl>
            <c:dLbl>
              <c:idx val="7"/>
              <c:layout>
                <c:manualLayout>
                  <c:x val="3.9808483219158981E-2"/>
                  <c:y val="-4.65777549082960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620C-466C-AD97-8BED53D3BF53}"/>
                </c:ext>
              </c:extLst>
            </c:dLbl>
            <c:dLbl>
              <c:idx val="8"/>
              <c:layout>
                <c:manualLayout>
                  <c:x val="3.1286109792266571E-2"/>
                  <c:y val="-4.812563323201621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620C-466C-AD97-8BED53D3BF53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3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'ristretti in Italia e nel lazio'!$C$15:$K$15</c:f>
              <c:strCache>
                <c:ptCount val="9"/>
                <c:pt idx="0">
                  <c:v>15 giu 2020</c:v>
                </c:pt>
                <c:pt idx="1">
                  <c:v>15 giu 2021</c:v>
                </c:pt>
                <c:pt idx="2">
                  <c:v>15 giu 2022</c:v>
                </c:pt>
                <c:pt idx="3">
                  <c:v>15 giu 2023</c:v>
                </c:pt>
                <c:pt idx="4">
                  <c:v>15 dic. 2023</c:v>
                </c:pt>
                <c:pt idx="5">
                  <c:v>15 giu. 2024</c:v>
                </c:pt>
                <c:pt idx="6">
                  <c:v>31 dic. 2024</c:v>
                </c:pt>
                <c:pt idx="7">
                  <c:v>15 giu 2025</c:v>
                </c:pt>
                <c:pt idx="8">
                  <c:v>30 set. 2025</c:v>
                </c:pt>
              </c:strCache>
            </c:strRef>
          </c:cat>
          <c:val>
            <c:numRef>
              <c:f>'ristretti in Italia e nel lazio'!$C$18:$K$18</c:f>
              <c:numCache>
                <c:formatCode>_-* #,##0\ _€_-;\-* #,##0\ _€_-;_-* "-"??\ _€_-;_-@_-</c:formatCode>
                <c:ptCount val="9"/>
                <c:pt idx="0">
                  <c:v>1030</c:v>
                </c:pt>
                <c:pt idx="1">
                  <c:v>1019</c:v>
                </c:pt>
                <c:pt idx="2">
                  <c:v>884</c:v>
                </c:pt>
                <c:pt idx="3">
                  <c:v>928</c:v>
                </c:pt>
                <c:pt idx="4">
                  <c:v>918</c:v>
                </c:pt>
                <c:pt idx="5">
                  <c:v>1001</c:v>
                </c:pt>
                <c:pt idx="6">
                  <c:v>1084</c:v>
                </c:pt>
                <c:pt idx="7">
                  <c:v>1160</c:v>
                </c:pt>
                <c:pt idx="8">
                  <c:v>1190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620C-466C-AD97-8BED53D3BF53}"/>
            </c:ext>
          </c:extLst>
        </c:ser>
        <c:ser>
          <c:idx val="3"/>
          <c:order val="3"/>
          <c:tx>
            <c:strRef>
              <c:f>'ristretti in Italia e nel lazio'!$B$19</c:f>
              <c:strCache>
                <c:ptCount val="1"/>
                <c:pt idx="0">
                  <c:v>Comunità Ministeriali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4.1459369817578771E-2"/>
                  <c:y val="-3.39789330615021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620C-466C-AD97-8BED53D3BF53}"/>
                </c:ext>
              </c:extLst>
            </c:dLbl>
            <c:dLbl>
              <c:idx val="2"/>
              <c:layout>
                <c:manualLayout>
                  <c:x val="6.7039106145251395E-2"/>
                  <c:y val="-3.1146995493626892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620C-466C-AD97-8BED53D3BF53}"/>
                </c:ext>
              </c:extLst>
            </c:dLbl>
            <c:dLbl>
              <c:idx val="3"/>
              <c:layout>
                <c:manualLayout>
                  <c:x val="6.7039106145251395E-2"/>
                  <c:y val="1.69894665307508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1936685288640597E-2"/>
                      <c:h val="5.58273870200475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4-620C-466C-AD97-8BED53D3BF53}"/>
                </c:ext>
              </c:extLst>
            </c:dLbl>
            <c:dLbl>
              <c:idx val="4"/>
              <c:layout>
                <c:manualLayout>
                  <c:x val="6.5176908752327609E-2"/>
                  <c:y val="1.01936799184505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620C-466C-AD97-8BED53D3BF53}"/>
                </c:ext>
              </c:extLst>
            </c:dLbl>
            <c:dLbl>
              <c:idx val="5"/>
              <c:layout>
                <c:manualLayout>
                  <c:x val="6.8901303538175043E-2"/>
                  <c:y val="1.019367991845056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620C-466C-AD97-8BED53D3BF53}"/>
                </c:ext>
              </c:extLst>
            </c:dLbl>
            <c:dLbl>
              <c:idx val="6"/>
              <c:layout>
                <c:manualLayout>
                  <c:x val="5.0210560414641926E-2"/>
                  <c:y val="6.795786612300342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620C-466C-AD97-8BED53D3BF53}"/>
                </c:ext>
              </c:extLst>
            </c:dLbl>
            <c:dLbl>
              <c:idx val="7"/>
              <c:layout>
                <c:manualLayout>
                  <c:x val="4.2245843554101735E-2"/>
                  <c:y val="1.653439153439153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620C-466C-AD97-8BED53D3BF53}"/>
                </c:ext>
              </c:extLst>
            </c:dLbl>
            <c:dLbl>
              <c:idx val="8"/>
              <c:layout>
                <c:manualLayout>
                  <c:x val="3.2706459525756335E-2"/>
                  <c:y val="1.266464032421479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620C-466C-AD97-8BED53D3BF53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4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'ristretti in Italia e nel lazio'!$C$15:$K$15</c:f>
              <c:strCache>
                <c:ptCount val="9"/>
                <c:pt idx="0">
                  <c:v>15 giu 2020</c:v>
                </c:pt>
                <c:pt idx="1">
                  <c:v>15 giu 2021</c:v>
                </c:pt>
                <c:pt idx="2">
                  <c:v>15 giu 2022</c:v>
                </c:pt>
                <c:pt idx="3">
                  <c:v>15 giu 2023</c:v>
                </c:pt>
                <c:pt idx="4">
                  <c:v>15 dic. 2023</c:v>
                </c:pt>
                <c:pt idx="5">
                  <c:v>15 giu. 2024</c:v>
                </c:pt>
                <c:pt idx="6">
                  <c:v>31 dic. 2024</c:v>
                </c:pt>
                <c:pt idx="7">
                  <c:v>15 giu 2025</c:v>
                </c:pt>
                <c:pt idx="8">
                  <c:v>30 set. 2025</c:v>
                </c:pt>
              </c:strCache>
            </c:strRef>
          </c:cat>
          <c:val>
            <c:numRef>
              <c:f>'ristretti in Italia e nel lazio'!$C$19:$K$19</c:f>
              <c:numCache>
                <c:formatCode>General</c:formatCode>
                <c:ptCount val="9"/>
                <c:pt idx="0">
                  <c:v>21</c:v>
                </c:pt>
                <c:pt idx="1">
                  <c:v>13</c:v>
                </c:pt>
                <c:pt idx="2">
                  <c:v>20</c:v>
                </c:pt>
                <c:pt idx="3">
                  <c:v>22</c:v>
                </c:pt>
                <c:pt idx="4">
                  <c:v>21</c:v>
                </c:pt>
                <c:pt idx="5">
                  <c:v>24</c:v>
                </c:pt>
                <c:pt idx="6">
                  <c:v>28</c:v>
                </c:pt>
                <c:pt idx="7">
                  <c:v>19</c:v>
                </c:pt>
                <c:pt idx="8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620C-466C-AD97-8BED53D3BF53}"/>
            </c:ext>
          </c:extLst>
        </c:ser>
        <c:ser>
          <c:idx val="4"/>
          <c:order val="4"/>
          <c:tx>
            <c:strRef>
              <c:f>'ristretti in Italia e nel lazio'!$B$20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'ristretti in Italia e nel lazio'!$C$15:$K$15</c:f>
              <c:strCache>
                <c:ptCount val="9"/>
                <c:pt idx="0">
                  <c:v>15 giu 2020</c:v>
                </c:pt>
                <c:pt idx="1">
                  <c:v>15 giu 2021</c:v>
                </c:pt>
                <c:pt idx="2">
                  <c:v>15 giu 2022</c:v>
                </c:pt>
                <c:pt idx="3">
                  <c:v>15 giu 2023</c:v>
                </c:pt>
                <c:pt idx="4">
                  <c:v>15 dic. 2023</c:v>
                </c:pt>
                <c:pt idx="5">
                  <c:v>15 giu. 2024</c:v>
                </c:pt>
                <c:pt idx="6">
                  <c:v>31 dic. 2024</c:v>
                </c:pt>
                <c:pt idx="7">
                  <c:v>15 giu 2025</c:v>
                </c:pt>
                <c:pt idx="8">
                  <c:v>30 set. 2025</c:v>
                </c:pt>
              </c:strCache>
            </c:strRef>
          </c:cat>
          <c:val>
            <c:numRef>
              <c:f>'ristretti in Italia e nel lazio'!$C$20:$K$20</c:f>
              <c:numCache>
                <c:formatCode>_-* #,##0\ _€_-;\-* #,##0\ _€_-;_-* "-"??\ _€_-;_-@_-</c:formatCode>
                <c:ptCount val="9"/>
                <c:pt idx="0">
                  <c:v>1347</c:v>
                </c:pt>
                <c:pt idx="1">
                  <c:v>1364</c:v>
                </c:pt>
                <c:pt idx="2">
                  <c:v>1283</c:v>
                </c:pt>
                <c:pt idx="3">
                  <c:v>1365</c:v>
                </c:pt>
                <c:pt idx="4">
                  <c:v>1444</c:v>
                </c:pt>
                <c:pt idx="5">
                  <c:v>1589</c:v>
                </c:pt>
                <c:pt idx="6">
                  <c:v>1707</c:v>
                </c:pt>
                <c:pt idx="7">
                  <c:v>1749</c:v>
                </c:pt>
                <c:pt idx="8">
                  <c:v>1782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620C-466C-AD97-8BED53D3BF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42312255"/>
        <c:axId val="542321823"/>
      </c:barChart>
      <c:catAx>
        <c:axId val="542312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42321823"/>
        <c:crosses val="autoZero"/>
        <c:auto val="1"/>
        <c:lblAlgn val="ctr"/>
        <c:lblOffset val="100"/>
        <c:noMultiLvlLbl val="0"/>
      </c:catAx>
      <c:valAx>
        <c:axId val="542321823"/>
        <c:scaling>
          <c:orientation val="minMax"/>
          <c:max val="20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423122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it-IT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spPr>
            <a:ln w="34925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'totale italia'!$B$177:$B$185</c:f>
              <c:strCache>
                <c:ptCount val="9"/>
                <c:pt idx="0">
                  <c:v>15/06/2023</c:v>
                </c:pt>
                <c:pt idx="1">
                  <c:v>15/09/2023</c:v>
                </c:pt>
                <c:pt idx="2">
                  <c:v>15/12/2023</c:v>
                </c:pt>
                <c:pt idx="3">
                  <c:v>15/03/2024</c:v>
                </c:pt>
                <c:pt idx="4">
                  <c:v>15/06/2024</c:v>
                </c:pt>
                <c:pt idx="5">
                  <c:v>15/09/2024</c:v>
                </c:pt>
                <c:pt idx="6">
                  <c:v>31/12/2024</c:v>
                </c:pt>
                <c:pt idx="7">
                  <c:v>15/06/2025</c:v>
                </c:pt>
                <c:pt idx="8">
                  <c:v>30/09/2025</c:v>
                </c:pt>
              </c:strCache>
            </c:strRef>
          </c:cat>
          <c:val>
            <c:numRef>
              <c:f>'totale italia'!$C$177:$C$185</c:f>
              <c:numCache>
                <c:formatCode>_-* #,##0\ _€_-;\-* #,##0\ _€_-;_-* "-"??\ _€_-;_-@_-</c:formatCode>
                <c:ptCount val="9"/>
                <c:pt idx="0">
                  <c:v>1356</c:v>
                </c:pt>
                <c:pt idx="1">
                  <c:v>1311</c:v>
                </c:pt>
                <c:pt idx="2">
                  <c:v>1434</c:v>
                </c:pt>
                <c:pt idx="3">
                  <c:v>1511</c:v>
                </c:pt>
                <c:pt idx="4">
                  <c:v>1580</c:v>
                </c:pt>
                <c:pt idx="5">
                  <c:v>1627</c:v>
                </c:pt>
                <c:pt idx="6">
                  <c:v>1707</c:v>
                </c:pt>
                <c:pt idx="7">
                  <c:v>1749</c:v>
                </c:pt>
                <c:pt idx="8">
                  <c:v>1782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69-4222-9BA2-B17DB9BAFDC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932056031"/>
        <c:axId val="932056863"/>
      </c:lineChart>
      <c:catAx>
        <c:axId val="932056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32056863"/>
        <c:crosses val="autoZero"/>
        <c:auto val="1"/>
        <c:lblAlgn val="ctr"/>
        <c:lblOffset val="100"/>
        <c:noMultiLvlLbl val="0"/>
      </c:catAx>
      <c:valAx>
        <c:axId val="932056863"/>
        <c:scaling>
          <c:orientation val="minMax"/>
          <c:min val="1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9320560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8225047288083396E-2"/>
          <c:y val="3.980645385687645E-2"/>
          <c:w val="0.90687737356852738"/>
          <c:h val="0.7827927472368706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'ristretti in Italia e nel lazio'!$B$25</c:f>
              <c:strCache>
                <c:ptCount val="1"/>
                <c:pt idx="0">
                  <c:v>Centri Prima Accoglienza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'ristretti in Italia e nel lazio'!$C$24:$L$24</c:f>
              <c:strCache>
                <c:ptCount val="10"/>
                <c:pt idx="0">
                  <c:v>15 giu 2019</c:v>
                </c:pt>
                <c:pt idx="1">
                  <c:v>15 giu 2020</c:v>
                </c:pt>
                <c:pt idx="2">
                  <c:v>15 giu 2021</c:v>
                </c:pt>
                <c:pt idx="3">
                  <c:v>15 giu 2022</c:v>
                </c:pt>
                <c:pt idx="4">
                  <c:v>15 giu 2023</c:v>
                </c:pt>
                <c:pt idx="5">
                  <c:v>15 dic. 2023</c:v>
                </c:pt>
                <c:pt idx="6">
                  <c:v>15 giu. 2024</c:v>
                </c:pt>
                <c:pt idx="7">
                  <c:v>31 dic. 2024</c:v>
                </c:pt>
                <c:pt idx="8">
                  <c:v>15 giu 2025</c:v>
                </c:pt>
                <c:pt idx="9">
                  <c:v>30 set. 2025</c:v>
                </c:pt>
              </c:strCache>
            </c:strRef>
          </c:cat>
          <c:val>
            <c:numRef>
              <c:f>'ristretti in Italia e nel lazio'!$C$25:$L$25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A7-4109-A24B-2AD6FA5EFC16}"/>
            </c:ext>
          </c:extLst>
        </c:ser>
        <c:ser>
          <c:idx val="1"/>
          <c:order val="1"/>
          <c:tx>
            <c:strRef>
              <c:f>'ristretti in Italia e nel lazio'!$B$26</c:f>
              <c:strCache>
                <c:ptCount val="1"/>
                <c:pt idx="0">
                  <c:v>IPM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 w="12700" cap="flat" cmpd="sng" algn="ctr">
                <a:solidFill>
                  <a:srgbClr val="ED7D3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'ristretti in Italia e nel lazio'!$C$24:$L$24</c:f>
              <c:strCache>
                <c:ptCount val="10"/>
                <c:pt idx="0">
                  <c:v>15 giu 2019</c:v>
                </c:pt>
                <c:pt idx="1">
                  <c:v>15 giu 2020</c:v>
                </c:pt>
                <c:pt idx="2">
                  <c:v>15 giu 2021</c:v>
                </c:pt>
                <c:pt idx="3">
                  <c:v>15 giu 2022</c:v>
                </c:pt>
                <c:pt idx="4">
                  <c:v>15 giu 2023</c:v>
                </c:pt>
                <c:pt idx="5">
                  <c:v>15 dic. 2023</c:v>
                </c:pt>
                <c:pt idx="6">
                  <c:v>15 giu. 2024</c:v>
                </c:pt>
                <c:pt idx="7">
                  <c:v>31 dic. 2024</c:v>
                </c:pt>
                <c:pt idx="8">
                  <c:v>15 giu 2025</c:v>
                </c:pt>
                <c:pt idx="9">
                  <c:v>30 set. 2025</c:v>
                </c:pt>
              </c:strCache>
            </c:strRef>
          </c:cat>
          <c:val>
            <c:numRef>
              <c:f>'ristretti in Italia e nel lazio'!$C$26:$L$26</c:f>
              <c:numCache>
                <c:formatCode>General</c:formatCode>
                <c:ptCount val="10"/>
                <c:pt idx="0">
                  <c:v>53</c:v>
                </c:pt>
                <c:pt idx="1">
                  <c:v>35</c:v>
                </c:pt>
                <c:pt idx="2">
                  <c:v>29</c:v>
                </c:pt>
                <c:pt idx="3">
                  <c:v>35</c:v>
                </c:pt>
                <c:pt idx="4">
                  <c:v>49</c:v>
                </c:pt>
                <c:pt idx="5">
                  <c:v>49</c:v>
                </c:pt>
                <c:pt idx="6">
                  <c:v>63</c:v>
                </c:pt>
                <c:pt idx="7">
                  <c:v>63</c:v>
                </c:pt>
                <c:pt idx="8">
                  <c:v>62</c:v>
                </c:pt>
                <c:pt idx="9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A7-4109-A24B-2AD6FA5EFC16}"/>
            </c:ext>
          </c:extLst>
        </c:ser>
        <c:ser>
          <c:idx val="2"/>
          <c:order val="2"/>
          <c:tx>
            <c:strRef>
              <c:f>'ristretti in Italia e nel lazio'!$B$27</c:f>
              <c:strCache>
                <c:ptCount val="1"/>
                <c:pt idx="0">
                  <c:v>Comunità Private</c:v>
                </c:pt>
              </c:strCache>
            </c:strRef>
          </c:tx>
          <c:spPr>
            <a:solidFill>
              <a:srgbClr val="70AD47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 w="12700" cap="flat" cmpd="sng" algn="ctr">
                <a:solidFill>
                  <a:srgbClr val="A5A5A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'ristretti in Italia e nel lazio'!$C$24:$L$24</c:f>
              <c:strCache>
                <c:ptCount val="10"/>
                <c:pt idx="0">
                  <c:v>15 giu 2019</c:v>
                </c:pt>
                <c:pt idx="1">
                  <c:v>15 giu 2020</c:v>
                </c:pt>
                <c:pt idx="2">
                  <c:v>15 giu 2021</c:v>
                </c:pt>
                <c:pt idx="3">
                  <c:v>15 giu 2022</c:v>
                </c:pt>
                <c:pt idx="4">
                  <c:v>15 giu 2023</c:v>
                </c:pt>
                <c:pt idx="5">
                  <c:v>15 dic. 2023</c:v>
                </c:pt>
                <c:pt idx="6">
                  <c:v>15 giu. 2024</c:v>
                </c:pt>
                <c:pt idx="7">
                  <c:v>31 dic. 2024</c:v>
                </c:pt>
                <c:pt idx="8">
                  <c:v>15 giu 2025</c:v>
                </c:pt>
                <c:pt idx="9">
                  <c:v>30 set. 2025</c:v>
                </c:pt>
              </c:strCache>
            </c:strRef>
          </c:cat>
          <c:val>
            <c:numRef>
              <c:f>'ristretti in Italia e nel lazio'!$C$27:$L$27</c:f>
              <c:numCache>
                <c:formatCode>General</c:formatCode>
                <c:ptCount val="10"/>
                <c:pt idx="0">
                  <c:v>101</c:v>
                </c:pt>
                <c:pt idx="1">
                  <c:v>94</c:v>
                </c:pt>
                <c:pt idx="2">
                  <c:v>68</c:v>
                </c:pt>
                <c:pt idx="3">
                  <c:v>78</c:v>
                </c:pt>
                <c:pt idx="4">
                  <c:v>75</c:v>
                </c:pt>
                <c:pt idx="5">
                  <c:v>85</c:v>
                </c:pt>
                <c:pt idx="6">
                  <c:v>91</c:v>
                </c:pt>
                <c:pt idx="7">
                  <c:v>87</c:v>
                </c:pt>
                <c:pt idx="8">
                  <c:v>102</c:v>
                </c:pt>
                <c:pt idx="9">
                  <c:v>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A7-4109-A24B-2AD6FA5EFC16}"/>
            </c:ext>
          </c:extLst>
        </c:ser>
        <c:ser>
          <c:idx val="3"/>
          <c:order val="3"/>
          <c:tx>
            <c:strRef>
              <c:f>'ristretti in Italia e nel lazio'!$B$28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'ristretti in Italia e nel lazio'!$C$24:$L$24</c:f>
              <c:strCache>
                <c:ptCount val="10"/>
                <c:pt idx="0">
                  <c:v>15 giu 2019</c:v>
                </c:pt>
                <c:pt idx="1">
                  <c:v>15 giu 2020</c:v>
                </c:pt>
                <c:pt idx="2">
                  <c:v>15 giu 2021</c:v>
                </c:pt>
                <c:pt idx="3">
                  <c:v>15 giu 2022</c:v>
                </c:pt>
                <c:pt idx="4">
                  <c:v>15 giu 2023</c:v>
                </c:pt>
                <c:pt idx="5">
                  <c:v>15 dic. 2023</c:v>
                </c:pt>
                <c:pt idx="6">
                  <c:v>15 giu. 2024</c:v>
                </c:pt>
                <c:pt idx="7">
                  <c:v>31 dic. 2024</c:v>
                </c:pt>
                <c:pt idx="8">
                  <c:v>15 giu 2025</c:v>
                </c:pt>
                <c:pt idx="9">
                  <c:v>30 set. 2025</c:v>
                </c:pt>
              </c:strCache>
            </c:strRef>
          </c:cat>
          <c:val>
            <c:numRef>
              <c:f>'ristretti in Italia e nel lazio'!$C$28:$L$28</c:f>
              <c:numCache>
                <c:formatCode>General</c:formatCode>
                <c:ptCount val="10"/>
                <c:pt idx="0">
                  <c:v>155</c:v>
                </c:pt>
                <c:pt idx="1">
                  <c:v>131</c:v>
                </c:pt>
                <c:pt idx="2">
                  <c:v>97</c:v>
                </c:pt>
                <c:pt idx="3">
                  <c:v>113</c:v>
                </c:pt>
                <c:pt idx="4">
                  <c:v>126</c:v>
                </c:pt>
                <c:pt idx="5">
                  <c:v>135</c:v>
                </c:pt>
                <c:pt idx="6">
                  <c:v>154</c:v>
                </c:pt>
                <c:pt idx="7">
                  <c:v>150</c:v>
                </c:pt>
                <c:pt idx="8">
                  <c:v>165</c:v>
                </c:pt>
                <c:pt idx="9">
                  <c:v>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1A7-4109-A24B-2AD6FA5EF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42312255"/>
        <c:axId val="542321823"/>
      </c:barChart>
      <c:catAx>
        <c:axId val="542312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42321823"/>
        <c:crosses val="autoZero"/>
        <c:auto val="1"/>
        <c:lblAlgn val="ctr"/>
        <c:lblOffset val="100"/>
        <c:noMultiLvlLbl val="0"/>
      </c:catAx>
      <c:valAx>
        <c:axId val="542321823"/>
        <c:scaling>
          <c:orientation val="minMax"/>
          <c:max val="18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423122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/>
      </a:pPr>
      <a:endParaRPr lang="it-IT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spPr>
            <a:ln w="34925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6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'ristretti in Italia e nel lazio'!$A$98:$A$105</c:f>
              <c:strCache>
                <c:ptCount val="8"/>
                <c:pt idx="0">
                  <c:v>15 giu 2022</c:v>
                </c:pt>
                <c:pt idx="1">
                  <c:v>15 dic. 2022</c:v>
                </c:pt>
                <c:pt idx="2">
                  <c:v>15 giu 2023</c:v>
                </c:pt>
                <c:pt idx="3">
                  <c:v>15 dic. 2023</c:v>
                </c:pt>
                <c:pt idx="4">
                  <c:v>15 giu. 2024</c:v>
                </c:pt>
                <c:pt idx="5">
                  <c:v>31 dic. 2024</c:v>
                </c:pt>
                <c:pt idx="6">
                  <c:v>30 giu. 2025</c:v>
                </c:pt>
                <c:pt idx="7">
                  <c:v>30  set. 2025</c:v>
                </c:pt>
              </c:strCache>
            </c:strRef>
          </c:cat>
          <c:val>
            <c:numRef>
              <c:f>'ristretti in Italia e nel lazio'!$B$98:$B$105</c:f>
              <c:numCache>
                <c:formatCode>General</c:formatCode>
                <c:ptCount val="8"/>
                <c:pt idx="0">
                  <c:v>35</c:v>
                </c:pt>
                <c:pt idx="1">
                  <c:v>43</c:v>
                </c:pt>
                <c:pt idx="2">
                  <c:v>49</c:v>
                </c:pt>
                <c:pt idx="3">
                  <c:v>49</c:v>
                </c:pt>
                <c:pt idx="4">
                  <c:v>63</c:v>
                </c:pt>
                <c:pt idx="5">
                  <c:v>63</c:v>
                </c:pt>
                <c:pt idx="6">
                  <c:v>62</c:v>
                </c:pt>
                <c:pt idx="7">
                  <c:v>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22D-4CA1-9EED-71A66FE60AC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930470591"/>
        <c:axId val="930469343"/>
      </c:lineChart>
      <c:catAx>
        <c:axId val="930470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30469343"/>
        <c:crosses val="autoZero"/>
        <c:auto val="1"/>
        <c:lblAlgn val="ctr"/>
        <c:lblOffset val="100"/>
        <c:noMultiLvlLbl val="0"/>
      </c:catAx>
      <c:valAx>
        <c:axId val="930469343"/>
        <c:scaling>
          <c:orientation val="minMax"/>
          <c:min val="20"/>
        </c:scaling>
        <c:delete val="1"/>
        <c:axPos val="l"/>
        <c:numFmt formatCode="General" sourceLinked="1"/>
        <c:majorTickMark val="none"/>
        <c:minorTickMark val="none"/>
        <c:tickLblPos val="nextTo"/>
        <c:crossAx val="9304705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accent6">
        <a:lumMod val="75000"/>
      </a:schemeClr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900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900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16/10/2025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1454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16/10/2025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854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16/10/2025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5317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16/10/2025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4401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16/10/2025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843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16/10/2025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6539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16/10/2025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182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16/10/2025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2281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16/10/2025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666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16/10/2025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6017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16/10/2025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05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017DB-5140-438E-9EDE-2155F5ECC05D}" type="datetimeFigureOut">
              <a:rPr lang="it-IT" smtClean="0"/>
              <a:t>16/10/2025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60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048804" y="393192"/>
            <a:ext cx="8341834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Minorenni e giovani adulti in carico ai servizi per la Giustizia minorile in Italia</a:t>
            </a:r>
          </a:p>
          <a:p>
            <a:pPr algn="ctr"/>
            <a:r>
              <a:rPr lang="it-IT" sz="2000" b="1" dirty="0" smtClean="0"/>
              <a:t> secondo il tipo di misura o indagine al </a:t>
            </a:r>
            <a:r>
              <a:rPr lang="it-IT" sz="2000" b="1" dirty="0" smtClean="0"/>
              <a:t>30 settembre 2025</a:t>
            </a:r>
            <a:endParaRPr lang="it-IT" sz="2000" b="1" dirty="0" smtClean="0"/>
          </a:p>
        </p:txBody>
      </p:sp>
      <p:sp>
        <p:nvSpPr>
          <p:cNvPr id="7" name="CasellaDiTesto 6"/>
          <p:cNvSpPr txBox="1"/>
          <p:nvPr/>
        </p:nvSpPr>
        <p:spPr>
          <a:xfrm>
            <a:off x="2418911" y="6129109"/>
            <a:ext cx="6955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su Dati </a:t>
            </a:r>
            <a:r>
              <a:rPr lang="it-IT" sz="1200" b="1" dirty="0"/>
              <a:t>Dipartimento per la giustizia minorile e di </a:t>
            </a:r>
            <a:r>
              <a:rPr lang="it-IT" sz="1200" b="1" dirty="0" smtClean="0"/>
              <a:t>comunità- Sezione </a:t>
            </a:r>
            <a:r>
              <a:rPr lang="it-IT" sz="1200" b="1" dirty="0"/>
              <a:t>Statistica</a:t>
            </a:r>
            <a:endParaRPr lang="it-IT" sz="1200" dirty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733165"/>
              </p:ext>
            </p:extLst>
          </p:nvPr>
        </p:nvGraphicFramePr>
        <p:xfrm>
          <a:off x="1808545" y="1290835"/>
          <a:ext cx="7566363" cy="4639788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2729160">
                  <a:extLst>
                    <a:ext uri="{9D8B030D-6E8A-4147-A177-3AD203B41FA5}">
                      <a16:colId xmlns:a16="http://schemas.microsoft.com/office/drawing/2014/main" val="1717862511"/>
                    </a:ext>
                  </a:extLst>
                </a:gridCol>
                <a:gridCol w="2729160">
                  <a:extLst>
                    <a:ext uri="{9D8B030D-6E8A-4147-A177-3AD203B41FA5}">
                      <a16:colId xmlns:a16="http://schemas.microsoft.com/office/drawing/2014/main" val="1894264979"/>
                    </a:ext>
                  </a:extLst>
                </a:gridCol>
                <a:gridCol w="1204596">
                  <a:extLst>
                    <a:ext uri="{9D8B030D-6E8A-4147-A177-3AD203B41FA5}">
                      <a16:colId xmlns:a16="http://schemas.microsoft.com/office/drawing/2014/main" val="1699561913"/>
                    </a:ext>
                  </a:extLst>
                </a:gridCol>
                <a:gridCol w="903447">
                  <a:extLst>
                    <a:ext uri="{9D8B030D-6E8A-4147-A177-3AD203B41FA5}">
                      <a16:colId xmlns:a16="http://schemas.microsoft.com/office/drawing/2014/main" val="2926682239"/>
                    </a:ext>
                  </a:extLst>
                </a:gridCol>
              </a:tblGrid>
              <a:tr h="4152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u="none" strike="noStrike">
                          <a:effectLst/>
                        </a:rPr>
                        <a:t>Valori assoluti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u="none" strike="noStrike">
                          <a:effectLst/>
                        </a:rPr>
                        <a:t>percentuali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extLst>
                  <a:ext uri="{0D108BD9-81ED-4DB2-BD59-A6C34878D82A}">
                    <a16:rowId xmlns:a16="http://schemas.microsoft.com/office/drawing/2014/main" val="3875949156"/>
                  </a:ext>
                </a:extLst>
              </a:tr>
              <a:tr h="20887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it-IT" sz="1600" b="0" u="none" strike="noStrike" dirty="0">
                          <a:effectLst/>
                        </a:rPr>
                        <a:t>Ristretti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u="none" strike="noStrike" dirty="0">
                          <a:effectLst/>
                        </a:rPr>
                        <a:t>CPA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33620144"/>
                  </a:ext>
                </a:extLst>
              </a:tr>
              <a:tr h="12007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u="none" strike="noStrike" dirty="0">
                          <a:effectLst/>
                        </a:rPr>
                        <a:t>IPM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62559068"/>
                  </a:ext>
                </a:extLst>
              </a:tr>
              <a:tr h="12007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u="none" strike="noStrike" dirty="0">
                          <a:effectLst/>
                        </a:rPr>
                        <a:t>COMUNITA'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1.208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01917122"/>
                  </a:ext>
                </a:extLst>
              </a:tr>
              <a:tr h="12007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u="none" strike="noStrike" dirty="0">
                          <a:effectLst/>
                        </a:rPr>
                        <a:t>TOTALE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1.782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98996611"/>
                  </a:ext>
                </a:extLst>
              </a:tr>
              <a:tr h="42525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u="none" strike="noStrike" dirty="0">
                          <a:effectLst/>
                        </a:rPr>
                        <a:t>Messa alla prova in comunità (già compresi nei presenti in comunità)</a:t>
                      </a:r>
                      <a:endParaRPr lang="it-IT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553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56006919"/>
                  </a:ext>
                </a:extLst>
              </a:tr>
              <a:tr h="78546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b="0" u="none" strike="noStrike">
                          <a:effectLst/>
                        </a:rPr>
                        <a:t>Esecuzione penale esterna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u="none" strike="noStrike">
                          <a:effectLst/>
                        </a:rPr>
                        <a:t>Messa alla prova in casa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2.535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46009371"/>
                  </a:ext>
                </a:extLst>
              </a:tr>
              <a:tr h="48028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u="none" strike="noStrike" dirty="0">
                          <a:effectLst/>
                        </a:rPr>
                        <a:t>altre misure di esecuzione penale esterna </a:t>
                      </a:r>
                      <a:r>
                        <a:rPr lang="it-IT" sz="1600" b="0" i="1" u="none" strike="noStrike" dirty="0">
                          <a:effectLst/>
                        </a:rPr>
                        <a:t>(*) dato stimato</a:t>
                      </a:r>
                      <a:endParaRPr lang="it-IT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430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01799131"/>
                  </a:ext>
                </a:extLst>
              </a:tr>
              <a:tr h="993516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u="none" strike="noStrike">
                          <a:effectLst/>
                        </a:rPr>
                        <a:t>Indagini e trattamenti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u="none" strike="noStrike" dirty="0">
                          <a:effectLst/>
                        </a:rPr>
                        <a:t>Soggetti in </a:t>
                      </a:r>
                      <a:r>
                        <a:rPr lang="it-IT" sz="1600" b="0" u="none" strike="noStrike" dirty="0" smtClean="0">
                          <a:effectLst/>
                        </a:rPr>
                        <a:t>carico </a:t>
                      </a:r>
                      <a:r>
                        <a:rPr lang="it-IT" sz="1600" b="0" u="none" strike="noStrike" dirty="0">
                          <a:effectLst/>
                        </a:rPr>
                        <a:t>per indagini sociali e progetti </a:t>
                      </a:r>
                      <a:r>
                        <a:rPr lang="it-IT" sz="1600" b="0" u="none" strike="noStrike" dirty="0" err="1">
                          <a:effectLst/>
                        </a:rPr>
                        <a:t>trattamentali</a:t>
                      </a:r>
                      <a:r>
                        <a:rPr lang="it-IT" sz="1600" b="0" u="none" strike="noStrike" dirty="0">
                          <a:effectLst/>
                        </a:rPr>
                        <a:t> e in altra</a:t>
                      </a:r>
                      <a:br>
                        <a:rPr lang="it-IT" sz="1600" b="0" u="none" strike="noStrike" dirty="0">
                          <a:effectLst/>
                        </a:rPr>
                      </a:br>
                      <a:r>
                        <a:rPr lang="it-IT" sz="1600" b="0" u="none" strike="noStrike" dirty="0" smtClean="0">
                          <a:effectLst/>
                        </a:rPr>
                        <a:t>situazione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11.787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71,3%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11385714"/>
                  </a:ext>
                </a:extLst>
              </a:tr>
              <a:tr h="240143"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u="none" strike="noStrike">
                          <a:effectLst/>
                        </a:rPr>
                        <a:t>TOTALE SOGGETTI IN CARICO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3" marR="5003" marT="5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16.534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09411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56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445518" y="393192"/>
            <a:ext cx="9548383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it-IT" sz="2000" b="1" dirty="0" smtClean="0">
                <a:solidFill>
                  <a:schemeClr val="bg1"/>
                </a:solidFill>
              </a:rPr>
              <a:t>Numero di persone in carico distinte tra sottoposte a misura penale o in altra situazione </a:t>
            </a:r>
          </a:p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it-IT" sz="2000" b="1" dirty="0" smtClean="0">
                <a:solidFill>
                  <a:schemeClr val="bg1"/>
                </a:solidFill>
              </a:rPr>
              <a:t>(15 giugno </a:t>
            </a:r>
            <a:r>
              <a:rPr lang="it-IT" sz="2000" b="1" dirty="0" smtClean="0">
                <a:solidFill>
                  <a:schemeClr val="bg1"/>
                </a:solidFill>
              </a:rPr>
              <a:t>2019 – 30 settembre 2025)</a:t>
            </a:r>
            <a:endParaRPr lang="it-IT" sz="2000" b="1" dirty="0" smtClean="0">
              <a:solidFill>
                <a:schemeClr val="bg1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381965" y="6386247"/>
            <a:ext cx="6955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su Dati </a:t>
            </a:r>
            <a:r>
              <a:rPr lang="it-IT" sz="1200" b="1" dirty="0"/>
              <a:t>Dipartimento per la giustizia minorile e di </a:t>
            </a:r>
            <a:r>
              <a:rPr lang="it-IT" sz="1200" b="1" dirty="0" smtClean="0"/>
              <a:t>comunità- Sezione </a:t>
            </a:r>
            <a:r>
              <a:rPr lang="it-IT" sz="1200" b="1" dirty="0"/>
              <a:t>Statistica</a:t>
            </a:r>
            <a:endParaRPr lang="it-IT" sz="1200" dirty="0"/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6141265"/>
              </p:ext>
            </p:extLst>
          </p:nvPr>
        </p:nvGraphicFramePr>
        <p:xfrm>
          <a:off x="76200" y="1165859"/>
          <a:ext cx="12039600" cy="5105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3032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667464" y="393192"/>
            <a:ext cx="9104480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 smtClean="0"/>
              <a:t>Minorenni e giovani adulti presenti nelle strutture residenziali della Giustizia Minorile in Italia</a:t>
            </a:r>
          </a:p>
          <a:p>
            <a:pPr algn="ctr"/>
            <a:r>
              <a:rPr lang="it-IT" b="1" dirty="0" smtClean="0"/>
              <a:t>(15 giugno 2019 – </a:t>
            </a:r>
            <a:r>
              <a:rPr lang="it-IT" b="1" dirty="0" smtClean="0"/>
              <a:t>30 settembre 2025)</a:t>
            </a:r>
            <a:endParaRPr lang="it-IT" b="1" dirty="0" smtClean="0"/>
          </a:p>
        </p:txBody>
      </p:sp>
      <p:sp>
        <p:nvSpPr>
          <p:cNvPr id="7" name="CasellaDiTesto 6"/>
          <p:cNvSpPr txBox="1"/>
          <p:nvPr/>
        </p:nvSpPr>
        <p:spPr>
          <a:xfrm>
            <a:off x="1920148" y="6470853"/>
            <a:ext cx="6955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su Dati </a:t>
            </a:r>
            <a:r>
              <a:rPr lang="it-IT" sz="1200" b="1" dirty="0"/>
              <a:t>Dipartimento per la giustizia minorile e di </a:t>
            </a:r>
            <a:r>
              <a:rPr lang="it-IT" sz="1200" b="1" dirty="0" smtClean="0"/>
              <a:t>comunità- Sezione </a:t>
            </a:r>
            <a:r>
              <a:rPr lang="it-IT" sz="1200" b="1" dirty="0"/>
              <a:t>Statistica</a:t>
            </a:r>
            <a:endParaRPr lang="it-IT" sz="1200" dirty="0"/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0050728"/>
              </p:ext>
            </p:extLst>
          </p:nvPr>
        </p:nvGraphicFramePr>
        <p:xfrm>
          <a:off x="667464" y="1248208"/>
          <a:ext cx="10055954" cy="5013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4225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32120" y="100583"/>
            <a:ext cx="9929321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 smtClean="0"/>
              <a:t> GIOVANI </a:t>
            </a:r>
            <a:r>
              <a:rPr lang="it-IT" b="1" dirty="0" smtClean="0"/>
              <a:t>RISTRETTI</a:t>
            </a:r>
            <a:r>
              <a:rPr lang="it-IT" b="1" dirty="0" smtClean="0"/>
              <a:t> </a:t>
            </a:r>
            <a:r>
              <a:rPr lang="it-IT" b="1" dirty="0" smtClean="0"/>
              <a:t>NEGLI ISTITUTI PENALI PER I MINORENNI </a:t>
            </a:r>
            <a:r>
              <a:rPr lang="it-IT" b="1" dirty="0" smtClean="0"/>
              <a:t>O IN COMUNITA’ RESIDENZIALI IN </a:t>
            </a:r>
            <a:r>
              <a:rPr lang="it-IT" b="1" dirty="0" smtClean="0"/>
              <a:t>ITALIA </a:t>
            </a:r>
          </a:p>
          <a:p>
            <a:pPr algn="ctr"/>
            <a:r>
              <a:rPr lang="it-IT" b="1" dirty="0" smtClean="0"/>
              <a:t>DAL 15 GIUGNO 2023 AL </a:t>
            </a:r>
            <a:r>
              <a:rPr lang="it-IT" b="1" dirty="0" smtClean="0"/>
              <a:t>30 SETTMBRE 2025</a:t>
            </a:r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317311" y="6432817"/>
            <a:ext cx="6955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su Dati </a:t>
            </a:r>
            <a:r>
              <a:rPr lang="it-IT" sz="1200" b="1" dirty="0"/>
              <a:t>Dipartimento per la giustizia minorile e di </a:t>
            </a:r>
            <a:r>
              <a:rPr lang="it-IT" sz="1200" b="1" dirty="0" smtClean="0"/>
              <a:t>comunità- Sezione </a:t>
            </a:r>
            <a:r>
              <a:rPr lang="it-IT" sz="1200" b="1" dirty="0"/>
              <a:t>Statistica</a:t>
            </a:r>
            <a:endParaRPr lang="it-IT" sz="1200" dirty="0"/>
          </a:p>
        </p:txBody>
      </p:sp>
      <p:graphicFrame>
        <p:nvGraphicFramePr>
          <p:cNvPr id="9" name="Gra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5779537"/>
              </p:ext>
            </p:extLst>
          </p:nvPr>
        </p:nvGraphicFramePr>
        <p:xfrm>
          <a:off x="1043709" y="1025236"/>
          <a:ext cx="9993099" cy="5163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5553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607831" y="393192"/>
            <a:ext cx="9223743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 smtClean="0"/>
              <a:t>Minorenni e giovani adulti presenti nelle strutture residenziali della Giustizia Minorile nel Lazio</a:t>
            </a:r>
          </a:p>
          <a:p>
            <a:pPr algn="ctr"/>
            <a:r>
              <a:rPr lang="it-IT" b="1" dirty="0" smtClean="0"/>
              <a:t>(15 giugno 2019 – </a:t>
            </a:r>
            <a:r>
              <a:rPr lang="it-IT" b="1" dirty="0" smtClean="0"/>
              <a:t>30 settembre 2025)</a:t>
            </a:r>
            <a:endParaRPr lang="it-IT" b="1" dirty="0" smtClean="0"/>
          </a:p>
        </p:txBody>
      </p:sp>
      <p:sp>
        <p:nvSpPr>
          <p:cNvPr id="7" name="CasellaDiTesto 6"/>
          <p:cNvSpPr txBox="1"/>
          <p:nvPr/>
        </p:nvSpPr>
        <p:spPr>
          <a:xfrm>
            <a:off x="2418911" y="6129109"/>
            <a:ext cx="6955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su Dati </a:t>
            </a:r>
            <a:r>
              <a:rPr lang="it-IT" sz="1200" b="1" dirty="0"/>
              <a:t>Dipartimento per la giustizia minorile e di </a:t>
            </a:r>
            <a:r>
              <a:rPr lang="it-IT" sz="1200" b="1" dirty="0" smtClean="0"/>
              <a:t>comunità- Sezione </a:t>
            </a:r>
            <a:r>
              <a:rPr lang="it-IT" sz="1200" b="1" dirty="0"/>
              <a:t>Statistica</a:t>
            </a:r>
            <a:endParaRPr lang="it-IT" sz="1200" dirty="0"/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9259391"/>
              </p:ext>
            </p:extLst>
          </p:nvPr>
        </p:nvGraphicFramePr>
        <p:xfrm>
          <a:off x="434109" y="1229697"/>
          <a:ext cx="10537537" cy="4829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9316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233654" y="100583"/>
            <a:ext cx="4526239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 smtClean="0"/>
              <a:t> GIOVANI PRESENTI A CASAL DEL MARMO</a:t>
            </a:r>
          </a:p>
          <a:p>
            <a:pPr algn="ctr"/>
            <a:r>
              <a:rPr lang="it-IT" b="1" dirty="0" smtClean="0"/>
              <a:t>DAL 15 GIUGNO 2022 AL </a:t>
            </a:r>
            <a:r>
              <a:rPr lang="it-IT" b="1" dirty="0" smtClean="0"/>
              <a:t>30 SETTEMBRE 2025</a:t>
            </a:r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317311" y="6432817"/>
            <a:ext cx="6955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su Dati </a:t>
            </a:r>
            <a:r>
              <a:rPr lang="it-IT" sz="1200" b="1" dirty="0"/>
              <a:t>Dipartimento per la giustizia minorile e di </a:t>
            </a:r>
            <a:r>
              <a:rPr lang="it-IT" sz="1200" b="1" dirty="0" smtClean="0"/>
              <a:t>comunità- Sezione </a:t>
            </a:r>
            <a:r>
              <a:rPr lang="it-IT" sz="1200" b="1" dirty="0"/>
              <a:t>Statistica</a:t>
            </a:r>
            <a:endParaRPr lang="it-IT" sz="1200" dirty="0"/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6918569"/>
              </p:ext>
            </p:extLst>
          </p:nvPr>
        </p:nvGraphicFramePr>
        <p:xfrm>
          <a:off x="1339273" y="1060950"/>
          <a:ext cx="7802187" cy="4989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2473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339</Words>
  <Application>Microsoft Office PowerPoint</Application>
  <PresentationFormat>Widescreen</PresentationFormat>
  <Paragraphs>76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Lorenzo</dc:creator>
  <cp:lastModifiedBy>Lorenzo Fanoli</cp:lastModifiedBy>
  <cp:revision>137</cp:revision>
  <dcterms:created xsi:type="dcterms:W3CDTF">2022-10-11T15:14:06Z</dcterms:created>
  <dcterms:modified xsi:type="dcterms:W3CDTF">2025-10-16T09:39:10Z</dcterms:modified>
</cp:coreProperties>
</file>