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3" r:id="rId2"/>
    <p:sldId id="266" r:id="rId3"/>
    <p:sldId id="270" r:id="rId4"/>
    <p:sldId id="287" r:id="rId5"/>
    <p:sldId id="286" r:id="rId6"/>
    <p:sldId id="281" r:id="rId7"/>
    <p:sldId id="274" r:id="rId8"/>
    <p:sldId id="284" r:id="rId9"/>
    <p:sldId id="273" r:id="rId10"/>
    <p:sldId id="280" r:id="rId11"/>
    <p:sldId id="285" r:id="rId12"/>
    <p:sldId id="279" r:id="rId13"/>
    <p:sldId id="283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41" autoAdjust="0"/>
    <p:restoredTop sz="92662" autoAdjust="0"/>
  </p:normalViewPr>
  <p:slideViewPr>
    <p:cSldViewPr>
      <p:cViewPr varScale="1">
        <p:scale>
          <a:sx n="77" d="100"/>
          <a:sy n="77" d="100"/>
        </p:scale>
        <p:origin x="67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5\tabelle%20e%20grafici%20%207%20ottobr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5\tabelle%20e%20grafici%20%207%20ottobr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5\elaborazioni%20misure%20alternative%207%20ottobre%202020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5\elaborazioni%20misure%20alternative%207%20ottobre%202020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oren\Dropbox\GARANTE%20DETENUTI\Elaborazioni\elaborazioni%202025\tabelle%20e%20grafici%20%207%20ottobr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oren\Dropbox\GARANTE%20DETENUTI\Elaborazioni\elaborazioni%202025\tabelle%20e%20grafici%20%207%20ottobre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oren\Dropbox\GARANTE%20DETENUTI\Elaborazioni\elaborazioni%202025\tabelle%20e%20grafici%20%207%20ottobr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681012006669128E-2"/>
          <c:y val="3.655841107341895E-2"/>
          <c:w val="0.97580924524931756"/>
          <c:h val="0.88846437954524515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0"/>
                  <c:y val="6.397355761139980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F04-4329-8744-6E64E93FFAB5}"/>
                </c:ext>
              </c:extLst>
            </c:dLbl>
            <c:dLbl>
              <c:idx val="7"/>
              <c:layout>
                <c:manualLayout>
                  <c:x val="-3.018215979815221E-17"/>
                  <c:y val="3.521050028437836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F04-4329-8744-6E64E93FFAB5}"/>
                </c:ext>
              </c:extLst>
            </c:dLbl>
            <c:dLbl>
              <c:idx val="12"/>
              <c:layout>
                <c:manualLayout>
                  <c:x val="-4.9389559306425397E-3"/>
                  <c:y val="1.300475828364065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F04-4329-8744-6E64E93FFAB5}"/>
                </c:ext>
              </c:extLst>
            </c:dLbl>
            <c:dLbl>
              <c:idx val="19"/>
              <c:layout>
                <c:manualLayout>
                  <c:x val="0"/>
                  <c:y val="1.01067747211403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F04-4329-8744-6E64E93FFAB5}"/>
                </c:ext>
              </c:extLst>
            </c:dLbl>
            <c:dLbl>
              <c:idx val="24"/>
              <c:layout>
                <c:manualLayout>
                  <c:x val="-4.1157966088687832E-3"/>
                  <c:y val="4.310807596139749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F04-4329-8744-6E64E93FFAB5}"/>
                </c:ext>
              </c:extLst>
            </c:dLbl>
            <c:dLbl>
              <c:idx val="31"/>
              <c:layout>
                <c:manualLayout>
                  <c:x val="-4.1157966088687832E-3"/>
                  <c:y val="1.01067747211403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F04-4329-8744-6E64E93FFAB5}"/>
                </c:ext>
              </c:extLst>
            </c:dLbl>
            <c:dLbl>
              <c:idx val="3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F04-4329-8744-6E64E93FFAB5}"/>
                </c:ext>
              </c:extLst>
            </c:dLbl>
            <c:dLbl>
              <c:idx val="38"/>
              <c:layout>
                <c:manualLayout>
                  <c:x val="-8.2315932177375668E-4"/>
                  <c:y val="1.73517336273911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F04-4329-8744-6E64E93FFAB5}"/>
                </c:ext>
              </c:extLst>
            </c:dLbl>
            <c:dLbl>
              <c:idx val="43"/>
              <c:layout>
                <c:manualLayout>
                  <c:x val="-4.9389559306426611E-3"/>
                  <c:y val="-1.48515952886089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F04-4329-8744-6E64E93FFAB5}"/>
                </c:ext>
              </c:extLst>
            </c:dLbl>
            <c:dLbl>
              <c:idx val="4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F04-4329-8744-6E64E93FFAB5}"/>
                </c:ext>
              </c:extLst>
            </c:dLbl>
            <c:dLbl>
              <c:idx val="4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F04-4329-8744-6E64E93FFAB5}"/>
                </c:ext>
              </c:extLst>
            </c:dLbl>
            <c:dLbl>
              <c:idx val="4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F04-4329-8744-6E64E93FFAB5}"/>
                </c:ext>
              </c:extLst>
            </c:dLbl>
            <c:dLbl>
              <c:idx val="4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F04-4329-8744-6E64E93FFAB5}"/>
                </c:ext>
              </c:extLst>
            </c:dLbl>
            <c:dLbl>
              <c:idx val="5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F04-4329-8744-6E64E93FFAB5}"/>
                </c:ext>
              </c:extLst>
            </c:dLbl>
            <c:dLbl>
              <c:idx val="51"/>
              <c:layout>
                <c:manualLayout>
                  <c:x val="-4.9389559306426611E-3"/>
                  <c:y val="-1.162810199761203E-2"/>
                </c:manualLayout>
              </c:layout>
              <c:spPr>
                <a:solidFill>
                  <a:schemeClr val="accent1">
                    <a:lumMod val="20000"/>
                    <a:lumOff val="80000"/>
                  </a:schemeClr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F04-4329-8744-6E64E93FFAB5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dash"/>
                <a:headEnd type="none" w="med" len="med"/>
                <a:tailEnd type="arrow" w="med" len="med"/>
              </a:ln>
              <a:effectLst/>
            </c:spPr>
            <c:trendlineType val="poly"/>
            <c:order val="2"/>
            <c:forward val="2"/>
            <c:dispRSqr val="0"/>
            <c:dispEq val="0"/>
          </c:trendline>
          <c:cat>
            <c:strRef>
              <c:f>'trend lazio'!$Y$79:$BX$79</c:f>
              <c:strCache>
                <c:ptCount val="52"/>
                <c:pt idx="0">
                  <c:v>giu. 21</c:v>
                </c:pt>
                <c:pt idx="7">
                  <c:v>gen 22</c:v>
                </c:pt>
                <c:pt idx="12">
                  <c:v>giu. 22</c:v>
                </c:pt>
                <c:pt idx="19">
                  <c:v>gen. 23</c:v>
                </c:pt>
                <c:pt idx="24">
                  <c:v>giu. 23</c:v>
                </c:pt>
                <c:pt idx="31">
                  <c:v>gen. 24</c:v>
                </c:pt>
                <c:pt idx="38">
                  <c:v>set. 24</c:v>
                </c:pt>
                <c:pt idx="42">
                  <c:v>dic. 24</c:v>
                </c:pt>
                <c:pt idx="51">
                  <c:v>sett. 25</c:v>
                </c:pt>
              </c:strCache>
            </c:strRef>
          </c:cat>
          <c:val>
            <c:numRef>
              <c:f>'trend lazio'!$Y$80:$BX$80</c:f>
              <c:numCache>
                <c:formatCode>_-* #,##0\ _€_-;\-* #,##0\ _€_-;_-* "-"??\ _€_-;_-@_-</c:formatCode>
                <c:ptCount val="52"/>
                <c:pt idx="0">
                  <c:v>53637</c:v>
                </c:pt>
                <c:pt idx="1">
                  <c:v>53129</c:v>
                </c:pt>
                <c:pt idx="2">
                  <c:v>53557</c:v>
                </c:pt>
                <c:pt idx="3">
                  <c:v>53930</c:v>
                </c:pt>
                <c:pt idx="4">
                  <c:v>54307</c:v>
                </c:pt>
                <c:pt idx="5">
                  <c:v>54593</c:v>
                </c:pt>
                <c:pt idx="6">
                  <c:v>54134</c:v>
                </c:pt>
                <c:pt idx="7">
                  <c:v>54372</c:v>
                </c:pt>
                <c:pt idx="8">
                  <c:v>54635</c:v>
                </c:pt>
                <c:pt idx="9">
                  <c:v>54609</c:v>
                </c:pt>
                <c:pt idx="10">
                  <c:v>54595</c:v>
                </c:pt>
                <c:pt idx="11">
                  <c:v>54771</c:v>
                </c:pt>
                <c:pt idx="12">
                  <c:v>54841</c:v>
                </c:pt>
                <c:pt idx="13">
                  <c:v>54979</c:v>
                </c:pt>
                <c:pt idx="14">
                  <c:v>55637</c:v>
                </c:pt>
                <c:pt idx="15">
                  <c:v>55835</c:v>
                </c:pt>
                <c:pt idx="16">
                  <c:v>56225</c:v>
                </c:pt>
                <c:pt idx="17">
                  <c:v>56524</c:v>
                </c:pt>
                <c:pt idx="18">
                  <c:v>56196</c:v>
                </c:pt>
                <c:pt idx="19">
                  <c:v>56127</c:v>
                </c:pt>
                <c:pt idx="20">
                  <c:v>56319</c:v>
                </c:pt>
                <c:pt idx="21">
                  <c:v>56605</c:v>
                </c:pt>
                <c:pt idx="22">
                  <c:v>56674</c:v>
                </c:pt>
                <c:pt idx="23">
                  <c:v>57230</c:v>
                </c:pt>
                <c:pt idx="24">
                  <c:v>57525</c:v>
                </c:pt>
                <c:pt idx="25">
                  <c:v>57749</c:v>
                </c:pt>
                <c:pt idx="26">
                  <c:v>58428</c:v>
                </c:pt>
                <c:pt idx="27" formatCode="#,##0">
                  <c:v>58987</c:v>
                </c:pt>
                <c:pt idx="28">
                  <c:v>59715</c:v>
                </c:pt>
                <c:pt idx="29">
                  <c:v>60116</c:v>
                </c:pt>
                <c:pt idx="30">
                  <c:v>60166</c:v>
                </c:pt>
                <c:pt idx="31" formatCode="#,##0">
                  <c:v>60637</c:v>
                </c:pt>
                <c:pt idx="32">
                  <c:v>60924</c:v>
                </c:pt>
                <c:pt idx="33">
                  <c:v>61049</c:v>
                </c:pt>
                <c:pt idx="34" formatCode="#,##0">
                  <c:v>61297</c:v>
                </c:pt>
                <c:pt idx="35">
                  <c:v>61547</c:v>
                </c:pt>
                <c:pt idx="36">
                  <c:v>61480</c:v>
                </c:pt>
                <c:pt idx="37" formatCode="#,##0">
                  <c:v>61133</c:v>
                </c:pt>
                <c:pt idx="38">
                  <c:v>61758</c:v>
                </c:pt>
                <c:pt idx="39">
                  <c:v>61862</c:v>
                </c:pt>
                <c:pt idx="40">
                  <c:v>62110</c:v>
                </c:pt>
                <c:pt idx="41">
                  <c:v>62464</c:v>
                </c:pt>
                <c:pt idx="42">
                  <c:v>61861</c:v>
                </c:pt>
                <c:pt idx="43">
                  <c:v>61916</c:v>
                </c:pt>
                <c:pt idx="44">
                  <c:v>62165</c:v>
                </c:pt>
                <c:pt idx="45">
                  <c:v>62281</c:v>
                </c:pt>
                <c:pt idx="46">
                  <c:v>62445</c:v>
                </c:pt>
                <c:pt idx="47">
                  <c:v>62761</c:v>
                </c:pt>
                <c:pt idx="48">
                  <c:v>62728</c:v>
                </c:pt>
                <c:pt idx="49">
                  <c:v>62569</c:v>
                </c:pt>
                <c:pt idx="50">
                  <c:v>63167</c:v>
                </c:pt>
                <c:pt idx="51">
                  <c:v>63198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5F04-4329-8744-6E64E93FFAB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190169952"/>
        <c:axId val="1190171200"/>
      </c:barChart>
      <c:catAx>
        <c:axId val="1190169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90171200"/>
        <c:crosses val="autoZero"/>
        <c:auto val="1"/>
        <c:lblAlgn val="ctr"/>
        <c:lblOffset val="100"/>
        <c:noMultiLvlLbl val="0"/>
      </c:catAx>
      <c:valAx>
        <c:axId val="1190171200"/>
        <c:scaling>
          <c:orientation val="minMax"/>
          <c:min val="30000"/>
        </c:scaling>
        <c:delete val="1"/>
        <c:axPos val="l"/>
        <c:numFmt formatCode="_-* #,##0\ _€_-;\-* #,##0\ _€_-;_-* &quot;-&quot;??\ _€_-;_-@_-" sourceLinked="1"/>
        <c:majorTickMark val="out"/>
        <c:minorTickMark val="none"/>
        <c:tickLblPos val="nextTo"/>
        <c:crossAx val="1190169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100" b="0"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251657399252458E-2"/>
          <c:y val="1.4474772539288668E-2"/>
          <c:w val="0.87502990548552051"/>
          <c:h val="0.76550246942650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'detenuti e posti disponibili'!$B$33</c:f>
              <c:strCache>
                <c:ptCount val="1"/>
                <c:pt idx="0">
                  <c:v>Numero detenuti presenti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CAB-48F4-8F1E-022075C123DE}"/>
                </c:ext>
              </c:extLst>
            </c:dLbl>
            <c:dLbl>
              <c:idx val="16"/>
              <c:layout>
                <c:manualLayout>
                  <c:x val="2.6778870207690857E-2"/>
                  <c:y val="2.42361841771906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CAB-48F4-8F1E-022075C123DE}"/>
                </c:ext>
              </c:extLst>
            </c:dLbl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name>tendenza detenuti presenti</c:nam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forward val="1"/>
            <c:dispRSqr val="0"/>
            <c:dispEq val="0"/>
          </c:trendline>
          <c:cat>
            <c:strRef>
              <c:f>'detenuti e posti disponibili'!$A$34:$A$50</c:f>
              <c:strCache>
                <c:ptCount val="17"/>
                <c:pt idx="0">
                  <c:v>dic. 20</c:v>
                </c:pt>
                <c:pt idx="1">
                  <c:v>dic. 21</c:v>
                </c:pt>
                <c:pt idx="2">
                  <c:v>dic. 22</c:v>
                </c:pt>
                <c:pt idx="3">
                  <c:v>giu 23</c:v>
                </c:pt>
                <c:pt idx="4">
                  <c:v>gen. 24</c:v>
                </c:pt>
                <c:pt idx="5">
                  <c:v>giu. 24</c:v>
                </c:pt>
                <c:pt idx="6">
                  <c:v>nov. 24</c:v>
                </c:pt>
                <c:pt idx="7">
                  <c:v>dic. 24</c:v>
                </c:pt>
                <c:pt idx="8">
                  <c:v>gen. 25</c:v>
                </c:pt>
                <c:pt idx="9">
                  <c:v>feb. 25</c:v>
                </c:pt>
                <c:pt idx="10">
                  <c:v> mar. 25</c:v>
                </c:pt>
                <c:pt idx="11">
                  <c:v>apr. 25</c:v>
                </c:pt>
                <c:pt idx="12">
                  <c:v>mag. 25</c:v>
                </c:pt>
                <c:pt idx="13">
                  <c:v>giu. 25</c:v>
                </c:pt>
                <c:pt idx="14">
                  <c:v>lug. 25</c:v>
                </c:pt>
                <c:pt idx="15">
                  <c:v>ago. 25</c:v>
                </c:pt>
                <c:pt idx="16">
                  <c:v>set. 25</c:v>
                </c:pt>
              </c:strCache>
            </c:strRef>
          </c:cat>
          <c:val>
            <c:numRef>
              <c:f>'detenuti e posti disponibili'!$B$34:$B$50</c:f>
              <c:numCache>
                <c:formatCode>_-* #,##0\ _€_-;\-* #,##0\ _€_-;_-* "-"??\ _€_-;_-@_-</c:formatCode>
                <c:ptCount val="17"/>
                <c:pt idx="0">
                  <c:v>52273</c:v>
                </c:pt>
                <c:pt idx="1">
                  <c:v>54157</c:v>
                </c:pt>
                <c:pt idx="2">
                  <c:v>56167</c:v>
                </c:pt>
                <c:pt idx="3">
                  <c:v>57749</c:v>
                </c:pt>
                <c:pt idx="4" formatCode="#,##0">
                  <c:v>60637</c:v>
                </c:pt>
                <c:pt idx="5">
                  <c:v>61480</c:v>
                </c:pt>
                <c:pt idx="6">
                  <c:v>62464</c:v>
                </c:pt>
                <c:pt idx="7">
                  <c:v>61861</c:v>
                </c:pt>
                <c:pt idx="8">
                  <c:v>61916</c:v>
                </c:pt>
                <c:pt idx="9">
                  <c:v>62132</c:v>
                </c:pt>
                <c:pt idx="10">
                  <c:v>62281</c:v>
                </c:pt>
                <c:pt idx="11">
                  <c:v>62445</c:v>
                </c:pt>
                <c:pt idx="12">
                  <c:v>62761</c:v>
                </c:pt>
                <c:pt idx="13">
                  <c:v>62728</c:v>
                </c:pt>
                <c:pt idx="14">
                  <c:v>62569</c:v>
                </c:pt>
                <c:pt idx="15">
                  <c:v>63167</c:v>
                </c:pt>
                <c:pt idx="16">
                  <c:v>63198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AB-48F4-8F1E-022075C123DE}"/>
            </c:ext>
          </c:extLst>
        </c:ser>
        <c:ser>
          <c:idx val="1"/>
          <c:order val="1"/>
          <c:tx>
            <c:strRef>
              <c:f>'detenuti e posti disponibili'!$C$33</c:f>
              <c:strCache>
                <c:ptCount val="1"/>
                <c:pt idx="0">
                  <c:v>Posti effettivamente disponibili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CAB-48F4-8F1E-022075C123DE}"/>
                </c:ext>
              </c:extLst>
            </c:dLbl>
            <c:dLbl>
              <c:idx val="1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CAB-48F4-8F1E-022075C123DE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name>tendenza numero posti disponibili</c:nam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forward val="1"/>
            <c:dispRSqr val="0"/>
            <c:dispEq val="0"/>
          </c:trendline>
          <c:cat>
            <c:strRef>
              <c:f>'detenuti e posti disponibili'!$A$34:$A$50</c:f>
              <c:strCache>
                <c:ptCount val="17"/>
                <c:pt idx="0">
                  <c:v>dic. 20</c:v>
                </c:pt>
                <c:pt idx="1">
                  <c:v>dic. 21</c:v>
                </c:pt>
                <c:pt idx="2">
                  <c:v>dic. 22</c:v>
                </c:pt>
                <c:pt idx="3">
                  <c:v>giu 23</c:v>
                </c:pt>
                <c:pt idx="4">
                  <c:v>gen. 24</c:v>
                </c:pt>
                <c:pt idx="5">
                  <c:v>giu. 24</c:v>
                </c:pt>
                <c:pt idx="6">
                  <c:v>nov. 24</c:v>
                </c:pt>
                <c:pt idx="7">
                  <c:v>dic. 24</c:v>
                </c:pt>
                <c:pt idx="8">
                  <c:v>gen. 25</c:v>
                </c:pt>
                <c:pt idx="9">
                  <c:v>feb. 25</c:v>
                </c:pt>
                <c:pt idx="10">
                  <c:v> mar. 25</c:v>
                </c:pt>
                <c:pt idx="11">
                  <c:v>apr. 25</c:v>
                </c:pt>
                <c:pt idx="12">
                  <c:v>mag. 25</c:v>
                </c:pt>
                <c:pt idx="13">
                  <c:v>giu. 25</c:v>
                </c:pt>
                <c:pt idx="14">
                  <c:v>lug. 25</c:v>
                </c:pt>
                <c:pt idx="15">
                  <c:v>ago. 25</c:v>
                </c:pt>
                <c:pt idx="16">
                  <c:v>set. 25</c:v>
                </c:pt>
              </c:strCache>
            </c:strRef>
          </c:cat>
          <c:val>
            <c:numRef>
              <c:f>'detenuti e posti disponibili'!$C$34:$C$50</c:f>
              <c:numCache>
                <c:formatCode>_-* #,##0\ _€_-;\-* #,##0\ _€_-;_-* "-"??\ _€_-;_-@_-</c:formatCode>
                <c:ptCount val="17"/>
                <c:pt idx="0">
                  <c:v>47923</c:v>
                </c:pt>
                <c:pt idx="1">
                  <c:v>47258</c:v>
                </c:pt>
                <c:pt idx="2">
                  <c:v>47661</c:v>
                </c:pt>
                <c:pt idx="3">
                  <c:v>47631</c:v>
                </c:pt>
                <c:pt idx="4">
                  <c:v>47691</c:v>
                </c:pt>
                <c:pt idx="5">
                  <c:v>47578</c:v>
                </c:pt>
                <c:pt idx="6">
                  <c:v>46662</c:v>
                </c:pt>
                <c:pt idx="7">
                  <c:v>46679</c:v>
                </c:pt>
                <c:pt idx="8">
                  <c:v>46626</c:v>
                </c:pt>
                <c:pt idx="9">
                  <c:v>46900</c:v>
                </c:pt>
                <c:pt idx="10">
                  <c:v>46948</c:v>
                </c:pt>
                <c:pt idx="11">
                  <c:v>46777</c:v>
                </c:pt>
                <c:pt idx="12">
                  <c:v>46792</c:v>
                </c:pt>
                <c:pt idx="13">
                  <c:v>46796</c:v>
                </c:pt>
                <c:pt idx="14">
                  <c:v>46696</c:v>
                </c:pt>
                <c:pt idx="15">
                  <c:v>46670</c:v>
                </c:pt>
                <c:pt idx="16">
                  <c:v>46657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CAB-48F4-8F1E-022075C123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8574127"/>
        <c:axId val="378574959"/>
      </c:barChart>
      <c:lineChart>
        <c:grouping val="standard"/>
        <c:varyColors val="0"/>
        <c:ser>
          <c:idx val="2"/>
          <c:order val="2"/>
          <c:tx>
            <c:strRef>
              <c:f>'detenuti e posti disponibili'!$D$33</c:f>
              <c:strCache>
                <c:ptCount val="1"/>
                <c:pt idx="0">
                  <c:v>Tasso affollamento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8169170840289381E-2"/>
                  <c:y val="-1.44747725392886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CAB-48F4-8F1E-022075C123DE}"/>
                </c:ext>
              </c:extLst>
            </c:dLbl>
            <c:dLbl>
              <c:idx val="16"/>
              <c:layout>
                <c:manualLayout>
                  <c:x val="-8.3472454090150246E-3"/>
                  <c:y val="-1.65425971877584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CAB-48F4-8F1E-022075C123DE}"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1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'detenuti e posti disponibili'!$A$34:$A$50</c:f>
              <c:strCache>
                <c:ptCount val="17"/>
                <c:pt idx="0">
                  <c:v>dic. 20</c:v>
                </c:pt>
                <c:pt idx="1">
                  <c:v>dic. 21</c:v>
                </c:pt>
                <c:pt idx="2">
                  <c:v>dic. 22</c:v>
                </c:pt>
                <c:pt idx="3">
                  <c:v>giu 23</c:v>
                </c:pt>
                <c:pt idx="4">
                  <c:v>gen. 24</c:v>
                </c:pt>
                <c:pt idx="5">
                  <c:v>giu. 24</c:v>
                </c:pt>
                <c:pt idx="6">
                  <c:v>nov. 24</c:v>
                </c:pt>
                <c:pt idx="7">
                  <c:v>dic. 24</c:v>
                </c:pt>
                <c:pt idx="8">
                  <c:v>gen. 25</c:v>
                </c:pt>
                <c:pt idx="9">
                  <c:v>feb. 25</c:v>
                </c:pt>
                <c:pt idx="10">
                  <c:v> mar. 25</c:v>
                </c:pt>
                <c:pt idx="11">
                  <c:v>apr. 25</c:v>
                </c:pt>
                <c:pt idx="12">
                  <c:v>mag. 25</c:v>
                </c:pt>
                <c:pt idx="13">
                  <c:v>giu. 25</c:v>
                </c:pt>
                <c:pt idx="14">
                  <c:v>lug. 25</c:v>
                </c:pt>
                <c:pt idx="15">
                  <c:v>ago. 25</c:v>
                </c:pt>
                <c:pt idx="16">
                  <c:v>set. 25</c:v>
                </c:pt>
              </c:strCache>
            </c:strRef>
          </c:cat>
          <c:val>
            <c:numRef>
              <c:f>'detenuti e posti disponibili'!$D$34:$D$50</c:f>
              <c:numCache>
                <c:formatCode>0.0%</c:formatCode>
                <c:ptCount val="17"/>
                <c:pt idx="0">
                  <c:v>1.090770611188782</c:v>
                </c:pt>
                <c:pt idx="1">
                  <c:v>1.1459858648271193</c:v>
                </c:pt>
                <c:pt idx="2">
                  <c:v>1.1784687690144982</c:v>
                </c:pt>
                <c:pt idx="3">
                  <c:v>1.2124246814049673</c:v>
                </c:pt>
                <c:pt idx="4">
                  <c:v>1.2714558302405066</c:v>
                </c:pt>
                <c:pt idx="5">
                  <c:v>1.2921938711169028</c:v>
                </c:pt>
                <c:pt idx="6">
                  <c:v>1.3386481505293386</c:v>
                </c:pt>
                <c:pt idx="7">
                  <c:v>1.325242614451895</c:v>
                </c:pt>
                <c:pt idx="8">
                  <c:v>1.3279286235147771</c:v>
                </c:pt>
                <c:pt idx="9">
                  <c:v>1.324776119402985</c:v>
                </c:pt>
                <c:pt idx="10">
                  <c:v>1.3265953821249041</c:v>
                </c:pt>
                <c:pt idx="11">
                  <c:v>1.3349509374265129</c:v>
                </c:pt>
                <c:pt idx="12">
                  <c:v>1.3412762865447085</c:v>
                </c:pt>
                <c:pt idx="13">
                  <c:v>1.3404564492691684</c:v>
                </c:pt>
                <c:pt idx="14">
                  <c:v>1.3399220489977728</c:v>
                </c:pt>
                <c:pt idx="15">
                  <c:v>1.3534818941504179</c:v>
                </c:pt>
                <c:pt idx="16">
                  <c:v>1.3545234369976638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2CAB-48F4-8F1E-022075C123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8577871"/>
        <c:axId val="378591183"/>
      </c:lineChart>
      <c:catAx>
        <c:axId val="378574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574959"/>
        <c:crosses val="autoZero"/>
        <c:auto val="1"/>
        <c:lblAlgn val="ctr"/>
        <c:lblOffset val="100"/>
        <c:noMultiLvlLbl val="0"/>
      </c:catAx>
      <c:valAx>
        <c:axId val="378574959"/>
        <c:scaling>
          <c:orientation val="minMax"/>
          <c:min val="2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574127"/>
        <c:crosses val="autoZero"/>
        <c:crossBetween val="between"/>
      </c:valAx>
      <c:valAx>
        <c:axId val="378591183"/>
        <c:scaling>
          <c:orientation val="minMax"/>
        </c:scaling>
        <c:delete val="0"/>
        <c:axPos val="r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8577871"/>
        <c:crosses val="max"/>
        <c:crossBetween val="between"/>
        <c:majorUnit val="0.1"/>
      </c:valAx>
      <c:catAx>
        <c:axId val="37857787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7859118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'misure alternatieve'!$B$136</c:f>
              <c:strCache>
                <c:ptCount val="1"/>
                <c:pt idx="0">
                  <c:v>Presenti in carcere</c:v>
                </c:pt>
              </c:strCache>
            </c:strRef>
          </c:tx>
          <c:spPr>
            <a:solidFill>
              <a:srgbClr val="FFC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alternatieve'!$A$137:$A$143</c:f>
              <c:strCache>
                <c:ptCount val="7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</c:strCache>
            </c:strRef>
          </c:cat>
          <c:val>
            <c:numRef>
              <c:f>'misure alternatieve'!$B$137:$B$143</c:f>
              <c:numCache>
                <c:formatCode>_-* #,##0\ _€_-;\-* #,##0\ _€_-;_-* "-"??\ _€_-;_-@_-</c:formatCode>
                <c:ptCount val="7"/>
                <c:pt idx="0">
                  <c:v>60769</c:v>
                </c:pt>
                <c:pt idx="1">
                  <c:v>53364</c:v>
                </c:pt>
                <c:pt idx="2">
                  <c:v>54134</c:v>
                </c:pt>
                <c:pt idx="3">
                  <c:v>56196</c:v>
                </c:pt>
                <c:pt idx="4">
                  <c:v>60166</c:v>
                </c:pt>
                <c:pt idx="5">
                  <c:v>61861</c:v>
                </c:pt>
                <c:pt idx="6">
                  <c:v>63198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2F-4409-A4ED-529EA638ABF9}"/>
            </c:ext>
          </c:extLst>
        </c:ser>
        <c:ser>
          <c:idx val="1"/>
          <c:order val="1"/>
          <c:tx>
            <c:strRef>
              <c:f>'misure alternatieve'!$C$136</c:f>
              <c:strCache>
                <c:ptCount val="1"/>
                <c:pt idx="0">
                  <c:v>Persone in misure alternative o di comunità</c:v>
                </c:pt>
              </c:strCache>
            </c:strRef>
          </c:tx>
          <c:spPr>
            <a:solidFill>
              <a:srgbClr val="00B05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1.7488632388947185E-3"/>
                  <c:y val="0.1096212674313018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D2F-4409-A4ED-529EA638ABF9}"/>
                </c:ext>
              </c:extLst>
            </c:dLbl>
            <c:dLbl>
              <c:idx val="1"/>
              <c:layout>
                <c:manualLayout>
                  <c:x val="-1.7488632388947185E-3"/>
                  <c:y val="5.977081877726400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D2F-4409-A4ED-529EA638ABF9}"/>
                </c:ext>
              </c:extLst>
            </c:dLbl>
            <c:dLbl>
              <c:idx val="6"/>
              <c:spPr>
                <a:solidFill>
                  <a:schemeClr val="lt1"/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8D2F-4409-A4ED-529EA638ABF9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'misure alternatieve'!$A$137:$A$143</c:f>
              <c:strCache>
                <c:ptCount val="7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</c:strCache>
            </c:strRef>
          </c:cat>
          <c:val>
            <c:numRef>
              <c:f>'misure alternatieve'!$C$137:$C$143</c:f>
              <c:numCache>
                <c:formatCode>_-* #,##0\ _€_-;\-* #,##0\ _€_-;_-* "-"??\ _€_-;_-@_-</c:formatCode>
                <c:ptCount val="7"/>
                <c:pt idx="0">
                  <c:v>60360</c:v>
                </c:pt>
                <c:pt idx="1">
                  <c:v>59711</c:v>
                </c:pt>
                <c:pt idx="2">
                  <c:v>68830</c:v>
                </c:pt>
                <c:pt idx="3">
                  <c:v>74558</c:v>
                </c:pt>
                <c:pt idx="4">
                  <c:v>84829</c:v>
                </c:pt>
                <c:pt idx="5">
                  <c:v>93511</c:v>
                </c:pt>
                <c:pt idx="6">
                  <c:v>99549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D2F-4409-A4ED-529EA638ABF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853681248"/>
        <c:axId val="1853684576"/>
      </c:barChart>
      <c:catAx>
        <c:axId val="185368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53684576"/>
        <c:crosses val="autoZero"/>
        <c:auto val="1"/>
        <c:lblAlgn val="ctr"/>
        <c:lblOffset val="100"/>
        <c:noMultiLvlLbl val="0"/>
      </c:catAx>
      <c:valAx>
        <c:axId val="185368457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crossAx val="1853681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'[1]misure alternatieve'!$B$149</c:f>
              <c:strCache>
                <c:ptCount val="1"/>
                <c:pt idx="0">
                  <c:v>presenti in carcere</c:v>
                </c:pt>
              </c:strCache>
            </c:strRef>
          </c:tx>
          <c:spPr>
            <a:solidFill>
              <a:schemeClr val="accent1">
                <a:shade val="76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'[1]misure alternatieve'!$A$150:$A$156</c:f>
              <c:strCache>
                <c:ptCount val="7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</c:strCache>
            </c:strRef>
          </c:cat>
          <c:val>
            <c:numRef>
              <c:f>'[1]misure alternatieve'!$B$150:$B$156</c:f>
              <c:numCache>
                <c:formatCode>_-* #,##0\ _€_-;\-* #,##0\ _€_-;_-* "-"??\ _€_-;_-@_-</c:formatCode>
                <c:ptCount val="7"/>
                <c:pt idx="0">
                  <c:v>6566</c:v>
                </c:pt>
                <c:pt idx="1">
                  <c:v>5816</c:v>
                </c:pt>
                <c:pt idx="2">
                  <c:v>5548</c:v>
                </c:pt>
                <c:pt idx="3">
                  <c:v>5933</c:v>
                </c:pt>
                <c:pt idx="4">
                  <c:v>6537</c:v>
                </c:pt>
                <c:pt idx="5">
                  <c:v>6665</c:v>
                </c:pt>
                <c:pt idx="6">
                  <c:v>6785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11-4FCB-AB1A-81B86BA405BA}"/>
            </c:ext>
          </c:extLst>
        </c:ser>
        <c:ser>
          <c:idx val="1"/>
          <c:order val="1"/>
          <c:tx>
            <c:strRef>
              <c:f>'[1]misure alternatieve'!$C$149</c:f>
              <c:strCache>
                <c:ptCount val="1"/>
                <c:pt idx="0">
                  <c:v>Persone in misure alternative o di comunità</c:v>
                </c:pt>
              </c:strCache>
            </c:strRef>
          </c:tx>
          <c:spPr>
            <a:solidFill>
              <a:srgbClr val="FF0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6"/>
              <c:layout>
                <c:manualLayout>
                  <c:x val="1.7488632388948466E-3"/>
                  <c:y val="2.653718634123873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211-4FCB-AB1A-81B86BA405BA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'[1]misure alternatieve'!$A$150:$A$156</c:f>
              <c:strCache>
                <c:ptCount val="7"/>
                <c:pt idx="0">
                  <c:v>dic. 2019</c:v>
                </c:pt>
                <c:pt idx="1">
                  <c:v>dic. 2020</c:v>
                </c:pt>
                <c:pt idx="2">
                  <c:v>dic. 2021</c:v>
                </c:pt>
                <c:pt idx="3">
                  <c:v>dic 2021</c:v>
                </c:pt>
                <c:pt idx="4">
                  <c:v>dic. 2023</c:v>
                </c:pt>
                <c:pt idx="5">
                  <c:v>dic. 2024</c:v>
                </c:pt>
                <c:pt idx="6">
                  <c:v>sett. 2025</c:v>
                </c:pt>
              </c:strCache>
            </c:strRef>
          </c:cat>
          <c:val>
            <c:numRef>
              <c:f>'[1]misure alternatieve'!$C$150:$C$156</c:f>
              <c:numCache>
                <c:formatCode>_-* #,##0\ _€_-;\-* #,##0\ _€_-;_-* "-"??\ _€_-;_-@_-</c:formatCode>
                <c:ptCount val="7"/>
                <c:pt idx="0">
                  <c:v>3212</c:v>
                </c:pt>
                <c:pt idx="1">
                  <c:v>3545</c:v>
                </c:pt>
                <c:pt idx="2">
                  <c:v>3983</c:v>
                </c:pt>
                <c:pt idx="3">
                  <c:v>4221</c:v>
                </c:pt>
                <c:pt idx="4">
                  <c:v>4764</c:v>
                </c:pt>
                <c:pt idx="5">
                  <c:v>6325</c:v>
                </c:pt>
                <c:pt idx="6">
                  <c:v>7304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11-4FCB-AB1A-81B86BA405B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853681248"/>
        <c:axId val="1853684576"/>
      </c:barChart>
      <c:catAx>
        <c:axId val="185368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53684576"/>
        <c:crosses val="autoZero"/>
        <c:auto val="1"/>
        <c:lblAlgn val="ctr"/>
        <c:lblOffset val="100"/>
        <c:noMultiLvlLbl val="0"/>
      </c:catAx>
      <c:valAx>
        <c:axId val="185368457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crossAx val="1853681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'detenuti per genere e nazionali'!$A$19</c:f>
              <c:strCache>
                <c:ptCount val="1"/>
                <c:pt idx="0">
                  <c:v>uomini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'detenuti per genere e nazionali'!$B$18:$C$18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genere e nazionali'!$B$19:$C$19</c:f>
              <c:numCache>
                <c:formatCode>_-* #,##0.0\ _€_-;\-* #,##0.0\ _€_-;_-* "-"??\ _€_-;_-@_-</c:formatCode>
                <c:ptCount val="2"/>
                <c:pt idx="0">
                  <c:v>93.02873986735446</c:v>
                </c:pt>
                <c:pt idx="1">
                  <c:v>96.210323111490865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5A-4127-B605-707E117E0FBF}"/>
            </c:ext>
          </c:extLst>
        </c:ser>
        <c:ser>
          <c:idx val="1"/>
          <c:order val="1"/>
          <c:tx>
            <c:strRef>
              <c:f>'detenuti per genere e nazionali'!$A$20</c:f>
              <c:strCache>
                <c:ptCount val="1"/>
                <c:pt idx="0">
                  <c:v>donne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'detenuti per genere e nazionali'!$B$18:$C$18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genere e nazionali'!$B$20:$C$20</c:f>
              <c:numCache>
                <c:formatCode>_-* #,##0.0\ _€_-;\-* #,##0.0\ _€_-;_-* "-"??\ _€_-;_-@_-</c:formatCode>
                <c:ptCount val="2"/>
                <c:pt idx="0">
                  <c:v>6.9712601326455417</c:v>
                </c:pt>
                <c:pt idx="1">
                  <c:v>3.7896768885091303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5A-4127-B605-707E117E0FB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8249472"/>
        <c:axId val="68251008"/>
      </c:barChart>
      <c:catAx>
        <c:axId val="6824947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68251008"/>
        <c:crosses val="autoZero"/>
        <c:auto val="1"/>
        <c:lblAlgn val="ctr"/>
        <c:lblOffset val="100"/>
        <c:noMultiLvlLbl val="0"/>
      </c:catAx>
      <c:valAx>
        <c:axId val="68251008"/>
        <c:scaling>
          <c:orientation val="minMax"/>
          <c:min val="0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6824947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15"/>
    </mc:Choice>
    <mc:Fallback>
      <c:style val="15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'detenuti per genere e nazionali'!$A$16</c:f>
              <c:strCache>
                <c:ptCount val="1"/>
                <c:pt idx="0">
                  <c:v>Italiani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'detenuti per genere e nazionali'!$B$15:$C$15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genere e nazionali'!$B$16:$C$16</c:f>
              <c:numCache>
                <c:formatCode>_-* #,##0.0\ _€_-;\-* #,##0.0\ _€_-;_-* "-"??\ _€_-;_-@_-</c:formatCode>
                <c:ptCount val="2"/>
                <c:pt idx="0">
                  <c:v>64.701547531319079</c:v>
                </c:pt>
                <c:pt idx="1">
                  <c:v>68.233171935820764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C0-49E8-ABF5-3F7CDC8588E8}"/>
            </c:ext>
          </c:extLst>
        </c:ser>
        <c:ser>
          <c:idx val="1"/>
          <c:order val="1"/>
          <c:tx>
            <c:strRef>
              <c:f>'detenuti per genere e nazionali'!$A$17</c:f>
              <c:strCache>
                <c:ptCount val="1"/>
                <c:pt idx="0">
                  <c:v>Stranieri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'detenuti per genere e nazionali'!$B$15:$C$15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genere e nazionali'!$B$17:$C$17</c:f>
              <c:numCache>
                <c:formatCode>_-* #,##0.0\ _€_-;\-* #,##0.0\ _€_-;_-* "-"??\ _€_-;_-@_-</c:formatCode>
                <c:ptCount val="2"/>
                <c:pt idx="0">
                  <c:v>35.298452468680914</c:v>
                </c:pt>
                <c:pt idx="1">
                  <c:v>31.766828064179247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C0-49E8-ABF5-3F7CDC8588E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29310720"/>
        <c:axId val="129313792"/>
      </c:barChart>
      <c:catAx>
        <c:axId val="12931072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129313792"/>
        <c:crosses val="autoZero"/>
        <c:auto val="1"/>
        <c:lblAlgn val="ctr"/>
        <c:lblOffset val="100"/>
        <c:noMultiLvlLbl val="0"/>
      </c:catAx>
      <c:valAx>
        <c:axId val="12931379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2931072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2000"/>
      </a:pPr>
      <a:endParaRPr lang="it-I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'detenuti per posizione giuridic'!$O$19</c:f>
              <c:strCache>
                <c:ptCount val="1"/>
                <c:pt idx="0">
                  <c:v>In attesa di primo giudizio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solidFill>
                <a:schemeClr val="bg1">
                  <a:lumMod val="95000"/>
                </a:schemeClr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'detenuti per posizione giuridic'!$P$18:$Q$18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posizione giuridic'!$P$19:$Q$19</c:f>
              <c:numCache>
                <c:formatCode>_-* #,##0.0\ _€_-;\-* #,##0.0\ _€_-;_-* "-"??\ _€_-;_-@_-</c:formatCode>
                <c:ptCount val="2"/>
                <c:pt idx="0" formatCode="0.0">
                  <c:v>20.280029476787032</c:v>
                </c:pt>
                <c:pt idx="1">
                  <c:v>15.36124560903826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33-417B-BF2D-5BD484919665}"/>
            </c:ext>
          </c:extLst>
        </c:ser>
        <c:ser>
          <c:idx val="1"/>
          <c:order val="1"/>
          <c:tx>
            <c:strRef>
              <c:f>'detenuti per posizione giuridic'!$O$20</c:f>
              <c:strCache>
                <c:ptCount val="1"/>
                <c:pt idx="0">
                  <c:v>Appellanti e ricorrenti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'detenuti per posizione giuridic'!$P$18:$Q$18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posizione giuridic'!$P$20:$Q$20</c:f>
              <c:numCache>
                <c:formatCode>_-* #,##0.0\ _€_-;\-* #,##0.0\ _€_-;_-* "-"??\ _€_-;_-@_-</c:formatCode>
                <c:ptCount val="2"/>
                <c:pt idx="0" formatCode="0.0">
                  <c:v>12.262343404568902</c:v>
                </c:pt>
                <c:pt idx="1">
                  <c:v>9.2582043735561257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33-417B-BF2D-5BD484919665}"/>
            </c:ext>
          </c:extLst>
        </c:ser>
        <c:ser>
          <c:idx val="2"/>
          <c:order val="2"/>
          <c:tx>
            <c:strRef>
              <c:f>'detenuti per posizione giuridic'!$O$21</c:f>
              <c:strCache>
                <c:ptCount val="1"/>
                <c:pt idx="0">
                  <c:v>Condannati definitivi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'detenuti per posizione giuridic'!$P$18:$Q$18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posizione giuridic'!$P$21:$Q$21</c:f>
              <c:numCache>
                <c:formatCode>_-* #,##0.0\ _€_-;\-* #,##0.0\ _€_-;_-* "-"??\ _€_-;_-@_-</c:formatCode>
                <c:ptCount val="2"/>
                <c:pt idx="0" formatCode="0.0">
                  <c:v>67.251289609432575</c:v>
                </c:pt>
                <c:pt idx="1">
                  <c:v>74.815658723377325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233-417B-BF2D-5BD484919665}"/>
            </c:ext>
          </c:extLst>
        </c:ser>
        <c:ser>
          <c:idx val="3"/>
          <c:order val="3"/>
          <c:tx>
            <c:strRef>
              <c:f>'detenuti per posizione giuridic'!$O$22</c:f>
              <c:strCache>
                <c:ptCount val="1"/>
                <c:pt idx="0">
                  <c:v>altra posizione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'detenuti per posizione giuridic'!$P$18:$Q$18</c:f>
              <c:strCache>
                <c:ptCount val="2"/>
                <c:pt idx="0">
                  <c:v>Lazio</c:v>
                </c:pt>
                <c:pt idx="1">
                  <c:v>Italia</c:v>
                </c:pt>
              </c:strCache>
            </c:strRef>
          </c:cat>
          <c:val>
            <c:numRef>
              <c:f>'detenuti per posizione giuridic'!$P$22:$Q$22</c:f>
              <c:numCache>
                <c:formatCode>_-* #,##0.0\ _€_-;\-* #,##0.0\ _€_-;_-* "-"??\ _€_-;_-@_-</c:formatCode>
                <c:ptCount val="2"/>
                <c:pt idx="0" formatCode="0.0">
                  <c:v>0.20633750921149593</c:v>
                </c:pt>
                <c:pt idx="1">
                  <c:v>0.56489129402829197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233-417B-BF2D-5BD48491966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104141184"/>
        <c:axId val="104142720"/>
      </c:barChart>
      <c:catAx>
        <c:axId val="1041411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crossAx val="104142720"/>
        <c:crosses val="autoZero"/>
        <c:auto val="1"/>
        <c:lblAlgn val="ctr"/>
        <c:lblOffset val="100"/>
        <c:noMultiLvlLbl val="0"/>
      </c:catAx>
      <c:valAx>
        <c:axId val="104142720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one"/>
        <c:crossAx val="10414118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 b="1"/>
      </a:pPr>
      <a:endParaRPr lang="it-IT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C69EB-0CD6-4C50-89F5-FDA7C356B6C7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64DF4-907E-4A92-A119-29C91BC8961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5850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A64DF4-907E-4A92-A119-29C91BC8961D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5725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418" y="11415"/>
            <a:ext cx="785640" cy="104132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17D0-2E68-4637-845D-D469B2751F76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417D0-2E68-4637-845D-D469B2751F76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3575C-3DF3-40C7-8505-63183FD5561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939" y="476672"/>
            <a:ext cx="8297926" cy="5350904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395537" y="6294849"/>
            <a:ext cx="8280920" cy="461665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200" dirty="0" smtClean="0"/>
              <a:t>Fonte: elaborazioni di dati Dipartimento Amministrazione Penitenziaria (DAP)  e Garante Nazionale Diritti delle persone private della libertà (GNPL)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000" b="1" dirty="0" smtClean="0"/>
              <a:t>Detenuti per Genere in Italia e nel Lazio al 30 settembre 2025</a:t>
            </a:r>
            <a:endParaRPr lang="it-IT" sz="20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876256" y="616530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00000000-0008-0000-05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6464801"/>
              </p:ext>
            </p:extLst>
          </p:nvPr>
        </p:nvGraphicFramePr>
        <p:xfrm>
          <a:off x="107504" y="1288950"/>
          <a:ext cx="8784976" cy="4775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242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000" b="1" dirty="0" smtClean="0"/>
              <a:t>Detenuti per Nazionalità in Italia e nel Lazio al 30 settembre 2025</a:t>
            </a:r>
            <a:endParaRPr lang="it-IT" sz="20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876256" y="616530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00000000-0008-0000-05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3838429"/>
              </p:ext>
            </p:extLst>
          </p:nvPr>
        </p:nvGraphicFramePr>
        <p:xfrm>
          <a:off x="194691" y="1167448"/>
          <a:ext cx="8785859" cy="4850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0029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000" b="1" dirty="0" smtClean="0"/>
              <a:t>Detenuti posizione per giuridica in Italia e nel Lazio al 30 settembre 2025</a:t>
            </a:r>
            <a:endParaRPr lang="it-IT" sz="20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789069" y="6237312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2286776"/>
              </p:ext>
            </p:extLst>
          </p:nvPr>
        </p:nvGraphicFramePr>
        <p:xfrm>
          <a:off x="222230" y="1303248"/>
          <a:ext cx="8635365" cy="48901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022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070" y="1295628"/>
            <a:ext cx="8707573" cy="5203306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070" y="49188"/>
            <a:ext cx="8065338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000" b="1" dirty="0" smtClean="0"/>
              <a:t>Percentuali di detenuti in attesa di giudizio in Italia e nel Lazio</a:t>
            </a:r>
            <a:endParaRPr lang="it-IT" sz="20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937422" y="6353931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248869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47657" y="189522"/>
            <a:ext cx="8148128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2400" b="1" dirty="0" smtClean="0">
                <a:solidFill>
                  <a:srgbClr val="002060"/>
                </a:solidFill>
              </a:rPr>
              <a:t>Numero di persone detenute negli Istituti penitenziari in Italia </a:t>
            </a:r>
          </a:p>
          <a:p>
            <a:pPr algn="ctr"/>
            <a:r>
              <a:rPr lang="it-IT" sz="2400" b="1" dirty="0" smtClean="0">
                <a:solidFill>
                  <a:srgbClr val="002060"/>
                </a:solidFill>
              </a:rPr>
              <a:t> Giu. 2021 – Set. 2025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179512" y="648484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9" name="Grafico 8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0316347"/>
              </p:ext>
            </p:extLst>
          </p:nvPr>
        </p:nvGraphicFramePr>
        <p:xfrm>
          <a:off x="53337" y="1164382"/>
          <a:ext cx="8936700" cy="5282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5914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presenti, posti effettivamente disponibili e tassi di affollamento negli istituti penitenziari in Italia dal 31/12/2020 al 30/09/2025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79512" y="6484844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5030656"/>
              </p:ext>
            </p:extLst>
          </p:nvPr>
        </p:nvGraphicFramePr>
        <p:xfrm>
          <a:off x="395537" y="1116796"/>
          <a:ext cx="8594500" cy="5368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638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e di persone sottoposte a misure restrittive della libertà alternative al carcere in </a:t>
            </a:r>
            <a:r>
              <a:rPr lang="it-IT" sz="2000" b="1" dirty="0" smtClean="0">
                <a:solidFill>
                  <a:srgbClr val="C00000"/>
                </a:solidFill>
              </a:rPr>
              <a:t>ITALIA</a:t>
            </a:r>
          </a:p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(dic. 2019- sett. 2025)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8688" y="6115352"/>
            <a:ext cx="9259907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del Dipartimento dell’Amministrazione Penitenziaria –</a:t>
            </a:r>
            <a:r>
              <a:rPr lang="it-IT" sz="1200" dirty="0" err="1" smtClean="0"/>
              <a:t>Dap</a:t>
            </a:r>
            <a:r>
              <a:rPr lang="it-IT" sz="1200" dirty="0"/>
              <a:t>- </a:t>
            </a:r>
            <a:r>
              <a:rPr lang="it-IT" sz="1200" dirty="0" smtClean="0"/>
              <a:t>e sistema informativo dell’esecuzione penale esterna (SIEPE</a:t>
            </a:r>
            <a:r>
              <a:rPr lang="it-IT" sz="1200" dirty="0"/>
              <a:t>)</a:t>
            </a:r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2787534"/>
              </p:ext>
            </p:extLst>
          </p:nvPr>
        </p:nvGraphicFramePr>
        <p:xfrm>
          <a:off x="539552" y="1340768"/>
          <a:ext cx="8136904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4849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27584" y="96157"/>
            <a:ext cx="6957085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Numero di detenuti e di persone sottoposte a misure restrittive della libertà alternative al carcere nel </a:t>
            </a:r>
            <a:r>
              <a:rPr lang="it-IT" sz="2000" b="1" dirty="0" smtClean="0">
                <a:solidFill>
                  <a:srgbClr val="C00000"/>
                </a:solidFill>
              </a:rPr>
              <a:t>LAZIO</a:t>
            </a:r>
          </a:p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(dic. 2019- sett. 2025)</a:t>
            </a:r>
            <a:endParaRPr lang="it-IT" sz="2000" b="1" dirty="0">
              <a:solidFill>
                <a:srgbClr val="00206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785" y="0"/>
            <a:ext cx="794252" cy="105273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79512" y="6484844"/>
            <a:ext cx="2591607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 e SIEPE</a:t>
            </a:r>
            <a:endParaRPr lang="it-IT" sz="1200" dirty="0"/>
          </a:p>
        </p:txBody>
      </p:sp>
      <p:graphicFrame>
        <p:nvGraphicFramePr>
          <p:cNvPr id="9" name="Gra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6952671"/>
              </p:ext>
            </p:extLst>
          </p:nvPr>
        </p:nvGraphicFramePr>
        <p:xfrm>
          <a:off x="827584" y="1340768"/>
          <a:ext cx="7375346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8826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453784"/>
              </p:ext>
            </p:extLst>
          </p:nvPr>
        </p:nvGraphicFramePr>
        <p:xfrm>
          <a:off x="467544" y="1052736"/>
          <a:ext cx="8496945" cy="5070615"/>
        </p:xfrm>
        <a:graphic>
          <a:graphicData uri="http://schemas.openxmlformats.org/drawingml/2006/table">
            <a:tbl>
              <a:tblPr lastRow="1" bandRow="1">
                <a:tableStyleId>{5C22544A-7EE6-4342-B048-85BDC9FD1C3A}</a:tableStyleId>
              </a:tblPr>
              <a:tblGrid>
                <a:gridCol w="1408812">
                  <a:extLst>
                    <a:ext uri="{9D8B030D-6E8A-4147-A177-3AD203B41FA5}">
                      <a16:colId xmlns:a16="http://schemas.microsoft.com/office/drawing/2014/main" val="1902667292"/>
                    </a:ext>
                  </a:extLst>
                </a:gridCol>
                <a:gridCol w="2191588">
                  <a:extLst>
                    <a:ext uri="{9D8B030D-6E8A-4147-A177-3AD203B41FA5}">
                      <a16:colId xmlns:a16="http://schemas.microsoft.com/office/drawing/2014/main" val="3211615703"/>
                    </a:ext>
                  </a:extLst>
                </a:gridCol>
                <a:gridCol w="915995">
                  <a:extLst>
                    <a:ext uri="{9D8B030D-6E8A-4147-A177-3AD203B41FA5}">
                      <a16:colId xmlns:a16="http://schemas.microsoft.com/office/drawing/2014/main" val="3621947872"/>
                    </a:ext>
                  </a:extLst>
                </a:gridCol>
                <a:gridCol w="995138">
                  <a:extLst>
                    <a:ext uri="{9D8B030D-6E8A-4147-A177-3AD203B41FA5}">
                      <a16:colId xmlns:a16="http://schemas.microsoft.com/office/drawing/2014/main" val="2139276828"/>
                    </a:ext>
                  </a:extLst>
                </a:gridCol>
                <a:gridCol w="765490">
                  <a:extLst>
                    <a:ext uri="{9D8B030D-6E8A-4147-A177-3AD203B41FA5}">
                      <a16:colId xmlns:a16="http://schemas.microsoft.com/office/drawing/2014/main" val="1269320065"/>
                    </a:ext>
                  </a:extLst>
                </a:gridCol>
                <a:gridCol w="688942">
                  <a:extLst>
                    <a:ext uri="{9D8B030D-6E8A-4147-A177-3AD203B41FA5}">
                      <a16:colId xmlns:a16="http://schemas.microsoft.com/office/drawing/2014/main" val="3227188328"/>
                    </a:ext>
                  </a:extLst>
                </a:gridCol>
                <a:gridCol w="765490">
                  <a:extLst>
                    <a:ext uri="{9D8B030D-6E8A-4147-A177-3AD203B41FA5}">
                      <a16:colId xmlns:a16="http://schemas.microsoft.com/office/drawing/2014/main" val="489688910"/>
                    </a:ext>
                  </a:extLst>
                </a:gridCol>
                <a:gridCol w="765490">
                  <a:extLst>
                    <a:ext uri="{9D8B030D-6E8A-4147-A177-3AD203B41FA5}">
                      <a16:colId xmlns:a16="http://schemas.microsoft.com/office/drawing/2014/main" val="3193555270"/>
                    </a:ext>
                  </a:extLst>
                </a:gridCol>
              </a:tblGrid>
              <a:tr h="21625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Regione</a:t>
                      </a:r>
                      <a:endParaRPr lang="it-IT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459" marR="4459" marT="445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u="none" strike="noStrike">
                          <a:solidFill>
                            <a:schemeClr val="bg1"/>
                          </a:solidFill>
                          <a:effectLst/>
                        </a:rPr>
                        <a:t>Istituto</a:t>
                      </a:r>
                      <a:endParaRPr lang="it-IT" sz="1600" b="1" i="0" u="none" strike="noStrike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459" marR="4459" marT="445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it-IT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Italiane</a:t>
                      </a:r>
                      <a:endParaRPr lang="it-IT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459" marR="4459" marT="445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it-IT" sz="1600" b="1" u="none" strike="noStrike">
                          <a:solidFill>
                            <a:schemeClr val="bg1"/>
                          </a:solidFill>
                          <a:effectLst/>
                        </a:rPr>
                        <a:t>Straniere</a:t>
                      </a:r>
                      <a:endParaRPr lang="it-IT" sz="1600" b="1" i="0" u="none" strike="noStrike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459" marR="4459" marT="445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it-IT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Totale</a:t>
                      </a:r>
                      <a:endParaRPr lang="it-IT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459" marR="4459" marT="445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244920"/>
                  </a:ext>
                </a:extLst>
              </a:tr>
              <a:tr h="21625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di</a:t>
                      </a:r>
                      <a:endParaRPr lang="it-IT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459" marR="4459" marT="445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di</a:t>
                      </a:r>
                      <a:endParaRPr lang="it-IT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459" marR="4459" marT="445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0617901"/>
                  </a:ext>
                </a:extLst>
              </a:tr>
              <a:tr h="42807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detenzione</a:t>
                      </a:r>
                      <a:endParaRPr lang="it-IT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459" marR="4459" marT="445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detenzione</a:t>
                      </a:r>
                      <a:endParaRPr lang="it-IT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459" marR="4459" marT="445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Presenti</a:t>
                      </a:r>
                      <a:endParaRPr lang="it-IT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459" marR="4459" marT="445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Figli al seguito</a:t>
                      </a:r>
                      <a:endParaRPr lang="it-IT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459" marR="4459" marT="445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Presenti</a:t>
                      </a:r>
                      <a:endParaRPr lang="it-IT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459" marR="4459" marT="445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Figli al seguito</a:t>
                      </a:r>
                      <a:endParaRPr lang="it-IT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459" marR="4459" marT="445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Presenti</a:t>
                      </a:r>
                      <a:endParaRPr lang="it-IT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459" marR="4459" marT="445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Figli al seguito</a:t>
                      </a:r>
                      <a:endParaRPr lang="it-IT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459" marR="4459" marT="445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191408"/>
                  </a:ext>
                </a:extLst>
              </a:tr>
              <a:tr h="37793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CAMPANIA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LAURO- - ICAM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8314887"/>
                  </a:ext>
                </a:extLst>
              </a:tr>
              <a:tr h="55225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LAZIO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ROMA"G. STEFANINI" REBIBBIA FEMMINILE - CCF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25864042"/>
                  </a:ext>
                </a:extLst>
              </a:tr>
              <a:tr h="79326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LOMBARDIA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BOLLATE"II C.R." - CR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1300182"/>
                  </a:ext>
                </a:extLst>
              </a:tr>
              <a:tr h="59670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LOMBARDIA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MILANO"F. DI CATALDO" SAN VITTORE - CCF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85439613"/>
                  </a:ext>
                </a:extLst>
              </a:tr>
              <a:tr h="59670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PIEMONTE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TORINO"G. LORUSSO - L. CUTUGNO" LE VALLETTE - CC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96803793"/>
                  </a:ext>
                </a:extLst>
              </a:tr>
              <a:tr h="40014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VENETO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VENEZIA"GIUDECCA" - CRF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63741458"/>
                  </a:ext>
                </a:extLst>
              </a:tr>
              <a:tr h="36560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Totale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1" i="0" u="none" strike="noStrike" dirty="0">
                          <a:solidFill>
                            <a:srgbClr val="FFC000"/>
                          </a:solidFill>
                          <a:effectLst/>
                          <a:latin typeface="Tahoma" panose="020B060403050404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139993"/>
                  </a:ext>
                </a:extLst>
              </a:tr>
            </a:tbl>
          </a:graphicData>
        </a:graphic>
      </p:graphicFrame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229600" cy="86409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2000" b="1" dirty="0" smtClean="0"/>
              <a:t>Detenute madri con figli al seguito presenti negli Istituti penitenziari in Italia </a:t>
            </a:r>
            <a:br>
              <a:rPr lang="it-IT" sz="2000" b="1" dirty="0" smtClean="0"/>
            </a:br>
            <a:r>
              <a:rPr lang="it-IT" sz="2000" b="1" dirty="0" smtClean="0"/>
              <a:t>al 30 settembre 2025</a:t>
            </a:r>
            <a:endParaRPr lang="it-IT" sz="2000" b="1" dirty="0">
              <a:solidFill>
                <a:srgbClr val="C00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979712" y="6453317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214926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3108" y="1052736"/>
            <a:ext cx="5205196" cy="4845941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8101" y="1841"/>
            <a:ext cx="8168315" cy="87044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sz="2000" b="1" dirty="0" smtClean="0"/>
              <a:t>Tasso affollamento calcolato sul numero effettivo di posti disponibili(*) </a:t>
            </a:r>
            <a:br>
              <a:rPr lang="it-IT" sz="2000" b="1" dirty="0" smtClean="0"/>
            </a:br>
            <a:r>
              <a:rPr lang="it-IT" sz="2000" b="1" dirty="0" smtClean="0"/>
              <a:t>e numero di detenuti per regione</a:t>
            </a:r>
            <a:br>
              <a:rPr lang="it-IT" sz="2000" b="1" dirty="0" smtClean="0"/>
            </a:br>
            <a:r>
              <a:rPr lang="it-IT" sz="2000" b="1" dirty="0" smtClean="0"/>
              <a:t>negli istituti penitenziari d’Italia al 30 settembre 2025</a:t>
            </a:r>
            <a:endParaRPr lang="it-IT" sz="20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7039706" y="6519669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sp>
        <p:nvSpPr>
          <p:cNvPr id="11" name="Rettangolo 10"/>
          <p:cNvSpPr/>
          <p:nvPr/>
        </p:nvSpPr>
        <p:spPr>
          <a:xfrm>
            <a:off x="122948" y="6183935"/>
            <a:ext cx="892899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50" dirty="0" smtClean="0"/>
              <a:t>(*) i posti effettivamente disponibili degli </a:t>
            </a:r>
            <a:r>
              <a:rPr lang="it-IT" sz="1050" smtClean="0"/>
              <a:t>istituti sono </a:t>
            </a:r>
            <a:r>
              <a:rPr lang="it-IT" sz="1050" dirty="0" smtClean="0"/>
              <a:t>calcolati in base all’ultimo aggiornamento disponibile delle schede di trasparenza degli istituti consultabili sul sito del Ministero della Giustizia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875258" y="2024409"/>
            <a:ext cx="1720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Tasso affollamento per Regione</a:t>
            </a:r>
            <a:endParaRPr lang="it-IT" sz="1600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9716" y="3010104"/>
            <a:ext cx="1705680" cy="1282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50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5496" y="76562"/>
            <a:ext cx="835292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Dettaglio dei detenuti presenti negli istituti penitenziari del Lazio al  30/09/2025</a:t>
            </a:r>
            <a:endParaRPr lang="it-IT" b="1" dirty="0"/>
          </a:p>
        </p:txBody>
      </p:sp>
      <p:sp>
        <p:nvSpPr>
          <p:cNvPr id="6" name="Rettangolo 5"/>
          <p:cNvSpPr/>
          <p:nvPr/>
        </p:nvSpPr>
        <p:spPr>
          <a:xfrm>
            <a:off x="395536" y="6279703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 smtClean="0"/>
              <a:t>(*) i posti effettivamente disponibili degli istituti del Lazio sono calcolati in base all’ultimo aggiornamento disponibile delle schede di trasparenza degli istituti consultabili sul sito del Ministero della Giustizia</a:t>
            </a:r>
            <a:endParaRPr lang="it-IT" sz="12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6804248" y="6510535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805895"/>
              </p:ext>
            </p:extLst>
          </p:nvPr>
        </p:nvGraphicFramePr>
        <p:xfrm>
          <a:off x="163450" y="515875"/>
          <a:ext cx="8452751" cy="576382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971238">
                  <a:extLst>
                    <a:ext uri="{9D8B030D-6E8A-4147-A177-3AD203B41FA5}">
                      <a16:colId xmlns:a16="http://schemas.microsoft.com/office/drawing/2014/main" val="1406207836"/>
                    </a:ext>
                  </a:extLst>
                </a:gridCol>
                <a:gridCol w="782064">
                  <a:extLst>
                    <a:ext uri="{9D8B030D-6E8A-4147-A177-3AD203B41FA5}">
                      <a16:colId xmlns:a16="http://schemas.microsoft.com/office/drawing/2014/main" val="1751016505"/>
                    </a:ext>
                  </a:extLst>
                </a:gridCol>
                <a:gridCol w="1322131">
                  <a:extLst>
                    <a:ext uri="{9D8B030D-6E8A-4147-A177-3AD203B41FA5}">
                      <a16:colId xmlns:a16="http://schemas.microsoft.com/office/drawing/2014/main" val="3942614510"/>
                    </a:ext>
                  </a:extLst>
                </a:gridCol>
                <a:gridCol w="1228253">
                  <a:extLst>
                    <a:ext uri="{9D8B030D-6E8A-4147-A177-3AD203B41FA5}">
                      <a16:colId xmlns:a16="http://schemas.microsoft.com/office/drawing/2014/main" val="2079229812"/>
                    </a:ext>
                  </a:extLst>
                </a:gridCol>
                <a:gridCol w="1092122">
                  <a:extLst>
                    <a:ext uri="{9D8B030D-6E8A-4147-A177-3AD203B41FA5}">
                      <a16:colId xmlns:a16="http://schemas.microsoft.com/office/drawing/2014/main" val="1233130316"/>
                    </a:ext>
                  </a:extLst>
                </a:gridCol>
                <a:gridCol w="981137">
                  <a:extLst>
                    <a:ext uri="{9D8B030D-6E8A-4147-A177-3AD203B41FA5}">
                      <a16:colId xmlns:a16="http://schemas.microsoft.com/office/drawing/2014/main" val="3882217495"/>
                    </a:ext>
                  </a:extLst>
                </a:gridCol>
                <a:gridCol w="1075806">
                  <a:extLst>
                    <a:ext uri="{9D8B030D-6E8A-4147-A177-3AD203B41FA5}">
                      <a16:colId xmlns:a16="http://schemas.microsoft.com/office/drawing/2014/main" val="904374269"/>
                    </a:ext>
                  </a:extLst>
                </a:gridCol>
              </a:tblGrid>
              <a:tr h="359280"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Istituto</a:t>
                      </a:r>
                    </a:p>
                  </a:txBody>
                  <a:tcPr marL="3744" marR="3744" marT="3744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Tipo istituto</a:t>
                      </a:r>
                    </a:p>
                  </a:txBody>
                  <a:tcPr marL="3744" marR="3744" marT="3744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Capienza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Regolamentare</a:t>
                      </a:r>
                    </a:p>
                  </a:txBody>
                  <a:tcPr marL="3744" marR="3744" marT="3744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POSTI  </a:t>
                      </a:r>
                      <a:b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effettivamente disponili (*)</a:t>
                      </a:r>
                    </a:p>
                  </a:txBody>
                  <a:tcPr marL="3744" marR="3744" marT="3744" marB="0" anchor="ctr"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Detenuti presenti al  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 giugno 2025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744" marR="3744" marT="3744" marB="0" anchor="ctr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 cui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stranieri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3744" marR="3744" marT="3744" marB="0" anchor="ctr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361083"/>
                  </a:ext>
                </a:extLst>
              </a:tr>
              <a:tr h="22696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Totale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744" marR="3744" marT="3744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  <a:r>
                        <a:rPr lang="it-IT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onne</a:t>
                      </a:r>
                      <a:endParaRPr lang="it-IT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744" marR="3744" marT="3744" marB="0" anchor="ctr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it-IT" sz="1100" b="1" i="0" u="none" strike="noStrike" dirty="0">
                        <a:solidFill>
                          <a:srgbClr val="333333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744" marR="3744" marT="3744" marB="0" anchor="ctr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9728588"/>
                  </a:ext>
                </a:extLst>
              </a:tr>
              <a:tr h="24516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CASSINO -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200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93   </a:t>
                      </a:r>
                    </a:p>
                  </a:txBody>
                  <a:tcPr marL="7620" marR="7620" marT="7620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156  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47   </a:t>
                      </a:r>
                    </a:p>
                  </a:txBody>
                  <a:tcPr marL="7620" marR="7620" marT="7620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586692806"/>
                  </a:ext>
                </a:extLst>
              </a:tr>
              <a:tr h="42232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FROSINONE "G. PAGLIEI"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517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464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596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195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15077429"/>
                  </a:ext>
                </a:extLst>
              </a:tr>
              <a:tr h="24115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PALIANO -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153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152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59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3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54973396"/>
                  </a:ext>
                </a:extLst>
              </a:tr>
              <a:tr h="24115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LATINA -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77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77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145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43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33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5165946"/>
                  </a:ext>
                </a:extLst>
              </a:tr>
              <a:tr h="24115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RIETI "N.C."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295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289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499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260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71913887"/>
                  </a:ext>
                </a:extLst>
              </a:tr>
              <a:tr h="42232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CIVITAVECCHIA "G. PASSERINI"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144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 92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81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19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51926315"/>
                  </a:ext>
                </a:extLst>
              </a:tr>
              <a:tr h="31475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CIVITAVECCHIA "N.C."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358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311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569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41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247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94850624"/>
                  </a:ext>
                </a:extLst>
              </a:tr>
              <a:tr h="42232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ROMA "G. STEFANINI" REBIBBIA FEMMINILE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CCF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272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251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381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381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118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85736609"/>
                  </a:ext>
                </a:extLst>
              </a:tr>
              <a:tr h="42232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ROMA "R. CINOTTI" REBIBBIA N.C.1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1.171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1.068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1.587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480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13627373"/>
                  </a:ext>
                </a:extLst>
              </a:tr>
              <a:tr h="42232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ROMA "REBIBBIA TERZA CASA"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172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132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73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15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80037742"/>
                  </a:ext>
                </a:extLst>
              </a:tr>
              <a:tr h="24115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ROMA "REBIBBIA"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445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273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283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28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01991174"/>
                  </a:ext>
                </a:extLst>
              </a:tr>
              <a:tr h="31475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ROMA "REGINA COELI"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628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572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1.128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549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091062"/>
                  </a:ext>
                </a:extLst>
              </a:tr>
              <a:tr h="24115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VELLETRI -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412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337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530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138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36216864"/>
                  </a:ext>
                </a:extLst>
              </a:tr>
              <a:tr h="35893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VITERBO "N.C."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440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   405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698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263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57601837"/>
                  </a:ext>
                </a:extLst>
              </a:tr>
              <a:tr h="54086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2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TOTALE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2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5.284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  4.516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   6.785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473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    2.395   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412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928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0" y="176137"/>
            <a:ext cx="832485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Tasso di affollamento negli istituti penitenziari del Lazio e in Italia calcolato sul totale dei posti effettivamente disponibili al 30 settembre 2025</a:t>
            </a:r>
            <a:endParaRPr lang="it-IT" b="1" dirty="0"/>
          </a:p>
        </p:txBody>
      </p:sp>
      <p:sp>
        <p:nvSpPr>
          <p:cNvPr id="6" name="Rettangolo 5"/>
          <p:cNvSpPr/>
          <p:nvPr/>
        </p:nvSpPr>
        <p:spPr>
          <a:xfrm>
            <a:off x="90270" y="6140579"/>
            <a:ext cx="892899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50" dirty="0" smtClean="0"/>
              <a:t>(*) i posti effettivamente disponibili degli istituti penitenziari in tutta Italia sono calcolati in base all’ultimo aggiornamento disponibile delle schede di trasparenza degli istituti consultabili sul sito del ministero della Giustizia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7039706" y="6519669"/>
            <a:ext cx="2104294" cy="2769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sz="1200" dirty="0" smtClean="0"/>
              <a:t>Fonte: elaborazioni di dati DAP</a:t>
            </a:r>
            <a:endParaRPr lang="it-IT" sz="1200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192" y="898844"/>
            <a:ext cx="8827070" cy="538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10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11238</TotalTime>
  <Words>735</Words>
  <Application>Microsoft Office PowerPoint</Application>
  <PresentationFormat>Presentazione su schermo (4:3)</PresentationFormat>
  <Paragraphs>224</Paragraphs>
  <Slides>13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8" baseType="lpstr">
      <vt:lpstr>Arial</vt:lpstr>
      <vt:lpstr>Calibri</vt:lpstr>
      <vt:lpstr>Tahoma</vt:lpstr>
      <vt:lpstr>Trebuchet MS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Detenute madri con figli al seguito presenti negli Istituti penitenziari in Italia  al 30 settembre 2025</vt:lpstr>
      <vt:lpstr>Tasso affollamento calcolato sul numero effettivo di posti disponibili(*)  e numero di detenuti per regione negli istituti penitenziari d’Italia al 30 settembre 2025</vt:lpstr>
      <vt:lpstr>Presentazione standard di PowerPoint</vt:lpstr>
      <vt:lpstr>Presentazione standard di PowerPoint</vt:lpstr>
      <vt:lpstr>Detenuti per Genere in Italia e nel Lazio al 30 settembre 2025</vt:lpstr>
      <vt:lpstr>Detenuti per Nazionalità in Italia e nel Lazio al 30 settembre 2025</vt:lpstr>
      <vt:lpstr>Detenuti posizione per giuridica in Italia e nel Lazio al 30 settembre 2025</vt:lpstr>
      <vt:lpstr>Percentuali di detenuti in attesa di giudizio in Italia e nel Lazio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Windows User</dc:creator>
  <cp:lastModifiedBy>Lorenzo Fanoli</cp:lastModifiedBy>
  <cp:revision>807</cp:revision>
  <dcterms:created xsi:type="dcterms:W3CDTF">2020-06-03T15:49:37Z</dcterms:created>
  <dcterms:modified xsi:type="dcterms:W3CDTF">2025-10-07T19:42:51Z</dcterms:modified>
</cp:coreProperties>
</file>