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3" r:id="rId2"/>
    <p:sldId id="266" r:id="rId3"/>
    <p:sldId id="270" r:id="rId4"/>
    <p:sldId id="287" r:id="rId5"/>
    <p:sldId id="286" r:id="rId6"/>
    <p:sldId id="281" r:id="rId7"/>
    <p:sldId id="274" r:id="rId8"/>
    <p:sldId id="284" r:id="rId9"/>
    <p:sldId id="273" r:id="rId10"/>
    <p:sldId id="285" r:id="rId11"/>
    <p:sldId id="288" r:id="rId12"/>
    <p:sldId id="289" r:id="rId13"/>
    <p:sldId id="280" r:id="rId14"/>
    <p:sldId id="279" r:id="rId15"/>
    <p:sldId id="283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41" autoAdjust="0"/>
    <p:restoredTop sz="92662" autoAdjust="0"/>
  </p:normalViewPr>
  <p:slideViewPr>
    <p:cSldViewPr>
      <p:cViewPr varScale="1">
        <p:scale>
          <a:sx n="77" d="100"/>
          <a:sy n="77" d="100"/>
        </p:scale>
        <p:origin x="13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5\tabelle%20e%20grafici%20%20dicembr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5\tabelle%20e%20grafici%20%20dicembr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5\tabelle%20e%20grafici%20%20dicembr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5\tabelle%20e%20grafici%20%20dicembr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oren\Dropbox\GARANTE%20DETENUTI\Elaborazioni\elaborazioni%202025\tabelle%20e%20grafici%20%20dicembre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5\tabelle%20e%20grafici%20%20dicembr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5\tabelle%20e%20grafici%20%20dicembr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oren\Dropbox\GARANTE%20DETENUTI\Elaborazioni\elaborazioni%202025\tabelle%20e%20grafici%20%20dicembre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oren\Dropbox\GARANTE%20DETENUTI\Elaborazioni\elaborazioni%202025\tabelle%20e%20grafici%20%20dicembr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128090745223603E-2"/>
          <c:y val="2.2617809133780205E-2"/>
          <c:w val="0.97580924524931756"/>
          <c:h val="0.88846437954524515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0"/>
                  <c:y val="6.39735576113998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BBB-4FEC-854A-2E8A284B4C79}"/>
                </c:ext>
              </c:extLst>
            </c:dLbl>
            <c:dLbl>
              <c:idx val="7"/>
              <c:layout>
                <c:manualLayout>
                  <c:x val="-3.018215979815221E-17"/>
                  <c:y val="3.52105002843783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BB-4FEC-854A-2E8A284B4C79}"/>
                </c:ext>
              </c:extLst>
            </c:dLbl>
            <c:dLbl>
              <c:idx val="12"/>
              <c:layout>
                <c:manualLayout>
                  <c:x val="-4.9389559306425397E-3"/>
                  <c:y val="1.30047582836406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BB-4FEC-854A-2E8A284B4C79}"/>
                </c:ext>
              </c:extLst>
            </c:dLbl>
            <c:dLbl>
              <c:idx val="19"/>
              <c:layout>
                <c:manualLayout>
                  <c:x val="0"/>
                  <c:y val="1.01067747211403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BBB-4FEC-854A-2E8A284B4C79}"/>
                </c:ext>
              </c:extLst>
            </c:dLbl>
            <c:dLbl>
              <c:idx val="24"/>
              <c:layout>
                <c:manualLayout>
                  <c:x val="-4.1157966088687832E-3"/>
                  <c:y val="4.31080759613974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BBB-4FEC-854A-2E8A284B4C79}"/>
                </c:ext>
              </c:extLst>
            </c:dLbl>
            <c:dLbl>
              <c:idx val="31"/>
              <c:layout>
                <c:manualLayout>
                  <c:x val="-4.1157966088687832E-3"/>
                  <c:y val="1.01067747211403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BBB-4FEC-854A-2E8A284B4C79}"/>
                </c:ext>
              </c:extLst>
            </c:dLbl>
            <c:dLbl>
              <c:idx val="3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BBB-4FEC-854A-2E8A284B4C79}"/>
                </c:ext>
              </c:extLst>
            </c:dLbl>
            <c:dLbl>
              <c:idx val="38"/>
              <c:layout>
                <c:manualLayout>
                  <c:x val="-8.2315932177375668E-4"/>
                  <c:y val="1.73517336273911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BBB-4FEC-854A-2E8A284B4C79}"/>
                </c:ext>
              </c:extLst>
            </c:dLbl>
            <c:dLbl>
              <c:idx val="43"/>
              <c:layout>
                <c:manualLayout>
                  <c:x val="-4.9389559306426611E-3"/>
                  <c:y val="-1.48515952886089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BBB-4FEC-854A-2E8A284B4C79}"/>
                </c:ext>
              </c:extLst>
            </c:dLbl>
            <c:dLbl>
              <c:idx val="4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BBB-4FEC-854A-2E8A284B4C79}"/>
                </c:ext>
              </c:extLst>
            </c:dLbl>
            <c:dLbl>
              <c:idx val="4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BBB-4FEC-854A-2E8A284B4C79}"/>
                </c:ext>
              </c:extLst>
            </c:dLbl>
            <c:dLbl>
              <c:idx val="4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BBB-4FEC-854A-2E8A284B4C79}"/>
                </c:ext>
              </c:extLst>
            </c:dLbl>
            <c:dLbl>
              <c:idx val="4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BBB-4FEC-854A-2E8A284B4C79}"/>
                </c:ext>
              </c:extLst>
            </c:dLbl>
            <c:dLbl>
              <c:idx val="5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BBB-4FEC-854A-2E8A284B4C79}"/>
                </c:ext>
              </c:extLst>
            </c:dLbl>
            <c:dLbl>
              <c:idx val="5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BBB-4FEC-854A-2E8A284B4C79}"/>
                </c:ext>
              </c:extLst>
            </c:dLbl>
            <c:dLbl>
              <c:idx val="5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BBB-4FEC-854A-2E8A284B4C79}"/>
                </c:ext>
              </c:extLst>
            </c:dLbl>
            <c:dLbl>
              <c:idx val="53"/>
              <c:layout>
                <c:manualLayout>
                  <c:x val="-6.5852745741900535E-3"/>
                  <c:y val="-2.9341513101110665E-3"/>
                </c:manualLayout>
              </c:layout>
              <c:spPr>
                <a:solidFill>
                  <a:schemeClr val="tx2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BBB-4FEC-854A-2E8A284B4C79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dash"/>
                <a:headEnd type="none" w="med" len="med"/>
                <a:tailEnd type="arrow" w="med" len="med"/>
              </a:ln>
              <a:effectLst/>
            </c:spPr>
            <c:trendlineType val="poly"/>
            <c:order val="2"/>
            <c:forward val="2"/>
            <c:dispRSqr val="0"/>
            <c:dispEq val="0"/>
          </c:trendline>
          <c:cat>
            <c:strRef>
              <c:f>'trend lazio'!$Y$79:$BZ$79</c:f>
              <c:strCache>
                <c:ptCount val="54"/>
                <c:pt idx="0">
                  <c:v>giu. 21</c:v>
                </c:pt>
                <c:pt idx="7">
                  <c:v>gen 22</c:v>
                </c:pt>
                <c:pt idx="12">
                  <c:v>giu. 22</c:v>
                </c:pt>
                <c:pt idx="19">
                  <c:v>gen. 23</c:v>
                </c:pt>
                <c:pt idx="24">
                  <c:v>giu. 23</c:v>
                </c:pt>
                <c:pt idx="31">
                  <c:v>gen. 24</c:v>
                </c:pt>
                <c:pt idx="36">
                  <c:v>giu. 24</c:v>
                </c:pt>
                <c:pt idx="43">
                  <c:v>gen. 25</c:v>
                </c:pt>
                <c:pt idx="48">
                  <c:v>giu. 25</c:v>
                </c:pt>
                <c:pt idx="53">
                  <c:v>nov. 25</c:v>
                </c:pt>
              </c:strCache>
            </c:strRef>
          </c:cat>
          <c:val>
            <c:numRef>
              <c:f>'trend lazio'!$Y$80:$BZ$80</c:f>
              <c:numCache>
                <c:formatCode>_-* #,##0\ _€_-;\-* #,##0\ _€_-;_-* "-"??\ _€_-;_-@_-</c:formatCode>
                <c:ptCount val="54"/>
                <c:pt idx="0">
                  <c:v>53637</c:v>
                </c:pt>
                <c:pt idx="1">
                  <c:v>53129</c:v>
                </c:pt>
                <c:pt idx="2">
                  <c:v>53557</c:v>
                </c:pt>
                <c:pt idx="3">
                  <c:v>53930</c:v>
                </c:pt>
                <c:pt idx="4">
                  <c:v>54307</c:v>
                </c:pt>
                <c:pt idx="5">
                  <c:v>54593</c:v>
                </c:pt>
                <c:pt idx="6">
                  <c:v>54134</c:v>
                </c:pt>
                <c:pt idx="7">
                  <c:v>54372</c:v>
                </c:pt>
                <c:pt idx="8">
                  <c:v>54635</c:v>
                </c:pt>
                <c:pt idx="9">
                  <c:v>54609</c:v>
                </c:pt>
                <c:pt idx="10">
                  <c:v>54595</c:v>
                </c:pt>
                <c:pt idx="11">
                  <c:v>54771</c:v>
                </c:pt>
                <c:pt idx="12">
                  <c:v>54841</c:v>
                </c:pt>
                <c:pt idx="13">
                  <c:v>54979</c:v>
                </c:pt>
                <c:pt idx="14">
                  <c:v>55637</c:v>
                </c:pt>
                <c:pt idx="15">
                  <c:v>55835</c:v>
                </c:pt>
                <c:pt idx="16">
                  <c:v>56225</c:v>
                </c:pt>
                <c:pt idx="17">
                  <c:v>56524</c:v>
                </c:pt>
                <c:pt idx="18">
                  <c:v>56196</c:v>
                </c:pt>
                <c:pt idx="19">
                  <c:v>56127</c:v>
                </c:pt>
                <c:pt idx="20">
                  <c:v>56319</c:v>
                </c:pt>
                <c:pt idx="21">
                  <c:v>56605</c:v>
                </c:pt>
                <c:pt idx="22">
                  <c:v>56674</c:v>
                </c:pt>
                <c:pt idx="23">
                  <c:v>57230</c:v>
                </c:pt>
                <c:pt idx="24">
                  <c:v>57525</c:v>
                </c:pt>
                <c:pt idx="25">
                  <c:v>57749</c:v>
                </c:pt>
                <c:pt idx="26">
                  <c:v>58428</c:v>
                </c:pt>
                <c:pt idx="27" formatCode="#,##0">
                  <c:v>58987</c:v>
                </c:pt>
                <c:pt idx="28">
                  <c:v>59715</c:v>
                </c:pt>
                <c:pt idx="29">
                  <c:v>60116</c:v>
                </c:pt>
                <c:pt idx="30">
                  <c:v>60166</c:v>
                </c:pt>
                <c:pt idx="31" formatCode="#,##0">
                  <c:v>60637</c:v>
                </c:pt>
                <c:pt idx="32">
                  <c:v>60924</c:v>
                </c:pt>
                <c:pt idx="33">
                  <c:v>61049</c:v>
                </c:pt>
                <c:pt idx="34" formatCode="#,##0">
                  <c:v>61297</c:v>
                </c:pt>
                <c:pt idx="35">
                  <c:v>61547</c:v>
                </c:pt>
                <c:pt idx="36">
                  <c:v>61480</c:v>
                </c:pt>
                <c:pt idx="37" formatCode="#,##0">
                  <c:v>61133</c:v>
                </c:pt>
                <c:pt idx="38">
                  <c:v>61758</c:v>
                </c:pt>
                <c:pt idx="39">
                  <c:v>61862</c:v>
                </c:pt>
                <c:pt idx="40">
                  <c:v>62110</c:v>
                </c:pt>
                <c:pt idx="41">
                  <c:v>62464</c:v>
                </c:pt>
                <c:pt idx="42">
                  <c:v>61861</c:v>
                </c:pt>
                <c:pt idx="43">
                  <c:v>61916</c:v>
                </c:pt>
                <c:pt idx="44">
                  <c:v>62165</c:v>
                </c:pt>
                <c:pt idx="45">
                  <c:v>62281</c:v>
                </c:pt>
                <c:pt idx="46">
                  <c:v>62445</c:v>
                </c:pt>
                <c:pt idx="47">
                  <c:v>62761</c:v>
                </c:pt>
                <c:pt idx="48">
                  <c:v>62728</c:v>
                </c:pt>
                <c:pt idx="49">
                  <c:v>62569</c:v>
                </c:pt>
                <c:pt idx="50">
                  <c:v>63167</c:v>
                </c:pt>
                <c:pt idx="51">
                  <c:v>63198</c:v>
                </c:pt>
                <c:pt idx="52">
                  <c:v>63493</c:v>
                </c:pt>
                <c:pt idx="53">
                  <c:v>63868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3BBB-4FEC-854A-2E8A284B4C7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190169952"/>
        <c:axId val="1190171200"/>
      </c:barChart>
      <c:catAx>
        <c:axId val="119016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90171200"/>
        <c:crosses val="autoZero"/>
        <c:auto val="1"/>
        <c:lblAlgn val="ctr"/>
        <c:lblOffset val="100"/>
        <c:noMultiLvlLbl val="0"/>
      </c:catAx>
      <c:valAx>
        <c:axId val="1190171200"/>
        <c:scaling>
          <c:orientation val="minMax"/>
          <c:min val="30000"/>
        </c:scaling>
        <c:delete val="1"/>
        <c:axPos val="l"/>
        <c:numFmt formatCode="_-* #,##0\ _€_-;\-* #,##0\ _€_-;_-* &quot;-&quot;??\ _€_-;_-@_-" sourceLinked="1"/>
        <c:majorTickMark val="out"/>
        <c:minorTickMark val="none"/>
        <c:tickLblPos val="nextTo"/>
        <c:crossAx val="1190169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100" b="0"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251657399252458E-2"/>
          <c:y val="1.4474772539288668E-2"/>
          <c:w val="0.87502990548552051"/>
          <c:h val="0.817860213940420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'detenuti e posti disponibili'!$B$33</c:f>
              <c:strCache>
                <c:ptCount val="1"/>
                <c:pt idx="0">
                  <c:v>Numero detenuti presenti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96B-47DE-B5EE-28FEF5C69C08}"/>
                </c:ext>
              </c:extLst>
            </c:dLbl>
            <c:dLbl>
              <c:idx val="18"/>
              <c:layout>
                <c:manualLayout>
                  <c:x val="3.3388981636060099E-2"/>
                  <c:y val="3.1017369727047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96B-47DE-B5EE-28FEF5C69C08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tendenza detenuti presenti</c:nam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forward val="1"/>
            <c:dispRSqr val="0"/>
            <c:dispEq val="0"/>
          </c:trendline>
          <c:cat>
            <c:strRef>
              <c:f>'detenuti e posti disponibili'!$A$34:$A$52</c:f>
              <c:strCache>
                <c:ptCount val="19"/>
                <c:pt idx="0">
                  <c:v>dic. 20</c:v>
                </c:pt>
                <c:pt idx="1">
                  <c:v>dic. 21</c:v>
                </c:pt>
                <c:pt idx="2">
                  <c:v>dic. 22</c:v>
                </c:pt>
                <c:pt idx="3">
                  <c:v>giu 23</c:v>
                </c:pt>
                <c:pt idx="4">
                  <c:v>gen. 24</c:v>
                </c:pt>
                <c:pt idx="5">
                  <c:v>giu. 24</c:v>
                </c:pt>
                <c:pt idx="6">
                  <c:v>nov. 24</c:v>
                </c:pt>
                <c:pt idx="7">
                  <c:v>dic. 24</c:v>
                </c:pt>
                <c:pt idx="8">
                  <c:v>gen. 25</c:v>
                </c:pt>
                <c:pt idx="9">
                  <c:v>feb. 25</c:v>
                </c:pt>
                <c:pt idx="10">
                  <c:v> mar. 25</c:v>
                </c:pt>
                <c:pt idx="11">
                  <c:v>apr. 25</c:v>
                </c:pt>
                <c:pt idx="12">
                  <c:v>mag. 25</c:v>
                </c:pt>
                <c:pt idx="13">
                  <c:v>giu. 25</c:v>
                </c:pt>
                <c:pt idx="14">
                  <c:v>lug. 25</c:v>
                </c:pt>
                <c:pt idx="15">
                  <c:v>ago. 25</c:v>
                </c:pt>
                <c:pt idx="16">
                  <c:v>set. 25</c:v>
                </c:pt>
                <c:pt idx="17">
                  <c:v>ott. 25</c:v>
                </c:pt>
                <c:pt idx="18">
                  <c:v>nov. 25</c:v>
                </c:pt>
              </c:strCache>
            </c:strRef>
          </c:cat>
          <c:val>
            <c:numRef>
              <c:f>'detenuti e posti disponibili'!$B$34:$B$52</c:f>
              <c:numCache>
                <c:formatCode>_-* #,##0\ _€_-;\-* #,##0\ _€_-;_-* "-"??\ _€_-;_-@_-</c:formatCode>
                <c:ptCount val="19"/>
                <c:pt idx="0">
                  <c:v>52273</c:v>
                </c:pt>
                <c:pt idx="1">
                  <c:v>54157</c:v>
                </c:pt>
                <c:pt idx="2">
                  <c:v>56167</c:v>
                </c:pt>
                <c:pt idx="3">
                  <c:v>57749</c:v>
                </c:pt>
                <c:pt idx="4" formatCode="#,##0">
                  <c:v>60637</c:v>
                </c:pt>
                <c:pt idx="5">
                  <c:v>61480</c:v>
                </c:pt>
                <c:pt idx="6">
                  <c:v>62464</c:v>
                </c:pt>
                <c:pt idx="7">
                  <c:v>61861</c:v>
                </c:pt>
                <c:pt idx="8">
                  <c:v>61916</c:v>
                </c:pt>
                <c:pt idx="9">
                  <c:v>62132</c:v>
                </c:pt>
                <c:pt idx="10">
                  <c:v>62281</c:v>
                </c:pt>
                <c:pt idx="11">
                  <c:v>62445</c:v>
                </c:pt>
                <c:pt idx="12">
                  <c:v>62761</c:v>
                </c:pt>
                <c:pt idx="13">
                  <c:v>62728</c:v>
                </c:pt>
                <c:pt idx="14">
                  <c:v>62569</c:v>
                </c:pt>
                <c:pt idx="15">
                  <c:v>63167</c:v>
                </c:pt>
                <c:pt idx="16">
                  <c:v>63198</c:v>
                </c:pt>
                <c:pt idx="17">
                  <c:v>63493</c:v>
                </c:pt>
                <c:pt idx="18">
                  <c:v>63868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6B-47DE-B5EE-28FEF5C69C08}"/>
            </c:ext>
          </c:extLst>
        </c:ser>
        <c:ser>
          <c:idx val="1"/>
          <c:order val="1"/>
          <c:tx>
            <c:strRef>
              <c:f>'detenuti e posti disponibili'!$C$33</c:f>
              <c:strCache>
                <c:ptCount val="1"/>
                <c:pt idx="0">
                  <c:v>Posti effettivamente disponibili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96B-47DE-B5EE-28FEF5C69C08}"/>
                </c:ext>
              </c:extLst>
            </c:dLbl>
            <c:dLbl>
              <c:idx val="1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96B-47DE-B5EE-28FEF5C69C08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tendenza numero posti disponibili</c:nam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forward val="1"/>
            <c:dispRSqr val="0"/>
            <c:dispEq val="0"/>
          </c:trendline>
          <c:cat>
            <c:strRef>
              <c:f>'detenuti e posti disponibili'!$A$34:$A$52</c:f>
              <c:strCache>
                <c:ptCount val="19"/>
                <c:pt idx="0">
                  <c:v>dic. 20</c:v>
                </c:pt>
                <c:pt idx="1">
                  <c:v>dic. 21</c:v>
                </c:pt>
                <c:pt idx="2">
                  <c:v>dic. 22</c:v>
                </c:pt>
                <c:pt idx="3">
                  <c:v>giu 23</c:v>
                </c:pt>
                <c:pt idx="4">
                  <c:v>gen. 24</c:v>
                </c:pt>
                <c:pt idx="5">
                  <c:v>giu. 24</c:v>
                </c:pt>
                <c:pt idx="6">
                  <c:v>nov. 24</c:v>
                </c:pt>
                <c:pt idx="7">
                  <c:v>dic. 24</c:v>
                </c:pt>
                <c:pt idx="8">
                  <c:v>gen. 25</c:v>
                </c:pt>
                <c:pt idx="9">
                  <c:v>feb. 25</c:v>
                </c:pt>
                <c:pt idx="10">
                  <c:v> mar. 25</c:v>
                </c:pt>
                <c:pt idx="11">
                  <c:v>apr. 25</c:v>
                </c:pt>
                <c:pt idx="12">
                  <c:v>mag. 25</c:v>
                </c:pt>
                <c:pt idx="13">
                  <c:v>giu. 25</c:v>
                </c:pt>
                <c:pt idx="14">
                  <c:v>lug. 25</c:v>
                </c:pt>
                <c:pt idx="15">
                  <c:v>ago. 25</c:v>
                </c:pt>
                <c:pt idx="16">
                  <c:v>set. 25</c:v>
                </c:pt>
                <c:pt idx="17">
                  <c:v>ott. 25</c:v>
                </c:pt>
                <c:pt idx="18">
                  <c:v>nov. 25</c:v>
                </c:pt>
              </c:strCache>
            </c:strRef>
          </c:cat>
          <c:val>
            <c:numRef>
              <c:f>'detenuti e posti disponibili'!$C$34:$C$52</c:f>
              <c:numCache>
                <c:formatCode>_-* #,##0\ _€_-;\-* #,##0\ _€_-;_-* "-"??\ _€_-;_-@_-</c:formatCode>
                <c:ptCount val="19"/>
                <c:pt idx="0">
                  <c:v>47923</c:v>
                </c:pt>
                <c:pt idx="1">
                  <c:v>47258</c:v>
                </c:pt>
                <c:pt idx="2">
                  <c:v>47661</c:v>
                </c:pt>
                <c:pt idx="3">
                  <c:v>47631</c:v>
                </c:pt>
                <c:pt idx="4">
                  <c:v>47691</c:v>
                </c:pt>
                <c:pt idx="5">
                  <c:v>47578</c:v>
                </c:pt>
                <c:pt idx="6">
                  <c:v>46662</c:v>
                </c:pt>
                <c:pt idx="7">
                  <c:v>46679</c:v>
                </c:pt>
                <c:pt idx="8">
                  <c:v>46626</c:v>
                </c:pt>
                <c:pt idx="9">
                  <c:v>46900</c:v>
                </c:pt>
                <c:pt idx="10">
                  <c:v>46948</c:v>
                </c:pt>
                <c:pt idx="11">
                  <c:v>46777</c:v>
                </c:pt>
                <c:pt idx="12">
                  <c:v>46792</c:v>
                </c:pt>
                <c:pt idx="13">
                  <c:v>46796</c:v>
                </c:pt>
                <c:pt idx="14">
                  <c:v>46696</c:v>
                </c:pt>
                <c:pt idx="15">
                  <c:v>46670</c:v>
                </c:pt>
                <c:pt idx="16">
                  <c:v>46657</c:v>
                </c:pt>
                <c:pt idx="17">
                  <c:v>46561</c:v>
                </c:pt>
                <c:pt idx="18">
                  <c:v>46101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96B-47DE-B5EE-28FEF5C69C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8574127"/>
        <c:axId val="378574959"/>
      </c:barChart>
      <c:lineChart>
        <c:grouping val="standard"/>
        <c:varyColors val="0"/>
        <c:ser>
          <c:idx val="2"/>
          <c:order val="2"/>
          <c:tx>
            <c:strRef>
              <c:f>'detenuti e posti disponibili'!$D$33</c:f>
              <c:strCache>
                <c:ptCount val="1"/>
                <c:pt idx="0">
                  <c:v>Tasso affollamento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8169170840289381E-2"/>
                  <c:y val="-1.44747725392886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96B-47DE-B5EE-28FEF5C69C08}"/>
                </c:ext>
              </c:extLst>
            </c:dLbl>
            <c:dLbl>
              <c:idx val="5"/>
              <c:layout>
                <c:manualLayout>
                  <c:x val="-3.7562604340567615E-2"/>
                  <c:y val="-1.65425971877584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96B-47DE-B5EE-28FEF5C69C08}"/>
                </c:ext>
              </c:extLst>
            </c:dLbl>
            <c:dLbl>
              <c:idx val="1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96B-47DE-B5EE-28FEF5C69C08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1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'detenuti e posti disponibili'!$A$34:$A$52</c:f>
              <c:strCache>
                <c:ptCount val="19"/>
                <c:pt idx="0">
                  <c:v>dic. 20</c:v>
                </c:pt>
                <c:pt idx="1">
                  <c:v>dic. 21</c:v>
                </c:pt>
                <c:pt idx="2">
                  <c:v>dic. 22</c:v>
                </c:pt>
                <c:pt idx="3">
                  <c:v>giu 23</c:v>
                </c:pt>
                <c:pt idx="4">
                  <c:v>gen. 24</c:v>
                </c:pt>
                <c:pt idx="5">
                  <c:v>giu. 24</c:v>
                </c:pt>
                <c:pt idx="6">
                  <c:v>nov. 24</c:v>
                </c:pt>
                <c:pt idx="7">
                  <c:v>dic. 24</c:v>
                </c:pt>
                <c:pt idx="8">
                  <c:v>gen. 25</c:v>
                </c:pt>
                <c:pt idx="9">
                  <c:v>feb. 25</c:v>
                </c:pt>
                <c:pt idx="10">
                  <c:v> mar. 25</c:v>
                </c:pt>
                <c:pt idx="11">
                  <c:v>apr. 25</c:v>
                </c:pt>
                <c:pt idx="12">
                  <c:v>mag. 25</c:v>
                </c:pt>
                <c:pt idx="13">
                  <c:v>giu. 25</c:v>
                </c:pt>
                <c:pt idx="14">
                  <c:v>lug. 25</c:v>
                </c:pt>
                <c:pt idx="15">
                  <c:v>ago. 25</c:v>
                </c:pt>
                <c:pt idx="16">
                  <c:v>set. 25</c:v>
                </c:pt>
                <c:pt idx="17">
                  <c:v>ott. 25</c:v>
                </c:pt>
                <c:pt idx="18">
                  <c:v>nov. 25</c:v>
                </c:pt>
              </c:strCache>
            </c:strRef>
          </c:cat>
          <c:val>
            <c:numRef>
              <c:f>'detenuti e posti disponibili'!$D$34:$D$52</c:f>
              <c:numCache>
                <c:formatCode>0.0%</c:formatCode>
                <c:ptCount val="19"/>
                <c:pt idx="0">
                  <c:v>1.090770611188782</c:v>
                </c:pt>
                <c:pt idx="1">
                  <c:v>1.1459858648271193</c:v>
                </c:pt>
                <c:pt idx="2">
                  <c:v>1.1784687690144982</c:v>
                </c:pt>
                <c:pt idx="3">
                  <c:v>1.2124246814049673</c:v>
                </c:pt>
                <c:pt idx="4">
                  <c:v>1.2714558302405066</c:v>
                </c:pt>
                <c:pt idx="5">
                  <c:v>1.2921938711169028</c:v>
                </c:pt>
                <c:pt idx="6">
                  <c:v>1.3386481505293386</c:v>
                </c:pt>
                <c:pt idx="7">
                  <c:v>1.325242614451895</c:v>
                </c:pt>
                <c:pt idx="8">
                  <c:v>1.3279286235147771</c:v>
                </c:pt>
                <c:pt idx="9">
                  <c:v>1.324776119402985</c:v>
                </c:pt>
                <c:pt idx="10">
                  <c:v>1.3265953821249041</c:v>
                </c:pt>
                <c:pt idx="11">
                  <c:v>1.3349509374265129</c:v>
                </c:pt>
                <c:pt idx="12">
                  <c:v>1.3412762865447085</c:v>
                </c:pt>
                <c:pt idx="13">
                  <c:v>1.3404564492691684</c:v>
                </c:pt>
                <c:pt idx="14">
                  <c:v>1.3399220489977728</c:v>
                </c:pt>
                <c:pt idx="15">
                  <c:v>1.3534818941504179</c:v>
                </c:pt>
                <c:pt idx="16">
                  <c:v>1.3545234369976638</c:v>
                </c:pt>
                <c:pt idx="17">
                  <c:v>1.3636519834196001</c:v>
                </c:pt>
                <c:pt idx="18">
                  <c:v>1.3853929415847812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C96B-47DE-B5EE-28FEF5C69C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8577871"/>
        <c:axId val="378591183"/>
      </c:lineChart>
      <c:catAx>
        <c:axId val="378574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4959"/>
        <c:crosses val="autoZero"/>
        <c:auto val="1"/>
        <c:lblAlgn val="ctr"/>
        <c:lblOffset val="100"/>
        <c:noMultiLvlLbl val="0"/>
      </c:catAx>
      <c:valAx>
        <c:axId val="378574959"/>
        <c:scaling>
          <c:orientation val="minMax"/>
          <c:min val="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4127"/>
        <c:crosses val="autoZero"/>
        <c:crossBetween val="between"/>
      </c:valAx>
      <c:valAx>
        <c:axId val="378591183"/>
        <c:scaling>
          <c:orientation val="minMax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7871"/>
        <c:crosses val="max"/>
        <c:crossBetween val="between"/>
        <c:majorUnit val="0.1"/>
      </c:valAx>
      <c:catAx>
        <c:axId val="37857787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7859118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'misure alternative1'!$B$136</c:f>
              <c:strCache>
                <c:ptCount val="1"/>
                <c:pt idx="0">
                  <c:v>Presenti in carcere</c:v>
                </c:pt>
              </c:strCache>
            </c:strRef>
          </c:tx>
          <c:spPr>
            <a:solidFill>
              <a:srgbClr val="FFC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alternative1'!$A$137:$A$145</c:f>
              <c:strCache>
                <c:ptCount val="9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</c:strCache>
            </c:strRef>
          </c:cat>
          <c:val>
            <c:numRef>
              <c:f>'misure alternative1'!$B$137:$B$145</c:f>
              <c:numCache>
                <c:formatCode>_-* #,##0\ _€_-;\-* #,##0\ _€_-;_-* "-"??\ _€_-;_-@_-</c:formatCode>
                <c:ptCount val="9"/>
                <c:pt idx="0">
                  <c:v>60769</c:v>
                </c:pt>
                <c:pt idx="1">
                  <c:v>53364</c:v>
                </c:pt>
                <c:pt idx="2">
                  <c:v>54134</c:v>
                </c:pt>
                <c:pt idx="3">
                  <c:v>56196</c:v>
                </c:pt>
                <c:pt idx="4">
                  <c:v>60166</c:v>
                </c:pt>
                <c:pt idx="5">
                  <c:v>61861</c:v>
                </c:pt>
                <c:pt idx="6">
                  <c:v>63198</c:v>
                </c:pt>
                <c:pt idx="7">
                  <c:v>63493</c:v>
                </c:pt>
                <c:pt idx="8">
                  <c:v>63803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32-45E9-8E77-1B141AB01E4B}"/>
            </c:ext>
          </c:extLst>
        </c:ser>
        <c:ser>
          <c:idx val="1"/>
          <c:order val="1"/>
          <c:tx>
            <c:strRef>
              <c:f>'misure alternative1'!$C$136</c:f>
              <c:strCache>
                <c:ptCount val="1"/>
                <c:pt idx="0">
                  <c:v>Persone in misure alternative o di comunità</c:v>
                </c:pt>
              </c:strCache>
            </c:strRef>
          </c:tx>
          <c:spPr>
            <a:solidFill>
              <a:srgbClr val="00B05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1.7488632388947185E-3"/>
                  <c:y val="0.1096212674313018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732-45E9-8E77-1B141AB01E4B}"/>
                </c:ext>
              </c:extLst>
            </c:dLbl>
            <c:dLbl>
              <c:idx val="1"/>
              <c:layout>
                <c:manualLayout>
                  <c:x val="-1.7488632388947185E-3"/>
                  <c:y val="5.977081877726400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732-45E9-8E77-1B141AB01E4B}"/>
                </c:ext>
              </c:extLst>
            </c:dLbl>
            <c:dLbl>
              <c:idx val="7"/>
              <c:layout>
                <c:manualLayout>
                  <c:x val="-1.2824848931478693E-16"/>
                  <c:y val="-4.9719607581455108E-5"/>
                </c:manualLayout>
              </c:layout>
              <c:spPr>
                <a:solidFill>
                  <a:schemeClr val="lt1"/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732-45E9-8E77-1B141AB01E4B}"/>
                </c:ext>
              </c:extLst>
            </c:dLbl>
            <c:dLbl>
              <c:idx val="8"/>
              <c:layout>
                <c:manualLayout>
                  <c:x val="-4.5612748008840819E-3"/>
                  <c:y val="-2.8872240002006944E-3"/>
                </c:manualLayout>
              </c:layout>
              <c:spPr>
                <a:solidFill>
                  <a:schemeClr val="lt1"/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732-45E9-8E77-1B141AB01E4B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alternative1'!$A$137:$A$145</c:f>
              <c:strCache>
                <c:ptCount val="9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</c:strCache>
            </c:strRef>
          </c:cat>
          <c:val>
            <c:numRef>
              <c:f>'misure alternative1'!$C$137:$C$145</c:f>
              <c:numCache>
                <c:formatCode>_-* #,##0\ _€_-;\-* #,##0\ _€_-;_-* "-"??\ _€_-;_-@_-</c:formatCode>
                <c:ptCount val="9"/>
                <c:pt idx="0">
                  <c:v>60360</c:v>
                </c:pt>
                <c:pt idx="1">
                  <c:v>59711</c:v>
                </c:pt>
                <c:pt idx="2">
                  <c:v>68830</c:v>
                </c:pt>
                <c:pt idx="3">
                  <c:v>74558</c:v>
                </c:pt>
                <c:pt idx="4">
                  <c:v>84829</c:v>
                </c:pt>
                <c:pt idx="5">
                  <c:v>93511</c:v>
                </c:pt>
                <c:pt idx="6">
                  <c:v>99549</c:v>
                </c:pt>
                <c:pt idx="7">
                  <c:v>99717</c:v>
                </c:pt>
                <c:pt idx="8">
                  <c:v>100699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732-45E9-8E77-1B141AB01E4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853681248"/>
        <c:axId val="1853684576"/>
      </c:barChart>
      <c:catAx>
        <c:axId val="185368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3684576"/>
        <c:crosses val="autoZero"/>
        <c:auto val="1"/>
        <c:lblAlgn val="ctr"/>
        <c:lblOffset val="100"/>
        <c:noMultiLvlLbl val="0"/>
      </c:catAx>
      <c:valAx>
        <c:axId val="185368457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185368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'misure alternative1'!$B$149</c:f>
              <c:strCache>
                <c:ptCount val="1"/>
                <c:pt idx="0">
                  <c:v>presenti in carcere</c:v>
                </c:pt>
              </c:strCache>
            </c:strRef>
          </c:tx>
          <c:spPr>
            <a:solidFill>
              <a:schemeClr val="accent1">
                <a:shade val="76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7"/>
              <c:layout>
                <c:manualLayout>
                  <c:x val="-6.9954529555788739E-3"/>
                  <c:y val="4.1309405117979398E-2"/>
                </c:manualLayout>
              </c:layout>
              <c:spPr>
                <a:solidFill>
                  <a:schemeClr val="bg1"/>
                </a:solidFill>
                <a:ln w="12700" cap="flat" cmpd="sng" algn="ctr">
                  <a:solidFill>
                    <a:schemeClr val="accent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34A-455D-BFF0-9E6E8D2DA5ED}"/>
                </c:ext>
              </c:extLst>
            </c:dLbl>
            <c:dLbl>
              <c:idx val="8"/>
              <c:layout>
                <c:manualLayout>
                  <c:x val="-3.4977264777895649E-3"/>
                  <c:y val="2.4692588899966735E-2"/>
                </c:manualLayout>
              </c:layout>
              <c:spPr>
                <a:solidFill>
                  <a:schemeClr val="accent1">
                    <a:lumMod val="20000"/>
                    <a:lumOff val="80000"/>
                  </a:schemeClr>
                </a:solidFill>
                <a:ln w="12700" cap="flat" cmpd="sng" algn="ctr">
                  <a:solidFill>
                    <a:schemeClr val="accent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34A-455D-BFF0-9E6E8D2DA5ED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alternative1'!$A$150:$A$158</c:f>
              <c:strCache>
                <c:ptCount val="9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</c:strCache>
            </c:strRef>
          </c:cat>
          <c:val>
            <c:numRef>
              <c:f>'misure alternative1'!$B$150:$B$158</c:f>
              <c:numCache>
                <c:formatCode>_-* #,##0\ _€_-;\-* #,##0\ _€_-;_-* "-"??\ _€_-;_-@_-</c:formatCode>
                <c:ptCount val="9"/>
                <c:pt idx="0">
                  <c:v>6566</c:v>
                </c:pt>
                <c:pt idx="1">
                  <c:v>5816</c:v>
                </c:pt>
                <c:pt idx="2">
                  <c:v>5548</c:v>
                </c:pt>
                <c:pt idx="3">
                  <c:v>5933</c:v>
                </c:pt>
                <c:pt idx="4">
                  <c:v>6537</c:v>
                </c:pt>
                <c:pt idx="5">
                  <c:v>6665</c:v>
                </c:pt>
                <c:pt idx="6">
                  <c:v>6785</c:v>
                </c:pt>
                <c:pt idx="7">
                  <c:v>6659</c:v>
                </c:pt>
                <c:pt idx="8">
                  <c:v>6686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4A-455D-BFF0-9E6E8D2DA5ED}"/>
            </c:ext>
          </c:extLst>
        </c:ser>
        <c:ser>
          <c:idx val="1"/>
          <c:order val="1"/>
          <c:tx>
            <c:strRef>
              <c:f>'misure alternative1'!$C$149</c:f>
              <c:strCache>
                <c:ptCount val="1"/>
                <c:pt idx="0">
                  <c:v>Persone in misure alternative o di comunità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6"/>
              <c:layout>
                <c:manualLayout>
                  <c:x val="1.7488632388948466E-3"/>
                  <c:y val="2.653718634123873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34A-455D-BFF0-9E6E8D2DA5ED}"/>
                </c:ext>
              </c:extLst>
            </c:dLbl>
            <c:dLbl>
              <c:idx val="7"/>
              <c:layout>
                <c:manualLayout>
                  <c:x val="1.7488632388947185E-3"/>
                  <c:y val="6.5970068796235891E-3"/>
                </c:manualLayout>
              </c:layout>
              <c:spPr>
                <a:solidFill>
                  <a:schemeClr val="bg1"/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34A-455D-BFF0-9E6E8D2DA5ED}"/>
                </c:ext>
              </c:extLst>
            </c:dLbl>
            <c:dLbl>
              <c:idx val="8"/>
              <c:layout>
                <c:manualLayout>
                  <c:x val="-6.9954529555790023E-3"/>
                  <c:y val="3.3183912828443796E-2"/>
                </c:manualLayout>
              </c:layout>
              <c:spPr>
                <a:solidFill>
                  <a:schemeClr val="bg1">
                    <a:lumMod val="95000"/>
                  </a:schemeClr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34A-455D-BFF0-9E6E8D2DA5ED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alternative1'!$A$150:$A$158</c:f>
              <c:strCache>
                <c:ptCount val="9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</c:strCache>
            </c:strRef>
          </c:cat>
          <c:val>
            <c:numRef>
              <c:f>'misure alternative1'!$C$150:$C$158</c:f>
              <c:numCache>
                <c:formatCode>_-* #,##0\ _€_-;\-* #,##0\ _€_-;_-* "-"??\ _€_-;_-@_-</c:formatCode>
                <c:ptCount val="9"/>
                <c:pt idx="0">
                  <c:v>3212</c:v>
                </c:pt>
                <c:pt idx="1">
                  <c:v>3545</c:v>
                </c:pt>
                <c:pt idx="2">
                  <c:v>3983</c:v>
                </c:pt>
                <c:pt idx="3">
                  <c:v>4221</c:v>
                </c:pt>
                <c:pt idx="4">
                  <c:v>4764</c:v>
                </c:pt>
                <c:pt idx="5">
                  <c:v>6325</c:v>
                </c:pt>
                <c:pt idx="6">
                  <c:v>7304</c:v>
                </c:pt>
                <c:pt idx="7">
                  <c:v>7309</c:v>
                </c:pt>
                <c:pt idx="8">
                  <c:v>7535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34A-455D-BFF0-9E6E8D2DA5E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853681248"/>
        <c:axId val="1853684576"/>
      </c:barChart>
      <c:catAx>
        <c:axId val="185368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3684576"/>
        <c:crosses val="autoZero"/>
        <c:auto val="1"/>
        <c:lblAlgn val="ctr"/>
        <c:lblOffset val="100"/>
        <c:noMultiLvlLbl val="0"/>
      </c:catAx>
      <c:valAx>
        <c:axId val="185368457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185368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'detenuti per genere e nazionali'!$A$16</c:f>
              <c:strCache>
                <c:ptCount val="1"/>
                <c:pt idx="0">
                  <c:v>Italiani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'detenuti per genere e nazionali'!$B$15:$C$15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genere e nazionali'!$B$16:$C$16</c:f>
              <c:numCache>
                <c:formatCode>_-* #,##0.0\ _€_-;\-* #,##0.0\ _€_-;_-* "-"??\ _€_-;_-@_-</c:formatCode>
                <c:ptCount val="2"/>
                <c:pt idx="0">
                  <c:v>65.30886302596241</c:v>
                </c:pt>
                <c:pt idx="1">
                  <c:v>68.35504477985846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26-4D11-BC48-1436C9673A64}"/>
            </c:ext>
          </c:extLst>
        </c:ser>
        <c:ser>
          <c:idx val="1"/>
          <c:order val="1"/>
          <c:tx>
            <c:strRef>
              <c:f>'detenuti per genere e nazionali'!$A$17</c:f>
              <c:strCache>
                <c:ptCount val="1"/>
                <c:pt idx="0">
                  <c:v>Stranieri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'detenuti per genere e nazionali'!$B$15:$C$15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genere e nazionali'!$B$17:$C$17</c:f>
              <c:numCache>
                <c:formatCode>_-* #,##0.0\ _€_-;\-* #,##0.0\ _€_-;_-* "-"??\ _€_-;_-@_-</c:formatCode>
                <c:ptCount val="2"/>
                <c:pt idx="0">
                  <c:v>34.691136974037597</c:v>
                </c:pt>
                <c:pt idx="1">
                  <c:v>31.64495522014154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26-4D11-BC48-1436C9673A6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9310720"/>
        <c:axId val="129313792"/>
      </c:barChart>
      <c:catAx>
        <c:axId val="12931072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129313792"/>
        <c:crosses val="autoZero"/>
        <c:auto val="1"/>
        <c:lblAlgn val="ctr"/>
        <c:lblOffset val="100"/>
        <c:noMultiLvlLbl val="0"/>
      </c:catAx>
      <c:valAx>
        <c:axId val="12931379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2931072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'stranieri in Italia e nel lazio'!$B$2</c:f>
              <c:strCache>
                <c:ptCount val="1"/>
                <c:pt idx="0">
                  <c:v>val ass.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'stranieri in Italia e nel lazio'!$A$3:$A$14</c:f>
              <c:strCache>
                <c:ptCount val="12"/>
                <c:pt idx="0">
                  <c:v>nov. 2024</c:v>
                </c:pt>
                <c:pt idx="1">
                  <c:v>dic. 2024</c:v>
                </c:pt>
                <c:pt idx="2">
                  <c:v>gen. 2025</c:v>
                </c:pt>
                <c:pt idx="3">
                  <c:v>feb. 2025</c:v>
                </c:pt>
                <c:pt idx="4">
                  <c:v>mar. 2025</c:v>
                </c:pt>
                <c:pt idx="5">
                  <c:v>apr. 2025</c:v>
                </c:pt>
                <c:pt idx="6">
                  <c:v>mag. 2025</c:v>
                </c:pt>
                <c:pt idx="7">
                  <c:v>giu. 2025</c:v>
                </c:pt>
                <c:pt idx="8">
                  <c:v>lug. 2025</c:v>
                </c:pt>
                <c:pt idx="9">
                  <c:v>set. 2025</c:v>
                </c:pt>
                <c:pt idx="10">
                  <c:v>ott. 2025</c:v>
                </c:pt>
                <c:pt idx="11">
                  <c:v>nov. 2025</c:v>
                </c:pt>
              </c:strCache>
            </c:strRef>
          </c:cat>
          <c:val>
            <c:numRef>
              <c:f>'stranieri in Italia e nel lazio'!$B$3:$B$14</c:f>
              <c:numCache>
                <c:formatCode>_-* #,##0\ _€_-;\-* #,##0\ _€_-;_-* "-"??\ _€_-;_-@_-</c:formatCode>
                <c:ptCount val="12"/>
                <c:pt idx="0">
                  <c:v>19953</c:v>
                </c:pt>
                <c:pt idx="1">
                  <c:v>19694</c:v>
                </c:pt>
                <c:pt idx="2">
                  <c:v>19622</c:v>
                </c:pt>
                <c:pt idx="3">
                  <c:v>19643</c:v>
                </c:pt>
                <c:pt idx="4">
                  <c:v>19660</c:v>
                </c:pt>
                <c:pt idx="5">
                  <c:v>19740</c:v>
                </c:pt>
                <c:pt idx="6">
                  <c:v>19810</c:v>
                </c:pt>
                <c:pt idx="7">
                  <c:v>19816</c:v>
                </c:pt>
                <c:pt idx="8">
                  <c:v>19732</c:v>
                </c:pt>
                <c:pt idx="9">
                  <c:v>20076</c:v>
                </c:pt>
                <c:pt idx="10">
                  <c:v>20099</c:v>
                </c:pt>
                <c:pt idx="11">
                  <c:v>20211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7E-474A-8457-2A3820B270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3654224"/>
        <c:axId val="323655888"/>
      </c:barChart>
      <c:lineChart>
        <c:grouping val="standard"/>
        <c:varyColors val="0"/>
        <c:ser>
          <c:idx val="1"/>
          <c:order val="1"/>
          <c:tx>
            <c:strRef>
              <c:f>'stranieri in Italia e nel lazio'!$C$2</c:f>
              <c:strCache>
                <c:ptCount val="1"/>
                <c:pt idx="0">
                  <c:v>% su popolazione detenuta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'stranieri in Italia e nel lazio'!$A$3:$A$14</c:f>
              <c:strCache>
                <c:ptCount val="12"/>
                <c:pt idx="0">
                  <c:v>nov. 2024</c:v>
                </c:pt>
                <c:pt idx="1">
                  <c:v>dic. 2024</c:v>
                </c:pt>
                <c:pt idx="2">
                  <c:v>gen. 2025</c:v>
                </c:pt>
                <c:pt idx="3">
                  <c:v>feb. 2025</c:v>
                </c:pt>
                <c:pt idx="4">
                  <c:v>mar. 2025</c:v>
                </c:pt>
                <c:pt idx="5">
                  <c:v>apr. 2025</c:v>
                </c:pt>
                <c:pt idx="6">
                  <c:v>mag. 2025</c:v>
                </c:pt>
                <c:pt idx="7">
                  <c:v>giu. 2025</c:v>
                </c:pt>
                <c:pt idx="8">
                  <c:v>lug. 2025</c:v>
                </c:pt>
                <c:pt idx="9">
                  <c:v>set. 2025</c:v>
                </c:pt>
                <c:pt idx="10">
                  <c:v>ott. 2025</c:v>
                </c:pt>
                <c:pt idx="11">
                  <c:v>nov. 2025</c:v>
                </c:pt>
              </c:strCache>
            </c:strRef>
          </c:cat>
          <c:val>
            <c:numRef>
              <c:f>'stranieri in Italia e nel lazio'!$C$3:$C$14</c:f>
              <c:numCache>
                <c:formatCode>0.0%</c:formatCode>
                <c:ptCount val="12"/>
                <c:pt idx="0">
                  <c:v>0.31900000000000001</c:v>
                </c:pt>
                <c:pt idx="1">
                  <c:v>0.318</c:v>
                </c:pt>
                <c:pt idx="2">
                  <c:v>0.317</c:v>
                </c:pt>
                <c:pt idx="3">
                  <c:v>0.316</c:v>
                </c:pt>
                <c:pt idx="4">
                  <c:v>0.315</c:v>
                </c:pt>
                <c:pt idx="5">
                  <c:v>0.316</c:v>
                </c:pt>
                <c:pt idx="6">
                  <c:v>0.316</c:v>
                </c:pt>
                <c:pt idx="7">
                  <c:v>0.316</c:v>
                </c:pt>
                <c:pt idx="8">
                  <c:v>0.315</c:v>
                </c:pt>
                <c:pt idx="9">
                  <c:v>0.318</c:v>
                </c:pt>
                <c:pt idx="10">
                  <c:v>0.317</c:v>
                </c:pt>
                <c:pt idx="11">
                  <c:v>0.316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B7E-474A-8457-2A3820B270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3665456"/>
        <c:axId val="323660048"/>
      </c:lineChart>
      <c:catAx>
        <c:axId val="323654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23655888"/>
        <c:crosses val="autoZero"/>
        <c:auto val="1"/>
        <c:lblAlgn val="ctr"/>
        <c:lblOffset val="100"/>
        <c:noMultiLvlLbl val="0"/>
      </c:catAx>
      <c:valAx>
        <c:axId val="323655888"/>
        <c:scaling>
          <c:orientation val="minMax"/>
          <c:max val="21000"/>
          <c:min val="1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23654224"/>
        <c:crosses val="autoZero"/>
        <c:crossBetween val="between"/>
        <c:majorUnit val="2000"/>
      </c:valAx>
      <c:valAx>
        <c:axId val="323660048"/>
        <c:scaling>
          <c:orientation val="minMax"/>
          <c:max val="0.35000000000000003"/>
          <c:min val="0.25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23665456"/>
        <c:crosses val="max"/>
        <c:crossBetween val="between"/>
      </c:valAx>
      <c:catAx>
        <c:axId val="3236654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236600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'stranieri in Italia e nel lazio'!$B$18</c:f>
              <c:strCache>
                <c:ptCount val="1"/>
                <c:pt idx="0">
                  <c:v>val ass.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6">
                  <a:lumMod val="20000"/>
                  <a:lumOff val="80000"/>
                </a:schemeClr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'stranieri in Italia e nel lazio'!$A$19:$A$30</c:f>
              <c:strCache>
                <c:ptCount val="12"/>
                <c:pt idx="0">
                  <c:v>nov. 2024</c:v>
                </c:pt>
                <c:pt idx="1">
                  <c:v>dic. 2024</c:v>
                </c:pt>
                <c:pt idx="2">
                  <c:v>gen. 2025</c:v>
                </c:pt>
                <c:pt idx="3">
                  <c:v>feb. 2025</c:v>
                </c:pt>
                <c:pt idx="4">
                  <c:v>mar. 2025</c:v>
                </c:pt>
                <c:pt idx="5">
                  <c:v>apr. 2025</c:v>
                </c:pt>
                <c:pt idx="6">
                  <c:v>mag. 2025</c:v>
                </c:pt>
                <c:pt idx="7">
                  <c:v>giu. 2025</c:v>
                </c:pt>
                <c:pt idx="8">
                  <c:v>lug. 2025</c:v>
                </c:pt>
                <c:pt idx="9">
                  <c:v>set. 2025</c:v>
                </c:pt>
                <c:pt idx="10">
                  <c:v>ott. 2025</c:v>
                </c:pt>
                <c:pt idx="11">
                  <c:v>nov. 2025</c:v>
                </c:pt>
              </c:strCache>
            </c:strRef>
          </c:cat>
          <c:val>
            <c:numRef>
              <c:f>'stranieri in Italia e nel lazio'!$B$19:$B$30</c:f>
              <c:numCache>
                <c:formatCode>_-* #,##0\ _€_-;\-* #,##0\ _€_-;_-* "-"??\ _€_-;_-@_-</c:formatCode>
                <c:ptCount val="12"/>
                <c:pt idx="0">
                  <c:v>2516</c:v>
                </c:pt>
                <c:pt idx="1">
                  <c:v>2452</c:v>
                </c:pt>
                <c:pt idx="2">
                  <c:v>2407</c:v>
                </c:pt>
                <c:pt idx="3">
                  <c:v>2431</c:v>
                </c:pt>
                <c:pt idx="4">
                  <c:v>2419</c:v>
                </c:pt>
                <c:pt idx="5">
                  <c:v>2377</c:v>
                </c:pt>
                <c:pt idx="6">
                  <c:v>2410</c:v>
                </c:pt>
                <c:pt idx="7">
                  <c:v>2400</c:v>
                </c:pt>
                <c:pt idx="8">
                  <c:v>2418</c:v>
                </c:pt>
                <c:pt idx="9">
                  <c:v>2395</c:v>
                </c:pt>
                <c:pt idx="10">
                  <c:v>2292</c:v>
                </c:pt>
                <c:pt idx="11">
                  <c:v>2325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A1-4395-A9B7-7218D55CDE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3669200"/>
        <c:axId val="323660464"/>
      </c:barChart>
      <c:lineChart>
        <c:grouping val="standard"/>
        <c:varyColors val="0"/>
        <c:ser>
          <c:idx val="1"/>
          <c:order val="1"/>
          <c:tx>
            <c:strRef>
              <c:f>'stranieri in Italia e nel lazio'!$C$18</c:f>
              <c:strCache>
                <c:ptCount val="1"/>
                <c:pt idx="0">
                  <c:v>% su popolazione detenuta</c:v>
                </c:pt>
              </c:strCache>
            </c:strRef>
          </c:tx>
          <c:spPr>
            <a:ln w="2857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lt1"/>
              </a:solidFill>
              <a:ln w="25400" cap="flat" cmpd="sng" algn="ctr">
                <a:solidFill>
                  <a:schemeClr val="accent5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'stranieri in Italia e nel lazio'!$A$19:$A$30</c:f>
              <c:strCache>
                <c:ptCount val="12"/>
                <c:pt idx="0">
                  <c:v>nov. 2024</c:v>
                </c:pt>
                <c:pt idx="1">
                  <c:v>dic. 2024</c:v>
                </c:pt>
                <c:pt idx="2">
                  <c:v>gen. 2025</c:v>
                </c:pt>
                <c:pt idx="3">
                  <c:v>feb. 2025</c:v>
                </c:pt>
                <c:pt idx="4">
                  <c:v>mar. 2025</c:v>
                </c:pt>
                <c:pt idx="5">
                  <c:v>apr. 2025</c:v>
                </c:pt>
                <c:pt idx="6">
                  <c:v>mag. 2025</c:v>
                </c:pt>
                <c:pt idx="7">
                  <c:v>giu. 2025</c:v>
                </c:pt>
                <c:pt idx="8">
                  <c:v>lug. 2025</c:v>
                </c:pt>
                <c:pt idx="9">
                  <c:v>set. 2025</c:v>
                </c:pt>
                <c:pt idx="10">
                  <c:v>ott. 2025</c:v>
                </c:pt>
                <c:pt idx="11">
                  <c:v>nov. 2025</c:v>
                </c:pt>
              </c:strCache>
            </c:strRef>
          </c:cat>
          <c:val>
            <c:numRef>
              <c:f>'stranieri in Italia e nel lazio'!$C$19:$C$30</c:f>
              <c:numCache>
                <c:formatCode>0.0%</c:formatCode>
                <c:ptCount val="12"/>
                <c:pt idx="0">
                  <c:v>0.36899999999999999</c:v>
                </c:pt>
                <c:pt idx="1">
                  <c:v>0.36799999999999999</c:v>
                </c:pt>
                <c:pt idx="2">
                  <c:v>0.36199999999999999</c:v>
                </c:pt>
                <c:pt idx="3">
                  <c:v>0.36299999999999999</c:v>
                </c:pt>
                <c:pt idx="4">
                  <c:v>0.35899999999999999</c:v>
                </c:pt>
                <c:pt idx="5">
                  <c:v>0.35599999999999998</c:v>
                </c:pt>
                <c:pt idx="6">
                  <c:v>0.35799999999999998</c:v>
                </c:pt>
                <c:pt idx="7">
                  <c:v>0.35799999999999998</c:v>
                </c:pt>
                <c:pt idx="8">
                  <c:v>0.35799999999999998</c:v>
                </c:pt>
                <c:pt idx="9">
                  <c:v>0.35299999999999998</c:v>
                </c:pt>
                <c:pt idx="10">
                  <c:v>0.34399999999999997</c:v>
                </c:pt>
                <c:pt idx="11">
                  <c:v>0.34699999999999998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EA1-4395-A9B7-7218D55CDE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3672112"/>
        <c:axId val="323664208"/>
      </c:lineChart>
      <c:catAx>
        <c:axId val="323669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23660464"/>
        <c:crosses val="autoZero"/>
        <c:auto val="1"/>
        <c:lblAlgn val="ctr"/>
        <c:lblOffset val="100"/>
        <c:noMultiLvlLbl val="0"/>
      </c:catAx>
      <c:valAx>
        <c:axId val="323660464"/>
        <c:scaling>
          <c:orientation val="minMax"/>
          <c:max val="2700"/>
          <c:min val="1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23669200"/>
        <c:crosses val="autoZero"/>
        <c:crossBetween val="between"/>
        <c:majorUnit val="300"/>
      </c:valAx>
      <c:valAx>
        <c:axId val="323664208"/>
        <c:scaling>
          <c:orientation val="minMax"/>
          <c:max val="0.5"/>
          <c:min val="0.25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23672112"/>
        <c:crosses val="max"/>
        <c:crossBetween val="between"/>
      </c:valAx>
      <c:catAx>
        <c:axId val="3236721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236642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'detenuti per genere e nazionali'!$A$19</c:f>
              <c:strCache>
                <c:ptCount val="1"/>
                <c:pt idx="0">
                  <c:v>uomini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'detenuti per genere e nazionali'!$B$18:$C$18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genere e nazionali'!$B$19:$C$19</c:f>
              <c:numCache>
                <c:formatCode>_-* #,##0.0\ _€_-;\-* #,##0.0\ _€_-;_-* "-"??\ _€_-;_-@_-</c:formatCode>
                <c:ptCount val="2"/>
                <c:pt idx="0">
                  <c:v>93.196060877350035</c:v>
                </c:pt>
                <c:pt idx="1">
                  <c:v>95.659798334064007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E3-4112-BCEB-766E70459C5D}"/>
            </c:ext>
          </c:extLst>
        </c:ser>
        <c:ser>
          <c:idx val="1"/>
          <c:order val="1"/>
          <c:tx>
            <c:strRef>
              <c:f>'detenuti per genere e nazionali'!$A$20</c:f>
              <c:strCache>
                <c:ptCount val="1"/>
                <c:pt idx="0">
                  <c:v>donne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'detenuti per genere e nazionali'!$B$18:$C$18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genere e nazionali'!$B$20:$C$20</c:f>
              <c:numCache>
                <c:formatCode>_-* #,##0.0\ _€_-;\-* #,##0.0\ _€_-;_-* "-"??\ _€_-;_-@_-</c:formatCode>
                <c:ptCount val="2"/>
                <c:pt idx="0">
                  <c:v>6.8039391226499548</c:v>
                </c:pt>
                <c:pt idx="1">
                  <c:v>4.340201665935993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E3-4112-BCEB-766E70459C5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249472"/>
        <c:axId val="68251008"/>
      </c:barChart>
      <c:catAx>
        <c:axId val="6824947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68251008"/>
        <c:crosses val="autoZero"/>
        <c:auto val="1"/>
        <c:lblAlgn val="ctr"/>
        <c:lblOffset val="100"/>
        <c:noMultiLvlLbl val="0"/>
      </c:catAx>
      <c:valAx>
        <c:axId val="68251008"/>
        <c:scaling>
          <c:orientation val="minMax"/>
          <c:min val="0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6824947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'detenuti per posizione giuridic'!$O$19</c:f>
              <c:strCache>
                <c:ptCount val="1"/>
                <c:pt idx="0">
                  <c:v>In attesa di primo giudizio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solidFill>
                <a:schemeClr val="bg1">
                  <a:lumMod val="95000"/>
                </a:schemeClr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'detenuti per posizione giuridic'!$P$18:$Q$18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posizione giuridic'!$P$19:$Q$19</c:f>
              <c:numCache>
                <c:formatCode>_-* #,##0.0\ _€_-;\-* #,##0.0\ _€_-;_-* "-"??\ _€_-;_-@_-</c:formatCode>
                <c:ptCount val="2"/>
                <c:pt idx="0" formatCode="0.0">
                  <c:v>19.889585198448223</c:v>
                </c:pt>
                <c:pt idx="1">
                  <c:v>15.209494582576562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E2-494F-BF81-25CBFBCC5991}"/>
            </c:ext>
          </c:extLst>
        </c:ser>
        <c:ser>
          <c:idx val="1"/>
          <c:order val="1"/>
          <c:tx>
            <c:strRef>
              <c:f>'detenuti per posizione giuridic'!$O$20</c:f>
              <c:strCache>
                <c:ptCount val="1"/>
                <c:pt idx="0">
                  <c:v>Appellanti e ricorrenti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'detenuti per posizione giuridic'!$P$18:$Q$18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posizione giuridic'!$P$20:$Q$20</c:f>
              <c:numCache>
                <c:formatCode>_-* #,##0.0\ _€_-;\-* #,##0.0\ _€_-;_-* "-"??\ _€_-;_-@_-</c:formatCode>
                <c:ptCount val="2"/>
                <c:pt idx="0" formatCode="0.0">
                  <c:v>12.026260817666367</c:v>
                </c:pt>
                <c:pt idx="1">
                  <c:v>9.3583641260098958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E2-494F-BF81-25CBFBCC5991}"/>
            </c:ext>
          </c:extLst>
        </c:ser>
        <c:ser>
          <c:idx val="2"/>
          <c:order val="2"/>
          <c:tx>
            <c:strRef>
              <c:f>'detenuti per posizione giuridic'!$O$21</c:f>
              <c:strCache>
                <c:ptCount val="1"/>
                <c:pt idx="0">
                  <c:v>Condannati definitivi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'detenuti per posizione giuridic'!$P$18:$Q$18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posizione giuridic'!$P$21:$Q$21</c:f>
              <c:numCache>
                <c:formatCode>_-* #,##0.0\ _€_-;\-* #,##0.0\ _€_-;_-* "-"??\ _€_-;_-@_-</c:formatCode>
                <c:ptCount val="2"/>
                <c:pt idx="0" formatCode="0.0">
                  <c:v>67.621605490898247</c:v>
                </c:pt>
                <c:pt idx="1">
                  <c:v>74.862215820129023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2E2-494F-BF81-25CBFBCC5991}"/>
            </c:ext>
          </c:extLst>
        </c:ser>
        <c:ser>
          <c:idx val="3"/>
          <c:order val="3"/>
          <c:tx>
            <c:strRef>
              <c:f>'detenuti per posizione giuridic'!$O$22</c:f>
              <c:strCache>
                <c:ptCount val="1"/>
                <c:pt idx="0">
                  <c:v>altra posizione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'detenuti per posizione giuridic'!$P$18:$Q$18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posizione giuridic'!$P$22:$Q$22</c:f>
              <c:numCache>
                <c:formatCode>_-* #,##0.0\ _€_-;\-* #,##0.0\ _€_-;_-* "-"??\ _€_-;_-@_-</c:formatCode>
                <c:ptCount val="2"/>
                <c:pt idx="0" formatCode="0.0">
                  <c:v>0.46254849298716799</c:v>
                </c:pt>
                <c:pt idx="1">
                  <c:v>0.56992547128452442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2E2-494F-BF81-25CBFBCC599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04141184"/>
        <c:axId val="104142720"/>
      </c:barChart>
      <c:catAx>
        <c:axId val="1041411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crossAx val="104142720"/>
        <c:crosses val="autoZero"/>
        <c:auto val="1"/>
        <c:lblAlgn val="ctr"/>
        <c:lblOffset val="100"/>
        <c:noMultiLvlLbl val="0"/>
      </c:catAx>
      <c:valAx>
        <c:axId val="104142720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one"/>
        <c:crossAx val="10414118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it-I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C69EB-0CD6-4C50-89F5-FDA7C356B6C7}" type="datetimeFigureOut">
              <a:rPr lang="it-IT" smtClean="0"/>
              <a:t>08/12/2025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64DF4-907E-4A92-A119-29C91BC8961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5850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64DF4-907E-4A92-A119-29C91BC8961D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5725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08/12/2025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08/12/2025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08/12/2025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08/12/2025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418" y="11415"/>
            <a:ext cx="785640" cy="10413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08/12/2025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08/12/2025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08/12/2025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08/12/2025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08/12/2025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08/12/2025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08/12/2025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417D0-2E68-4637-845D-D469B2751F76}" type="datetimeFigureOut">
              <a:rPr lang="it-IT" smtClean="0"/>
              <a:pPr/>
              <a:t>08/12/2025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624" y="260648"/>
            <a:ext cx="8023402" cy="576064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95537" y="6294849"/>
            <a:ext cx="8280920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dati Dipartimento Amministrazione Penitenziaria (DAP)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Detenuti per Nazionalità in Italia e nel Lazio al 30 NOVEMBRE 2025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876256" y="616530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00000000-0008-0000-05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7227924"/>
              </p:ext>
            </p:extLst>
          </p:nvPr>
        </p:nvGraphicFramePr>
        <p:xfrm>
          <a:off x="251520" y="1340767"/>
          <a:ext cx="8713409" cy="4513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029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Detenuti Stranieri in Italia tra il 30 novembre 2024 e il 30 novembre 2025 (valori assoluti e percentuali su popolazione detenuta)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876256" y="616530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9525599"/>
              </p:ext>
            </p:extLst>
          </p:nvPr>
        </p:nvGraphicFramePr>
        <p:xfrm>
          <a:off x="107504" y="1187625"/>
          <a:ext cx="8873046" cy="4968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665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Detenuti Stranieri nel Lazio tra il 30 novembre 2024 e il 30 novembre 2025 (valori assoluti e percentuali su popolazione detenuta)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876256" y="616530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5" name="Gra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9815947"/>
              </p:ext>
            </p:extLst>
          </p:nvPr>
        </p:nvGraphicFramePr>
        <p:xfrm>
          <a:off x="107504" y="1187624"/>
          <a:ext cx="8980170" cy="5177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951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Detenuti per Genere in Italia e nel Lazio al 30 NOVEMBRE 2025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876256" y="616530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00000000-0008-0000-05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4936918"/>
              </p:ext>
            </p:extLst>
          </p:nvPr>
        </p:nvGraphicFramePr>
        <p:xfrm>
          <a:off x="107504" y="1340768"/>
          <a:ext cx="8928992" cy="462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242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Detenuti posizione per giuridica in Italia e nel Lazio al 30 novembre 2025</a:t>
            </a:r>
            <a:br>
              <a:rPr lang="it-IT" sz="2000" b="1" dirty="0" smtClean="0"/>
            </a:br>
            <a:endParaRPr lang="it-IT" sz="2000" b="1" dirty="0">
              <a:solidFill>
                <a:srgbClr val="FFC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789069" y="6237312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3142630"/>
              </p:ext>
            </p:extLst>
          </p:nvPr>
        </p:nvGraphicFramePr>
        <p:xfrm>
          <a:off x="254317" y="983932"/>
          <a:ext cx="8635365" cy="4890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022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60" y="979895"/>
            <a:ext cx="8820472" cy="558633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070" y="49188"/>
            <a:ext cx="8065338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Percentuali di detenuti in attesa di giudizio in Italia e nel Lazio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840638" y="6427725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48869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47657" y="189522"/>
            <a:ext cx="8148128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2400" b="1" dirty="0" smtClean="0">
                <a:solidFill>
                  <a:srgbClr val="002060"/>
                </a:solidFill>
              </a:rPr>
              <a:t>Numero di persone detenute negli Istituti penitenziari in Italia </a:t>
            </a:r>
          </a:p>
          <a:p>
            <a:pPr algn="ctr"/>
            <a:r>
              <a:rPr lang="it-IT" sz="2400" b="1" dirty="0" smtClean="0">
                <a:solidFill>
                  <a:srgbClr val="002060"/>
                </a:solidFill>
              </a:rPr>
              <a:t> Giu. 2021 – Nov. 2025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179512" y="648484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8082027"/>
              </p:ext>
            </p:extLst>
          </p:nvPr>
        </p:nvGraphicFramePr>
        <p:xfrm>
          <a:off x="47657" y="1052736"/>
          <a:ext cx="9096343" cy="542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5914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presenti, posti effettivamente disponibili e tassi di affollamento negli istituti penitenziari in Italia dal 31/12/2020 al 30/11/2025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2105107"/>
              </p:ext>
            </p:extLst>
          </p:nvPr>
        </p:nvGraphicFramePr>
        <p:xfrm>
          <a:off x="177032" y="1094776"/>
          <a:ext cx="8956868" cy="5447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638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e di persone sottoposte a misure restrittive della libertà alternative al carcere in </a:t>
            </a:r>
            <a:r>
              <a:rPr lang="it-IT" sz="2000" b="1" dirty="0" smtClean="0">
                <a:solidFill>
                  <a:srgbClr val="C00000"/>
                </a:solidFill>
              </a:rPr>
              <a:t>ITALIA</a:t>
            </a:r>
          </a:p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(dic. 2019- nov. 2025)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8688" y="6115352"/>
            <a:ext cx="9259907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del Dipartimento dell’Amministrazione Penitenziaria –</a:t>
            </a:r>
            <a:r>
              <a:rPr lang="it-IT" sz="1200" dirty="0" err="1" smtClean="0"/>
              <a:t>Dap</a:t>
            </a:r>
            <a:r>
              <a:rPr lang="it-IT" sz="1200" dirty="0"/>
              <a:t>- </a:t>
            </a:r>
            <a:r>
              <a:rPr lang="it-IT" sz="1200" dirty="0" smtClean="0"/>
              <a:t>e sistema informativo dell’esecuzione penale esterna (SIEPE</a:t>
            </a:r>
            <a:r>
              <a:rPr lang="it-IT" sz="1200" dirty="0"/>
              <a:t>)</a:t>
            </a: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4245259"/>
              </p:ext>
            </p:extLst>
          </p:nvPr>
        </p:nvGraphicFramePr>
        <p:xfrm>
          <a:off x="467544" y="1196752"/>
          <a:ext cx="8352928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4849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e di persone sottoposte a misure restrittive della libertà alternative al carcere nel </a:t>
            </a:r>
            <a:r>
              <a:rPr lang="it-IT" sz="2000" b="1" dirty="0" smtClean="0">
                <a:solidFill>
                  <a:srgbClr val="C00000"/>
                </a:solidFill>
              </a:rPr>
              <a:t>LAZIO</a:t>
            </a:r>
          </a:p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(dic. 2019- nov. 2025)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591607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 e SIEPE</a:t>
            </a:r>
            <a:endParaRPr lang="it-IT" sz="1200" dirty="0"/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1727735"/>
              </p:ext>
            </p:extLst>
          </p:nvPr>
        </p:nvGraphicFramePr>
        <p:xfrm>
          <a:off x="251520" y="1196752"/>
          <a:ext cx="856895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826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787588"/>
              </p:ext>
            </p:extLst>
          </p:nvPr>
        </p:nvGraphicFramePr>
        <p:xfrm>
          <a:off x="107504" y="1012230"/>
          <a:ext cx="8820474" cy="5566401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1345496">
                  <a:extLst>
                    <a:ext uri="{9D8B030D-6E8A-4147-A177-3AD203B41FA5}">
                      <a16:colId xmlns:a16="http://schemas.microsoft.com/office/drawing/2014/main" val="1902667292"/>
                    </a:ext>
                  </a:extLst>
                </a:gridCol>
                <a:gridCol w="2391992">
                  <a:extLst>
                    <a:ext uri="{9D8B030D-6E8A-4147-A177-3AD203B41FA5}">
                      <a16:colId xmlns:a16="http://schemas.microsoft.com/office/drawing/2014/main" val="3211615703"/>
                    </a:ext>
                  </a:extLst>
                </a:gridCol>
                <a:gridCol w="950872">
                  <a:extLst>
                    <a:ext uri="{9D8B030D-6E8A-4147-A177-3AD203B41FA5}">
                      <a16:colId xmlns:a16="http://schemas.microsoft.com/office/drawing/2014/main" val="3621947872"/>
                    </a:ext>
                  </a:extLst>
                </a:gridCol>
                <a:gridCol w="1033029">
                  <a:extLst>
                    <a:ext uri="{9D8B030D-6E8A-4147-A177-3AD203B41FA5}">
                      <a16:colId xmlns:a16="http://schemas.microsoft.com/office/drawing/2014/main" val="2139276828"/>
                    </a:ext>
                  </a:extLst>
                </a:gridCol>
                <a:gridCol w="794637">
                  <a:extLst>
                    <a:ext uri="{9D8B030D-6E8A-4147-A177-3AD203B41FA5}">
                      <a16:colId xmlns:a16="http://schemas.microsoft.com/office/drawing/2014/main" val="1269320065"/>
                    </a:ext>
                  </a:extLst>
                </a:gridCol>
                <a:gridCol w="715174">
                  <a:extLst>
                    <a:ext uri="{9D8B030D-6E8A-4147-A177-3AD203B41FA5}">
                      <a16:colId xmlns:a16="http://schemas.microsoft.com/office/drawing/2014/main" val="3227188328"/>
                    </a:ext>
                  </a:extLst>
                </a:gridCol>
                <a:gridCol w="794637">
                  <a:extLst>
                    <a:ext uri="{9D8B030D-6E8A-4147-A177-3AD203B41FA5}">
                      <a16:colId xmlns:a16="http://schemas.microsoft.com/office/drawing/2014/main" val="489688910"/>
                    </a:ext>
                  </a:extLst>
                </a:gridCol>
                <a:gridCol w="794637">
                  <a:extLst>
                    <a:ext uri="{9D8B030D-6E8A-4147-A177-3AD203B41FA5}">
                      <a16:colId xmlns:a16="http://schemas.microsoft.com/office/drawing/2014/main" val="3193555270"/>
                    </a:ext>
                  </a:extLst>
                </a:gridCol>
              </a:tblGrid>
              <a:tr h="21625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Regione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Istituto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Italiane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Straniere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Totale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244920"/>
                  </a:ext>
                </a:extLst>
              </a:tr>
              <a:tr h="21625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617901"/>
                  </a:ext>
                </a:extLst>
              </a:tr>
              <a:tr h="42807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detenzione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detenzione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Presenti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Figli al seguito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Presenti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Figli al seguito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Presenti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Figli al seguito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191408"/>
                  </a:ext>
                </a:extLst>
              </a:tr>
              <a:tr h="37793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CAMPANIA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LAURO ICAM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314887"/>
                  </a:ext>
                </a:extLst>
              </a:tr>
              <a:tr h="55225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LAZIO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ROMA"G. STEFANINI" REBIBBIA FEMMINILE CCF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25864042"/>
                  </a:ext>
                </a:extLst>
              </a:tr>
              <a:tr h="79326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LOMBARDIA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BOLLATE"II C.R." CR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1300182"/>
                  </a:ext>
                </a:extLst>
              </a:tr>
              <a:tr h="59670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LOMBARDIA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MILANO"F. DI CATALDO" SAN VITTORE CCF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85439613"/>
                  </a:ext>
                </a:extLst>
              </a:tr>
              <a:tr h="59670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PIEMONTE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TORINO"G. LORUSSO L. CUTUGNO" LE VALLETTE CC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96803793"/>
                  </a:ext>
                </a:extLst>
              </a:tr>
              <a:tr h="40014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UMBRIA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PERUGIA"NUOVO COMPLESSO PENITENZIARIO CAPANNE" CC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63741458"/>
                  </a:ext>
                </a:extLst>
              </a:tr>
              <a:tr h="40014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VENETO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VENEZIA"GIUDECCA" CRF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42110715"/>
                  </a:ext>
                </a:extLst>
              </a:tr>
              <a:tr h="36560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Totale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139993"/>
                  </a:ext>
                </a:extLst>
              </a:tr>
            </a:tbl>
          </a:graphicData>
        </a:graphic>
      </p:graphicFrame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8640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Detenute madri con figli al seguito presenti negli Istituti penitenziari in Italia </a:t>
            </a:r>
            <a:br>
              <a:rPr lang="it-IT" sz="2000" b="1" dirty="0" smtClean="0"/>
            </a:br>
            <a:r>
              <a:rPr lang="it-IT" sz="2000" b="1" dirty="0" smtClean="0"/>
              <a:t>al 31 ottobre settembre 2025</a:t>
            </a:r>
            <a:endParaRPr lang="it-IT" sz="2000" b="1" dirty="0">
              <a:solidFill>
                <a:srgbClr val="C00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979712" y="6453317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14926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4735" y="1024681"/>
            <a:ext cx="5654530" cy="4808637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8101" y="1841"/>
            <a:ext cx="8168315" cy="87044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sz="2000" b="1" dirty="0" smtClean="0"/>
              <a:t>Tasso affollamento calcolato sul numero effettivo di posti disponibili(*) </a:t>
            </a:r>
            <a:br>
              <a:rPr lang="it-IT" sz="2000" b="1" dirty="0" smtClean="0"/>
            </a:br>
            <a:r>
              <a:rPr lang="it-IT" sz="2000" b="1" dirty="0" smtClean="0"/>
              <a:t>e numero di detenuti per regione</a:t>
            </a:r>
            <a:br>
              <a:rPr lang="it-IT" sz="2000" b="1" dirty="0" smtClean="0"/>
            </a:br>
            <a:r>
              <a:rPr lang="it-IT" sz="2000" b="1" dirty="0" smtClean="0"/>
              <a:t>negli istituti penitenziari d’Italia al 30 novembre 2025</a:t>
            </a:r>
            <a:endParaRPr lang="it-IT" sz="2000" b="1" dirty="0">
              <a:solidFill>
                <a:srgbClr val="FFC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039706" y="6519669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sp>
        <p:nvSpPr>
          <p:cNvPr id="11" name="Rettangolo 10"/>
          <p:cNvSpPr/>
          <p:nvPr/>
        </p:nvSpPr>
        <p:spPr>
          <a:xfrm>
            <a:off x="122948" y="6183935"/>
            <a:ext cx="89289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/>
              <a:t>(*) i posti effettivamente disponibili degli </a:t>
            </a:r>
            <a:r>
              <a:rPr lang="it-IT" sz="1050" smtClean="0"/>
              <a:t>istituti sono </a:t>
            </a:r>
            <a:r>
              <a:rPr lang="it-IT" sz="1050" dirty="0" smtClean="0"/>
              <a:t>calcolati in base all’ultimo aggiornamento disponibile delle schede di trasparenza degli istituti consultabili sul sito del Ministero della Giustizia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875258" y="2024409"/>
            <a:ext cx="1720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Tasso affollamento per Regione</a:t>
            </a:r>
            <a:endParaRPr lang="it-IT" sz="1600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716" y="3010104"/>
            <a:ext cx="1705680" cy="128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50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5496" y="76562"/>
            <a:ext cx="835292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Dettaglio dei detenuti presenti negli istituti penitenziari del Lazio al  30/11/2025</a:t>
            </a:r>
            <a:endParaRPr lang="it-IT" b="1" dirty="0"/>
          </a:p>
        </p:txBody>
      </p:sp>
      <p:sp>
        <p:nvSpPr>
          <p:cNvPr id="6" name="Rettangolo 5"/>
          <p:cNvSpPr/>
          <p:nvPr/>
        </p:nvSpPr>
        <p:spPr>
          <a:xfrm>
            <a:off x="395536" y="6279703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 smtClean="0"/>
              <a:t>(*) i posti effettivamente disponibili degli istituti del Lazio sono calcolati in base all’ultimo aggiornamento disponibile delle schede di trasparenza degli istituti consultabili sul sito del Ministero della Giustizia</a:t>
            </a:r>
            <a:endParaRPr lang="it-IT" sz="12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6804248" y="6510535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206710"/>
              </p:ext>
            </p:extLst>
          </p:nvPr>
        </p:nvGraphicFramePr>
        <p:xfrm>
          <a:off x="173997" y="530073"/>
          <a:ext cx="8452751" cy="574843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971238">
                  <a:extLst>
                    <a:ext uri="{9D8B030D-6E8A-4147-A177-3AD203B41FA5}">
                      <a16:colId xmlns:a16="http://schemas.microsoft.com/office/drawing/2014/main" val="1406207836"/>
                    </a:ext>
                  </a:extLst>
                </a:gridCol>
                <a:gridCol w="782064">
                  <a:extLst>
                    <a:ext uri="{9D8B030D-6E8A-4147-A177-3AD203B41FA5}">
                      <a16:colId xmlns:a16="http://schemas.microsoft.com/office/drawing/2014/main" val="1751016505"/>
                    </a:ext>
                  </a:extLst>
                </a:gridCol>
                <a:gridCol w="1322131">
                  <a:extLst>
                    <a:ext uri="{9D8B030D-6E8A-4147-A177-3AD203B41FA5}">
                      <a16:colId xmlns:a16="http://schemas.microsoft.com/office/drawing/2014/main" val="3942614510"/>
                    </a:ext>
                  </a:extLst>
                </a:gridCol>
                <a:gridCol w="1228253">
                  <a:extLst>
                    <a:ext uri="{9D8B030D-6E8A-4147-A177-3AD203B41FA5}">
                      <a16:colId xmlns:a16="http://schemas.microsoft.com/office/drawing/2014/main" val="2079229812"/>
                    </a:ext>
                  </a:extLst>
                </a:gridCol>
                <a:gridCol w="1092122">
                  <a:extLst>
                    <a:ext uri="{9D8B030D-6E8A-4147-A177-3AD203B41FA5}">
                      <a16:colId xmlns:a16="http://schemas.microsoft.com/office/drawing/2014/main" val="1233130316"/>
                    </a:ext>
                  </a:extLst>
                </a:gridCol>
                <a:gridCol w="981137">
                  <a:extLst>
                    <a:ext uri="{9D8B030D-6E8A-4147-A177-3AD203B41FA5}">
                      <a16:colId xmlns:a16="http://schemas.microsoft.com/office/drawing/2014/main" val="3882217495"/>
                    </a:ext>
                  </a:extLst>
                </a:gridCol>
                <a:gridCol w="1075806">
                  <a:extLst>
                    <a:ext uri="{9D8B030D-6E8A-4147-A177-3AD203B41FA5}">
                      <a16:colId xmlns:a16="http://schemas.microsoft.com/office/drawing/2014/main" val="904374269"/>
                    </a:ext>
                  </a:extLst>
                </a:gridCol>
              </a:tblGrid>
              <a:tr h="336699"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Istituto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Tipo istituto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Capienza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Regolamentare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POSTI  </a:t>
                      </a:r>
                      <a:b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effettivamente disponili (*)</a:t>
                      </a:r>
                    </a:p>
                  </a:txBody>
                  <a:tcPr marL="3744" marR="3744" marT="3744" marB="0"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Detenuti presenti al 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 ottobre 2025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 cui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stranieri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3744" marR="3744" marT="3744" marB="0" anchor="ctr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361083"/>
                  </a:ext>
                </a:extLst>
              </a:tr>
              <a:tr h="22696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Totale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onne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it-IT" sz="1100" b="1" i="0" u="none" strike="noStrike" dirty="0">
                        <a:solidFill>
                          <a:srgbClr val="333333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744" marR="3744" marT="3744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728588"/>
                  </a:ext>
                </a:extLst>
              </a:tr>
              <a:tr h="24516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CASSINO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200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92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170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-     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60   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86692806"/>
                  </a:ext>
                </a:extLst>
              </a:tr>
              <a:tr h="42232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FROSINONE "G. PAGLIEI"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517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482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639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-  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195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15077429"/>
                  </a:ext>
                </a:extLst>
              </a:tr>
              <a:tr h="2411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PALIANO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153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153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59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1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54973396"/>
                  </a:ext>
                </a:extLst>
              </a:tr>
              <a:tr h="2411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LATINA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77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77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142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41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36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5165946"/>
                  </a:ext>
                </a:extLst>
              </a:tr>
              <a:tr h="2411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RIETI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295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289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523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-  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278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71913887"/>
                  </a:ext>
                </a:extLst>
              </a:tr>
              <a:tr h="42232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CIVITAVECCHIA "G. PASSERINI"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172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92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80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-  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17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51926315"/>
                  </a:ext>
                </a:extLst>
              </a:tr>
              <a:tr h="31475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CIVITAVECCHIA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358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347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626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39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279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94850624"/>
                  </a:ext>
                </a:extLst>
              </a:tr>
              <a:tr h="42232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ROMA "G. STEFANINI" REBIBBIA FEMMINILE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CCF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272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249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370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370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111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85736609"/>
                  </a:ext>
                </a:extLst>
              </a:tr>
              <a:tr h="42232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ROMA "R. CINOTTI" REBIBBIA N.C.1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1.171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1.068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1.649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-  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542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13627373"/>
                  </a:ext>
                </a:extLst>
              </a:tr>
              <a:tr h="42232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ROMA "REBIBBIA TERZA CASA"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172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132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109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-  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22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80037742"/>
                  </a:ext>
                </a:extLst>
              </a:tr>
              <a:tr h="2411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ROMA "REBIBBIA"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445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269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307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-  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40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01991174"/>
                  </a:ext>
                </a:extLst>
              </a:tr>
              <a:tr h="31475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ROMA "REGINA COELI"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628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444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728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-  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315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091062"/>
                  </a:ext>
                </a:extLst>
              </a:tr>
              <a:tr h="2411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VELLETRI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412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386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584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-  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146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36216864"/>
                  </a:ext>
                </a:extLst>
              </a:tr>
              <a:tr h="35893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VITERBO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440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405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716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-  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283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57601837"/>
                  </a:ext>
                </a:extLst>
              </a:tr>
              <a:tr h="54086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TOTALE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5.312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4.485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6.702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456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2.325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12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928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0" y="176137"/>
            <a:ext cx="832485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Tasso di affollamento negli istituti penitenziari del Lazio e in Italia calcolato sul totale dei posti effettivamente disponibili al 30 NOVEMBRE 2025</a:t>
            </a:r>
            <a:endParaRPr lang="it-IT" b="1" dirty="0"/>
          </a:p>
        </p:txBody>
      </p:sp>
      <p:sp>
        <p:nvSpPr>
          <p:cNvPr id="6" name="Rettangolo 5"/>
          <p:cNvSpPr/>
          <p:nvPr/>
        </p:nvSpPr>
        <p:spPr>
          <a:xfrm>
            <a:off x="90270" y="6140579"/>
            <a:ext cx="89289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/>
              <a:t>(*) i posti effettivamente disponibili degli istituti penitenziari in tutta Italia sono calcolati in base all’ultimo aggiornamento disponibile delle schede di trasparenza degli istituti consultabili sul sito del ministero della Giustizia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039706" y="6519669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70" y="980728"/>
            <a:ext cx="8961503" cy="4919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10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11552</TotalTime>
  <Words>803</Words>
  <Application>Microsoft Office PowerPoint</Application>
  <PresentationFormat>Presentazione su schermo (4:3)</PresentationFormat>
  <Paragraphs>232</Paragraphs>
  <Slides>15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0" baseType="lpstr">
      <vt:lpstr>Arial</vt:lpstr>
      <vt:lpstr>Calibri</vt:lpstr>
      <vt:lpstr>Tahoma</vt:lpstr>
      <vt:lpstr>Trebuchet MS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Detenute madri con figli al seguito presenti negli Istituti penitenziari in Italia  al 31 ottobre settembre 2025</vt:lpstr>
      <vt:lpstr>Tasso affollamento calcolato sul numero effettivo di posti disponibili(*)  e numero di detenuti per regione negli istituti penitenziari d’Italia al 30 novembre 2025</vt:lpstr>
      <vt:lpstr>Presentazione standard di PowerPoint</vt:lpstr>
      <vt:lpstr>Presentazione standard di PowerPoint</vt:lpstr>
      <vt:lpstr>Detenuti per Nazionalità in Italia e nel Lazio al 30 NOVEMBRE 2025</vt:lpstr>
      <vt:lpstr>Detenuti Stranieri in Italia tra il 30 novembre 2024 e il 30 novembre 2025 (valori assoluti e percentuali su popolazione detenuta)</vt:lpstr>
      <vt:lpstr>Detenuti Stranieri nel Lazio tra il 30 novembre 2024 e il 30 novembre 2025 (valori assoluti e percentuali su popolazione detenuta)</vt:lpstr>
      <vt:lpstr>Detenuti per Genere in Italia e nel Lazio al 30 NOVEMBRE 2025</vt:lpstr>
      <vt:lpstr>Detenuti posizione per giuridica in Italia e nel Lazio al 30 novembre 2025 </vt:lpstr>
      <vt:lpstr>Percentuali di detenuti in attesa di giudizio in Italia e nel Lazio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Windows User</dc:creator>
  <cp:lastModifiedBy>Lorenzo Fanoli</cp:lastModifiedBy>
  <cp:revision>834</cp:revision>
  <dcterms:created xsi:type="dcterms:W3CDTF">2020-06-03T15:49:37Z</dcterms:created>
  <dcterms:modified xsi:type="dcterms:W3CDTF">2025-12-08T16:36:33Z</dcterms:modified>
</cp:coreProperties>
</file>