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0" r:id="rId2"/>
    <p:sldId id="263" r:id="rId3"/>
    <p:sldId id="266" r:id="rId4"/>
    <p:sldId id="270" r:id="rId5"/>
    <p:sldId id="273" r:id="rId6"/>
    <p:sldId id="287" r:id="rId7"/>
    <p:sldId id="286" r:id="rId8"/>
    <p:sldId id="291" r:id="rId9"/>
    <p:sldId id="274" r:id="rId10"/>
    <p:sldId id="284" r:id="rId11"/>
    <p:sldId id="292" r:id="rId12"/>
    <p:sldId id="281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6\tabelle%20e%20grafici%20%205%20GENNAIO%2026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5%20GENNAIO%202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DETENUTI PRESENTI</a:t>
            </a:r>
            <a:endParaRPr lang="en-US" b="1"/>
          </a:p>
        </c:rich>
      </c:tx>
      <c:layout>
        <c:manualLayout>
          <c:xMode val="edge"/>
          <c:yMode val="edge"/>
          <c:x val="0.37283385605680158"/>
          <c:y val="0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27F-432D-A525-3C59B2410E98}"/>
                </c:ext>
              </c:extLst>
            </c:dLbl>
            <c:dLbl>
              <c:idx val="2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27F-432D-A525-3C59B2410E9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TREND'!$B$406:$B$429</c:f>
              <c:strCache>
                <c:ptCount val="24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0">
                  <c:v>24/11/2025</c:v>
                </c:pt>
                <c:pt idx="23">
                  <c:v>31/12/2025</c:v>
                </c:pt>
              </c:strCache>
            </c:strRef>
          </c:cat>
          <c:val>
            <c:numRef>
              <c:f>'POSTI E PRESENZE TREND'!$C$406:$C$429</c:f>
              <c:numCache>
                <c:formatCode>_-* #,##0\ _€_-;\-* #,##0\ _€_-;_-* "-"??\ _€_-;_-@_-</c:formatCode>
                <c:ptCount val="24"/>
                <c:pt idx="0">
                  <c:v>61856.999999999964</c:v>
                </c:pt>
                <c:pt idx="1">
                  <c:v>61461.999999999964</c:v>
                </c:pt>
                <c:pt idx="2">
                  <c:v>61940.999999999978</c:v>
                </c:pt>
                <c:pt idx="3">
                  <c:v>62160.999999999993</c:v>
                </c:pt>
                <c:pt idx="4">
                  <c:v>62115.000000000015</c:v>
                </c:pt>
                <c:pt idx="5">
                  <c:v>62278.999999999978</c:v>
                </c:pt>
                <c:pt idx="6">
                  <c:v>62397</c:v>
                </c:pt>
                <c:pt idx="7">
                  <c:v>62475</c:v>
                </c:pt>
                <c:pt idx="8">
                  <c:v>62494.000000000007</c:v>
                </c:pt>
                <c:pt idx="9">
                  <c:v>62713.999999999993</c:v>
                </c:pt>
                <c:pt idx="10">
                  <c:v>62717.000000000015</c:v>
                </c:pt>
                <c:pt idx="11">
                  <c:v>62727.000000000015</c:v>
                </c:pt>
                <c:pt idx="12">
                  <c:v>62413.000000000036</c:v>
                </c:pt>
                <c:pt idx="13">
                  <c:v>62567.999999999956</c:v>
                </c:pt>
                <c:pt idx="14">
                  <c:v>62695</c:v>
                </c:pt>
                <c:pt idx="15">
                  <c:v>63131.000000000065</c:v>
                </c:pt>
                <c:pt idx="16">
                  <c:v>63214.000000000015</c:v>
                </c:pt>
                <c:pt idx="17">
                  <c:v>63172.000000000015</c:v>
                </c:pt>
                <c:pt idx="18">
                  <c:v>63297.999999999978</c:v>
                </c:pt>
                <c:pt idx="19">
                  <c:v>63467.000000000029</c:v>
                </c:pt>
                <c:pt idx="20">
                  <c:v>63693</c:v>
                </c:pt>
                <c:pt idx="21">
                  <c:v>63825.000000000022</c:v>
                </c:pt>
                <c:pt idx="22">
                  <c:v>63707.999999999956</c:v>
                </c:pt>
                <c:pt idx="23">
                  <c:v>63499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4D-4D83-BC57-80F191808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1184911"/>
        <c:axId val="1161185327"/>
      </c:lineChart>
      <c:catAx>
        <c:axId val="116118491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1185327"/>
        <c:crosses val="autoZero"/>
        <c:auto val="1"/>
        <c:lblAlgn val="ctr"/>
        <c:lblOffset val="100"/>
        <c:noMultiLvlLbl val="0"/>
      </c:catAx>
      <c:valAx>
        <c:axId val="1161185327"/>
        <c:scaling>
          <c:orientation val="minMax"/>
          <c:min val="61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161184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349C4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it-IT" b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POSTI DISPONIBILI</a:t>
            </a:r>
            <a:endParaRPr lang="it-IT" b="1"/>
          </a:p>
        </c:rich>
      </c:tx>
      <c:layout>
        <c:manualLayout>
          <c:xMode val="edge"/>
          <c:yMode val="edge"/>
          <c:x val="0.41631097364596376"/>
          <c:y val="5.8578139218294828E-2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FF00"/>
              </a:solidFill>
              <a:rou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FFFF00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0C1-4C3C-80EF-A3D16C610387}"/>
                </c:ext>
              </c:extLst>
            </c:dLbl>
            <c:dLbl>
              <c:idx val="2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0C1-4C3C-80EF-A3D16C610387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TREND'!$E$406:$E$429</c:f>
              <c:strCache>
                <c:ptCount val="24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0">
                  <c:v>24/11/2025</c:v>
                </c:pt>
                <c:pt idx="23">
                  <c:v>31/12/2025</c:v>
                </c:pt>
              </c:strCache>
            </c:strRef>
          </c:cat>
          <c:val>
            <c:numRef>
              <c:f>'POSTI E PRESENZE TREND'!$F$406:$F$429</c:f>
              <c:numCache>
                <c:formatCode>_-* #,##0\ _€_-;\-* #,##0\ _€_-;_-* "-"??\ _€_-;_-@_-</c:formatCode>
                <c:ptCount val="24"/>
                <c:pt idx="0">
                  <c:v>46824.000000000022</c:v>
                </c:pt>
                <c:pt idx="1">
                  <c:v>46506.000000000036</c:v>
                </c:pt>
                <c:pt idx="2">
                  <c:v>46842</c:v>
                </c:pt>
                <c:pt idx="3">
                  <c:v>46835.999999999971</c:v>
                </c:pt>
                <c:pt idx="4">
                  <c:v>46836.999999999971</c:v>
                </c:pt>
                <c:pt idx="5">
                  <c:v>46813.000000000051</c:v>
                </c:pt>
                <c:pt idx="6">
                  <c:v>46785.000000000029</c:v>
                </c:pt>
                <c:pt idx="7">
                  <c:v>46778.000000000029</c:v>
                </c:pt>
                <c:pt idx="8">
                  <c:v>46806</c:v>
                </c:pt>
                <c:pt idx="9">
                  <c:v>46698.000000000022</c:v>
                </c:pt>
                <c:pt idx="10">
                  <c:v>46699.000000000029</c:v>
                </c:pt>
                <c:pt idx="11">
                  <c:v>46717.000000000015</c:v>
                </c:pt>
                <c:pt idx="12">
                  <c:v>46743.999999999964</c:v>
                </c:pt>
                <c:pt idx="13">
                  <c:v>46767.000000000015</c:v>
                </c:pt>
                <c:pt idx="14">
                  <c:v>46761</c:v>
                </c:pt>
                <c:pt idx="15">
                  <c:v>46637.000000000029</c:v>
                </c:pt>
                <c:pt idx="16">
                  <c:v>46532.999999999964</c:v>
                </c:pt>
                <c:pt idx="17">
                  <c:v>46592.999999999985</c:v>
                </c:pt>
                <c:pt idx="18">
                  <c:v>46613.000000000007</c:v>
                </c:pt>
                <c:pt idx="19">
                  <c:v>46303.999999999978</c:v>
                </c:pt>
                <c:pt idx="20">
                  <c:v>46184.000000000022</c:v>
                </c:pt>
                <c:pt idx="21">
                  <c:v>46136.000000000007</c:v>
                </c:pt>
                <c:pt idx="22">
                  <c:v>46200</c:v>
                </c:pt>
                <c:pt idx="23">
                  <c:v>46081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8F-42A0-8C0E-E727C4E170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675567"/>
        <c:axId val="233685551"/>
      </c:lineChart>
      <c:catAx>
        <c:axId val="233675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3685551"/>
        <c:crosses val="autoZero"/>
        <c:auto val="1"/>
        <c:lblAlgn val="ctr"/>
        <c:lblOffset val="100"/>
        <c:noMultiLvlLbl val="0"/>
      </c:catAx>
      <c:valAx>
        <c:axId val="233685551"/>
        <c:scaling>
          <c:orientation val="minMax"/>
          <c:max val="47000"/>
          <c:min val="459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233675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002060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5B-457F-BB82-530E875DC664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5B-457F-BB82-530E875DC664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5B-457F-BB82-530E875DC664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5B-457F-BB82-530E875DC664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5B-457F-BB82-530E875DC664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5B-457F-BB82-530E875DC664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5B-457F-BB82-530E875DC664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5B-457F-BB82-530E875DC664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B5B-457F-BB82-530E875DC664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B5B-457F-BB82-530E875DC664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B5B-457F-BB82-530E875DC664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B5B-457F-BB82-530E875DC664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B5B-457F-BB82-530E875DC664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B5B-457F-BB82-530E875DC664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B5B-457F-BB82-530E875DC664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B5B-457F-BB82-530E875DC664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B5B-457F-BB82-530E875DC664}"/>
                </c:ext>
              </c:extLst>
            </c:dLbl>
            <c:dLbl>
              <c:idx val="54"/>
              <c:layout>
                <c:manualLayout>
                  <c:x val="-5.762115252416297E-3"/>
                  <c:y val="5.7597993773899226E-3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B5B-457F-BB82-530E875DC664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lazio'!$Y$79:$CA$79</c:f>
              <c:strCache>
                <c:ptCount val="55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4">
                  <c:v>DIC. 25</c:v>
                </c:pt>
              </c:strCache>
            </c:strRef>
          </c:cat>
          <c:val>
            <c:numRef>
              <c:f>'trend lazio'!$Y$80:$CA$80</c:f>
              <c:numCache>
                <c:formatCode>_-* #,##0\ _€_-;\-* #,##0\ _€_-;_-* "-"??\ _€_-;_-@_-</c:formatCode>
                <c:ptCount val="55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B5B-457F-BB82-530E875DC66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77299929637447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A7-4CE6-A570-A8A2B26CEE65}"/>
                </c:ext>
              </c:extLst>
            </c:dLbl>
            <c:dLbl>
              <c:idx val="8"/>
              <c:layout>
                <c:manualLayout>
                  <c:x val="-5.5648302726767343E-3"/>
                  <c:y val="2.6881720430107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A7-4CE6-A570-A8A2B26CEE65}"/>
                </c:ext>
              </c:extLst>
            </c:dLbl>
            <c:dLbl>
              <c:idx val="19"/>
              <c:layout>
                <c:manualLayout>
                  <c:x val="3.3388981636060099E-2"/>
                  <c:y val="1.8610421836228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A7-4CE6-A570-A8A2B26CEE65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disponibili'!$A$34:$A$53</c:f>
              <c:strCache>
                <c:ptCount val="20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</c:strCache>
            </c:strRef>
          </c:cat>
          <c:val>
            <c:numRef>
              <c:f>'detenuti e posti disponibili'!$B$34:$B$53</c:f>
              <c:numCache>
                <c:formatCode>_-* #,##0\ _€_-;\-* #,##0\ _€_-;_-* "-"??\ _€_-;_-@_-</c:formatCode>
                <c:ptCount val="20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  <c:pt idx="19">
                  <c:v>63499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A7-4CE6-A570-A8A2B26CEE65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A7-4CE6-A570-A8A2B26CEE65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A7-4CE6-A570-A8A2B26CEE65}"/>
                </c:ext>
              </c:extLst>
            </c:dLbl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A7-4CE6-A570-A8A2B26CEE6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disponibili'!$A$34:$A$53</c:f>
              <c:strCache>
                <c:ptCount val="20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</c:strCache>
            </c:strRef>
          </c:cat>
          <c:val>
            <c:numRef>
              <c:f>'detenuti e posti disponibili'!$C$34:$C$53</c:f>
              <c:numCache>
                <c:formatCode>_-* #,##0\ _€_-;\-* #,##0\ _€_-;_-* "-"??\ _€_-;_-@_-</c:formatCode>
                <c:ptCount val="20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  <c:pt idx="19">
                  <c:v>46081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A7-4CE6-A570-A8A2B26CE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8169170840289381E-2"/>
                  <c:y val="-1.4474772539288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A7-4CE6-A570-A8A2B26CEE65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8A7-4CE6-A570-A8A2B26CEE65}"/>
                </c:ext>
              </c:extLst>
            </c:dLbl>
            <c:dLbl>
              <c:idx val="19"/>
              <c:layout>
                <c:manualLayout>
                  <c:x val="-8.3472454090150246E-3"/>
                  <c:y val="-8.2712985938792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A7-4CE6-A570-A8A2B26CEE6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1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disponibili'!$A$34:$A$53</c:f>
              <c:strCache>
                <c:ptCount val="20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</c:strCache>
            </c:strRef>
          </c:cat>
          <c:val>
            <c:numRef>
              <c:f>'detenuti e posti disponibili'!$D$34:$D$53</c:f>
              <c:numCache>
                <c:formatCode>0.0%</c:formatCode>
                <c:ptCount val="20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  <c:pt idx="19">
                  <c:v>1.3779865888327076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28A7-4CE6-A570-A8A2B26CE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alternative1'!$B$194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solidFill>
                <a:schemeClr val="bg1"/>
              </a:solidFill>
              <a:ln w="12700">
                <a:solidFill>
                  <a:srgbClr val="FFFF00"/>
                </a:solidFill>
              </a:ln>
              <a:effectLst/>
            </c:spPr>
            <c:txPr>
              <a:bodyPr rot="0" vert="horz"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alternative1'!$A$195:$A$206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</c:strCache>
            </c:strRef>
          </c:cat>
          <c:val>
            <c:numRef>
              <c:f>'misure alternative1'!$B$195:$B$206</c:f>
              <c:numCache>
                <c:formatCode>_-* #,##0\ _€_-;\-* #,##0\ _€_-;_-* "-"??\ _€_-;_-@_-</c:formatCode>
                <c:ptCount val="12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98257</c:v>
                </c:pt>
                <c:pt idx="7">
                  <c:v>99761</c:v>
                </c:pt>
                <c:pt idx="8">
                  <c:v>99549</c:v>
                </c:pt>
                <c:pt idx="9">
                  <c:v>99717</c:v>
                </c:pt>
                <c:pt idx="10">
                  <c:v>100699</c:v>
                </c:pt>
                <c:pt idx="11">
                  <c:v>100756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4B-48CF-A75E-DADEF86E3A6A}"/>
            </c:ext>
          </c:extLst>
        </c:ser>
        <c:ser>
          <c:idx val="1"/>
          <c:order val="1"/>
          <c:tx>
            <c:strRef>
              <c:f>'misure alternative1'!$C$194</c:f>
              <c:strCache>
                <c:ptCount val="1"/>
                <c:pt idx="0">
                  <c:v>Presenti in carcere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vert="horz"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alternative1'!$A$195:$A$206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</c:strCache>
            </c:strRef>
          </c:cat>
          <c:val>
            <c:numRef>
              <c:f>'misure alternative1'!$C$195:$C$206</c:f>
              <c:numCache>
                <c:formatCode>_-* #,##0\ _€_-;\-* #,##0\ _€_-;_-* "-"??\ _€_-;_-@_-</c:formatCode>
                <c:ptCount val="12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62281</c:v>
                </c:pt>
                <c:pt idx="7">
                  <c:v>62728</c:v>
                </c:pt>
                <c:pt idx="8">
                  <c:v>63198</c:v>
                </c:pt>
                <c:pt idx="9">
                  <c:v>63493</c:v>
                </c:pt>
                <c:pt idx="10">
                  <c:v>63803</c:v>
                </c:pt>
                <c:pt idx="11">
                  <c:v>63499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4B-48CF-A75E-DADEF86E3A6A}"/>
            </c:ext>
          </c:extLst>
        </c:ser>
        <c:ser>
          <c:idx val="2"/>
          <c:order val="2"/>
          <c:tx>
            <c:strRef>
              <c:f>'misure alternative1'!$D$194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txPr>
              <a:bodyPr rot="0" vert="horz"/>
              <a:lstStyle/>
              <a:p>
                <a:pPr>
                  <a:defRPr sz="1400" b="1"/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alternative1'!$A$195:$A$206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</c:strCache>
            </c:strRef>
          </c:cat>
          <c:val>
            <c:numRef>
              <c:f>'misure alternative1'!$D$195:$D$206</c:f>
              <c:numCache>
                <c:formatCode>_-* #,##0\ _€_-;\-* #,##0\ _€_-;_-* "-"??\ _€_-;_-@_-</c:formatCode>
                <c:ptCount val="12"/>
                <c:pt idx="0">
                  <c:v>121129</c:v>
                </c:pt>
                <c:pt idx="1">
                  <c:v>113075</c:v>
                </c:pt>
                <c:pt idx="2">
                  <c:v>122964</c:v>
                </c:pt>
                <c:pt idx="3">
                  <c:v>130754</c:v>
                </c:pt>
                <c:pt idx="4">
                  <c:v>144995</c:v>
                </c:pt>
                <c:pt idx="5">
                  <c:v>155372</c:v>
                </c:pt>
                <c:pt idx="6">
                  <c:v>160538</c:v>
                </c:pt>
                <c:pt idx="7">
                  <c:v>162489</c:v>
                </c:pt>
                <c:pt idx="8">
                  <c:v>162747</c:v>
                </c:pt>
                <c:pt idx="9">
                  <c:v>163210</c:v>
                </c:pt>
                <c:pt idx="10">
                  <c:v>164502</c:v>
                </c:pt>
                <c:pt idx="11">
                  <c:v>164255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4B-48CF-A75E-DADEF86E3A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79217375"/>
        <c:axId val="1779217791"/>
      </c:barChart>
      <c:catAx>
        <c:axId val="1779217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it-IT"/>
          </a:p>
        </c:txPr>
        <c:crossAx val="1779217791"/>
        <c:crosses val="autoZero"/>
        <c:auto val="1"/>
        <c:lblAlgn val="ctr"/>
        <c:lblOffset val="100"/>
        <c:noMultiLvlLbl val="0"/>
      </c:catAx>
      <c:valAx>
        <c:axId val="1779217791"/>
        <c:scaling>
          <c:orientation val="minMax"/>
          <c:max val="200000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779217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b="1">
              <a:solidFill>
                <a:srgbClr val="FFC000"/>
              </a:solidFill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shade val="30000"/>
            <a:satMod val="115000"/>
          </a:schemeClr>
        </a:gs>
        <a:gs pos="50000">
          <a:schemeClr val="accent1">
            <a:shade val="67500"/>
            <a:satMod val="115000"/>
          </a:schemeClr>
        </a:gs>
        <a:gs pos="100000">
          <a:schemeClr val="accent1">
            <a:shade val="100000"/>
            <a:satMod val="1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sz="11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alternative1'!$B$151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62C-4089-9857-1477BD3DBF9E}"/>
                </c:ext>
              </c:extLst>
            </c:dLbl>
            <c:dLbl>
              <c:idx val="8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62C-4089-9857-1477BD3DBF9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alternative1'!$A$152:$A$161</c:f>
              <c:strCache>
                <c:ptCount val="10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</c:strCache>
            </c:strRef>
          </c:cat>
          <c:val>
            <c:numRef>
              <c:f>'misure alternative1'!$B$152:$B$161</c:f>
              <c:numCache>
                <c:formatCode>_-* #,##0\ _€_-;\-* #,##0\ _€_-;_-* "-"??\ _€_-;_-@_-</c:formatCode>
                <c:ptCount val="10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2C-4089-9857-1477BD3DBF9E}"/>
            </c:ext>
          </c:extLst>
        </c:ser>
        <c:ser>
          <c:idx val="1"/>
          <c:order val="1"/>
          <c:tx>
            <c:strRef>
              <c:f>'misure alternative1'!$C$151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62C-4089-9857-1477BD3DBF9E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62C-4089-9857-1477BD3DBF9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alternative1'!$A$152:$A$161</c:f>
              <c:strCache>
                <c:ptCount val="10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</c:strCache>
            </c:strRef>
          </c:cat>
          <c:val>
            <c:numRef>
              <c:f>'misure alternative1'!$C$152:$C$161</c:f>
              <c:numCache>
                <c:formatCode>_-* #,##0\ _€_-;\-* #,##0\ _€_-;_-* "-"??\ _€_-;_-@_-</c:formatCode>
                <c:ptCount val="10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2C-4089-9857-1477BD3DBF9E}"/>
            </c:ext>
          </c:extLst>
        </c:ser>
        <c:ser>
          <c:idx val="2"/>
          <c:order val="2"/>
          <c:tx>
            <c:strRef>
              <c:f>'misure alternative1'!$D$151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alternative1'!$A$152:$A$161</c:f>
              <c:strCache>
                <c:ptCount val="10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</c:strCache>
            </c:strRef>
          </c:cat>
          <c:val>
            <c:numRef>
              <c:f>'misure alternative1'!$D$152:$D$161</c:f>
              <c:numCache>
                <c:formatCode>_-* #,##0\ _€_-;\-* #,##0\ _€_-;_-* "-"??\ _€_-;_-@_-</c:formatCode>
                <c:ptCount val="10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2C-4089-9857-1477BD3DBF9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MINORILE'!$B$178:$B$187</c:f>
              <c:strCache>
                <c:ptCount val="10"/>
                <c:pt idx="0">
                  <c:v>15/06/2023</c:v>
                </c:pt>
                <c:pt idx="1">
                  <c:v>15/09/2023</c:v>
                </c:pt>
                <c:pt idx="2">
                  <c:v>15/12/2023</c:v>
                </c:pt>
                <c:pt idx="3">
                  <c:v>15/03/2024</c:v>
                </c:pt>
                <c:pt idx="4">
                  <c:v>15/06/2024</c:v>
                </c:pt>
                <c:pt idx="5">
                  <c:v>15/09/2024</c:v>
                </c:pt>
                <c:pt idx="6">
                  <c:v>31/12/2024</c:v>
                </c:pt>
                <c:pt idx="7">
                  <c:v>15/06/2025</c:v>
                </c:pt>
                <c:pt idx="8">
                  <c:v>30/09/2025</c:v>
                </c:pt>
                <c:pt idx="9">
                  <c:v>15/12/205</c:v>
                </c:pt>
              </c:strCache>
            </c:strRef>
          </c:cat>
          <c:val>
            <c:numRef>
              <c:f>'GIUSTIZIA MINORILE'!$C$178:$C$187</c:f>
              <c:numCache>
                <c:formatCode>_-* #,##0\ _€_-;\-* #,##0\ _€_-;_-* "-"??\ _€_-;_-@_-</c:formatCode>
                <c:ptCount val="10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1749</c:v>
                </c:pt>
                <c:pt idx="8">
                  <c:v>1782</c:v>
                </c:pt>
                <c:pt idx="9">
                  <c:v>1821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3E-437B-A5AA-524804A9AA8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 dirty="0"/>
              <a:t>numero di </a:t>
            </a:r>
            <a:r>
              <a:rPr lang="it-IT" dirty="0" smtClean="0"/>
              <a:t>agenti </a:t>
            </a:r>
            <a:r>
              <a:rPr lang="it-IT" smtClean="0"/>
              <a:t>polizia penitenziaria </a:t>
            </a:r>
            <a:r>
              <a:rPr lang="it-IT" baseline="0" smtClean="0"/>
              <a:t>in </a:t>
            </a:r>
            <a:r>
              <a:rPr lang="it-IT" baseline="0" dirty="0"/>
              <a:t>Italia </a:t>
            </a:r>
          </a:p>
          <a:p>
            <a:pPr>
              <a:defRPr/>
            </a:pPr>
            <a:r>
              <a:rPr lang="it-IT" baseline="0" dirty="0"/>
              <a:t>(gennaio-dicembre 2025)</a:t>
            </a:r>
            <a:endParaRPr lang="it-I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'polizia penitenziaria'!$B$3</c:f>
              <c:strCache>
                <c:ptCount val="1"/>
                <c:pt idx="0">
                  <c:v>previsti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B08-4F55-8011-A6C7D335BDE6}"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B08-4F55-8011-A6C7D335BDE6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'polizia penitenziaria'!$A$4:$A$14</c:f>
              <c:strCache>
                <c:ptCount val="11"/>
                <c:pt idx="0">
                  <c:v>gennaio</c:v>
                </c:pt>
                <c:pt idx="1">
                  <c:v>febbraio</c:v>
                </c:pt>
                <c:pt idx="2">
                  <c:v>mrazo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settembre</c:v>
                </c:pt>
                <c:pt idx="8">
                  <c:v>ottobre</c:v>
                </c:pt>
                <c:pt idx="9">
                  <c:v>novembre</c:v>
                </c:pt>
                <c:pt idx="10">
                  <c:v>dicembre</c:v>
                </c:pt>
              </c:strCache>
            </c:strRef>
          </c:cat>
          <c:val>
            <c:numRef>
              <c:f>'polizia penitenziaria'!$B$4:$B$14</c:f>
              <c:numCache>
                <c:formatCode>_-* #,##0\ _€_-;\-* #,##0\ _€_-;_-* "-"??\ _€_-;_-@_-</c:formatCode>
                <c:ptCount val="11"/>
                <c:pt idx="0">
                  <c:v>34034.999999999993</c:v>
                </c:pt>
                <c:pt idx="1">
                  <c:v>34034.999999999993</c:v>
                </c:pt>
                <c:pt idx="2">
                  <c:v>34034.999999999993</c:v>
                </c:pt>
                <c:pt idx="3">
                  <c:v>33351.999999999993</c:v>
                </c:pt>
                <c:pt idx="4">
                  <c:v>34034.999999999993</c:v>
                </c:pt>
                <c:pt idx="5">
                  <c:v>34034.999999999993</c:v>
                </c:pt>
                <c:pt idx="6">
                  <c:v>34034.999999999993</c:v>
                </c:pt>
                <c:pt idx="7">
                  <c:v>34034.999999999993</c:v>
                </c:pt>
                <c:pt idx="8">
                  <c:v>33824.999999999993</c:v>
                </c:pt>
                <c:pt idx="9">
                  <c:v>34034.999999999993</c:v>
                </c:pt>
                <c:pt idx="10">
                  <c:v>34034.999999999993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08-4F55-8011-A6C7D335BDE6}"/>
            </c:ext>
          </c:extLst>
        </c:ser>
        <c:ser>
          <c:idx val="1"/>
          <c:order val="1"/>
          <c:tx>
            <c:strRef>
              <c:f>'polizia penitenziaria'!$C$3</c:f>
              <c:strCache>
                <c:ptCount val="1"/>
                <c:pt idx="0">
                  <c:v>effettivi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B08-4F55-8011-A6C7D335BDE6}"/>
                </c:ext>
              </c:extLst>
            </c:dLbl>
            <c:dLbl>
              <c:idx val="10"/>
              <c:layout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B08-4F55-8011-A6C7D335BDE6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'polizia penitenziaria'!$A$4:$A$14</c:f>
              <c:strCache>
                <c:ptCount val="11"/>
                <c:pt idx="0">
                  <c:v>gennaio</c:v>
                </c:pt>
                <c:pt idx="1">
                  <c:v>febbraio</c:v>
                </c:pt>
                <c:pt idx="2">
                  <c:v>mrazo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settembre</c:v>
                </c:pt>
                <c:pt idx="8">
                  <c:v>ottobre</c:v>
                </c:pt>
                <c:pt idx="9">
                  <c:v>novembre</c:v>
                </c:pt>
                <c:pt idx="10">
                  <c:v>dicembre</c:v>
                </c:pt>
              </c:strCache>
            </c:strRef>
          </c:cat>
          <c:val>
            <c:numRef>
              <c:f>'polizia penitenziaria'!$C$4:$C$14</c:f>
              <c:numCache>
                <c:formatCode>_-* #,##0\ _€_-;\-* #,##0\ _€_-;_-* "-"??\ _€_-;_-@_-</c:formatCode>
                <c:ptCount val="11"/>
                <c:pt idx="0">
                  <c:v>31091.000000000011</c:v>
                </c:pt>
                <c:pt idx="1">
                  <c:v>30600.999999999996</c:v>
                </c:pt>
                <c:pt idx="2">
                  <c:v>30600.999999999996</c:v>
                </c:pt>
                <c:pt idx="3">
                  <c:v>30737.999999999993</c:v>
                </c:pt>
                <c:pt idx="4">
                  <c:v>31386.999999999985</c:v>
                </c:pt>
                <c:pt idx="5">
                  <c:v>30785.999999999993</c:v>
                </c:pt>
                <c:pt idx="6">
                  <c:v>30696.000000000004</c:v>
                </c:pt>
                <c:pt idx="7">
                  <c:v>31024.000000000007</c:v>
                </c:pt>
                <c:pt idx="8">
                  <c:v>30456</c:v>
                </c:pt>
                <c:pt idx="9">
                  <c:v>32386</c:v>
                </c:pt>
                <c:pt idx="10">
                  <c:v>32386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08-4F55-8011-A6C7D335BD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270171199"/>
        <c:axId val="1270167455"/>
      </c:barChart>
      <c:catAx>
        <c:axId val="1270171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70167455"/>
        <c:crosses val="autoZero"/>
        <c:auto val="1"/>
        <c:lblAlgn val="ctr"/>
        <c:lblOffset val="100"/>
        <c:noMultiLvlLbl val="0"/>
      </c:catAx>
      <c:valAx>
        <c:axId val="12701674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70171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rgbClr val="349C48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07/01/2026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3277370"/>
              </p:ext>
            </p:extLst>
          </p:nvPr>
        </p:nvGraphicFramePr>
        <p:xfrm>
          <a:off x="230627" y="831871"/>
          <a:ext cx="853873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827584" y="96157"/>
            <a:ext cx="695708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 E POSTI EFFETTIVAMENTE DISPONIBILI: TREND A CONFRONTO NEL 2025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2575" y="6581001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363620"/>
              </p:ext>
            </p:extLst>
          </p:nvPr>
        </p:nvGraphicFramePr>
        <p:xfrm>
          <a:off x="230627" y="3573555"/>
          <a:ext cx="8538730" cy="303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60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e agenti presenti negli istituti penitenziari del Lazio al  31/12/2025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252778" y="606193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281153"/>
              </p:ext>
            </p:extLst>
          </p:nvPr>
        </p:nvGraphicFramePr>
        <p:xfrm>
          <a:off x="106714" y="805567"/>
          <a:ext cx="8405442" cy="517369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91271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405999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295225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203256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069897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1069897">
                  <a:extLst>
                    <a:ext uri="{9D8B030D-6E8A-4147-A177-3AD203B41FA5}">
                      <a16:colId xmlns:a16="http://schemas.microsoft.com/office/drawing/2014/main" val="2841838977"/>
                    </a:ext>
                  </a:extLst>
                </a:gridCol>
                <a:gridCol w="1069897">
                  <a:extLst>
                    <a:ext uri="{9D8B030D-6E8A-4147-A177-3AD203B41FA5}">
                      <a16:colId xmlns:a16="http://schemas.microsoft.com/office/drawing/2014/main" val="2614034136"/>
                    </a:ext>
                  </a:extLst>
                </a:gridCol>
              </a:tblGrid>
              <a:tr h="905827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DICEMBRE 2025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Polizia penitenziaria al 31.12.2025 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18412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Previsti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92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170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142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101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2086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517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482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639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280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248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16539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59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66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  60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18981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142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125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123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16539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523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175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160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26086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80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53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  43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21312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626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261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253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249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370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214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221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2335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"R. CINOTTI" </a:t>
                      </a:r>
                      <a:r>
                        <a:rPr lang="it-IT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REBIBBIA N.C.1</a:t>
                      </a:r>
                      <a:endParaRPr lang="it-IT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1.649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782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685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2841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109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46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  39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269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307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189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132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728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480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386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VELLETRI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584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275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218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VITERBO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716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330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   275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3347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5.312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4.485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6.702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3.418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2.944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2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POLIZIA PENITENZIARIA NUMERO DI </a:t>
            </a:r>
            <a:r>
              <a:rPr lang="it-IT" sz="2000" b="1" dirty="0">
                <a:solidFill>
                  <a:srgbClr val="002060"/>
                </a:solidFill>
              </a:rPr>
              <a:t>A</a:t>
            </a:r>
            <a:r>
              <a:rPr lang="it-IT" sz="2000" b="1" dirty="0" smtClean="0">
                <a:solidFill>
                  <a:srgbClr val="002060"/>
                </a:solidFill>
              </a:rPr>
              <a:t>GENTI PREVISTI NELLE PIANTE ORGANICHE ED EFFETTIVAMENTE PRESENTI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181822"/>
              </p:ext>
            </p:extLst>
          </p:nvPr>
        </p:nvGraphicFramePr>
        <p:xfrm>
          <a:off x="467544" y="1052736"/>
          <a:ext cx="8352928" cy="5432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76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787588"/>
              </p:ext>
            </p:extLst>
          </p:nvPr>
        </p:nvGraphicFramePr>
        <p:xfrm>
          <a:off x="107504" y="1012230"/>
          <a:ext cx="8820474" cy="5566401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45496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391992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50872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1033029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715174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Regione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Istituto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Italiane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Straniere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280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552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LAZIO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ROMA"G. STEFANINI" REBIBBIA FEMMINILE CCF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7932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 CR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L. CUTUGNO" LE VALLETTE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4001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UMBRIA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PERUGIA"NUOVO COMPLESSO PENITENZIARIO CAPANNE"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63741458"/>
                  </a:ext>
                </a:extLst>
              </a:tr>
              <a:tr h="4001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VENEZIA"GIUDECCA" CRF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42110715"/>
                  </a:ext>
                </a:extLst>
              </a:tr>
              <a:tr h="365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9993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30 NOVEMBRE 2025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1492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3" y="526368"/>
            <a:ext cx="7848873" cy="563533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DIC. 2025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9741485"/>
              </p:ext>
            </p:extLst>
          </p:nvPr>
        </p:nvGraphicFramePr>
        <p:xfrm>
          <a:off x="47657" y="1152955"/>
          <a:ext cx="9096343" cy="5174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31/12/2025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3328016"/>
              </p:ext>
            </p:extLst>
          </p:nvPr>
        </p:nvGraphicFramePr>
        <p:xfrm>
          <a:off x="179512" y="1196752"/>
          <a:ext cx="8640960" cy="5229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31 DICEMBRE 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0" y="943700"/>
            <a:ext cx="8730202" cy="507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</a:t>
            </a:r>
            <a:r>
              <a:rPr lang="it-IT" sz="2000" b="1" dirty="0" smtClean="0">
                <a:solidFill>
                  <a:srgbClr val="002060"/>
                </a:solidFill>
              </a:rPr>
              <a:t>alternative o di comunità </a:t>
            </a:r>
            <a:r>
              <a:rPr lang="it-IT" sz="2000" b="1" dirty="0" smtClean="0">
                <a:solidFill>
                  <a:srgbClr val="002060"/>
                </a:solidFill>
              </a:rPr>
              <a:t>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DIC.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874586"/>
              </p:ext>
            </p:extLst>
          </p:nvPr>
        </p:nvGraphicFramePr>
        <p:xfrm>
          <a:off x="251520" y="1170904"/>
          <a:ext cx="8568952" cy="5003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DIC.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730081"/>
              </p:ext>
            </p:extLst>
          </p:nvPr>
        </p:nvGraphicFramePr>
        <p:xfrm>
          <a:off x="323528" y="1268760"/>
          <a:ext cx="8588062" cy="4751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da giugno 2023 a dicembre 2025 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673774"/>
              </p:ext>
            </p:extLst>
          </p:nvPr>
        </p:nvGraphicFramePr>
        <p:xfrm>
          <a:off x="196061" y="1109906"/>
          <a:ext cx="8793975" cy="537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270" y="1028492"/>
            <a:ext cx="5997460" cy="4801016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31 DICEMBRE 2025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12113</TotalTime>
  <Words>775</Words>
  <Application>Microsoft Office PowerPoint</Application>
  <PresentationFormat>Presentazione su schermo (4:3)</PresentationFormat>
  <Paragraphs>241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31 DICEMBRE 2025</vt:lpstr>
      <vt:lpstr>Presentazione standard di PowerPoint</vt:lpstr>
      <vt:lpstr>Presentazione standard di PowerPoint</vt:lpstr>
      <vt:lpstr>Detenute madri con figli al seguito presenti negli Istituti penitenziari in Italia  al 30 NOVEMBRE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853</cp:revision>
  <dcterms:created xsi:type="dcterms:W3CDTF">2020-06-03T15:49:37Z</dcterms:created>
  <dcterms:modified xsi:type="dcterms:W3CDTF">2026-01-07T11:06:13Z</dcterms:modified>
</cp:coreProperties>
</file>