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ren\Dropbox\GARANTE%20DETENUTI\Elaborazioni\ELABORAZIONI%202026\trend\entrate%20uscite%20preenze%20in%20carcer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grafici!$B$3</c:f>
              <c:strCache>
                <c:ptCount val="1"/>
                <c:pt idx="0">
                  <c:v>detenuti presenti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name>Tendenza detenuti presenti</c:name>
            <c:spPr>
              <a:ln w="19050" cap="rnd">
                <a:solidFill>
                  <a:srgbClr val="002060"/>
                </a:solidFill>
                <a:prstDash val="sysDash"/>
                <a:headEnd type="none" w="med" len="med"/>
                <a:tailEnd type="arrow" w="med" len="med"/>
              </a:ln>
              <a:effectLst/>
            </c:spPr>
            <c:trendlineType val="power"/>
            <c:forward val="1"/>
            <c:dispRSqr val="0"/>
            <c:dispEq val="0"/>
          </c:trendline>
          <c:cat>
            <c:strRef>
              <c:f>grafici!$A$4:$A$14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grafici!$B$4:$B$14</c:f>
              <c:numCache>
                <c:formatCode>_-* #,##0\ _€_-;\-* #,##0\ _€_-;_-* "-"??\ _€_-;_-@_-</c:formatCode>
                <c:ptCount val="11"/>
                <c:pt idx="0">
                  <c:v>52164</c:v>
                </c:pt>
                <c:pt idx="1">
                  <c:v>54653</c:v>
                </c:pt>
                <c:pt idx="2">
                  <c:v>57608</c:v>
                </c:pt>
                <c:pt idx="3">
                  <c:v>59655</c:v>
                </c:pt>
                <c:pt idx="4">
                  <c:v>60769</c:v>
                </c:pt>
                <c:pt idx="5">
                  <c:v>53364</c:v>
                </c:pt>
                <c:pt idx="6">
                  <c:v>54134</c:v>
                </c:pt>
                <c:pt idx="7">
                  <c:v>56196</c:v>
                </c:pt>
                <c:pt idx="8">
                  <c:v>60166</c:v>
                </c:pt>
                <c:pt idx="9">
                  <c:v>61861</c:v>
                </c:pt>
                <c:pt idx="10">
                  <c:v>63499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8-4036-B3A8-3D3F2C561437}"/>
            </c:ext>
          </c:extLst>
        </c:ser>
        <c:ser>
          <c:idx val="1"/>
          <c:order val="1"/>
          <c:tx>
            <c:strRef>
              <c:f>grafici!$C$3</c:f>
              <c:strCache>
                <c:ptCount val="1"/>
                <c:pt idx="0">
                  <c:v>ingressi in carcere</c:v>
                </c:pt>
              </c:strCache>
            </c:strRef>
          </c:tx>
          <c:spPr>
            <a:solidFill>
              <a:srgbClr val="FFC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name>Tendenza ingressi in carcere</c:name>
            <c:spPr>
              <a:ln w="19050" cap="rnd">
                <a:solidFill>
                  <a:schemeClr val="accent2"/>
                </a:solidFill>
                <a:prstDash val="sysDash"/>
                <a:headEnd type="none" w="med" len="med"/>
                <a:tailEnd type="arrow" w="med" len="med"/>
              </a:ln>
              <a:effectLst/>
            </c:spPr>
            <c:trendlineType val="power"/>
            <c:forward val="1"/>
            <c:dispRSqr val="0"/>
            <c:dispEq val="0"/>
          </c:trendline>
          <c:cat>
            <c:strRef>
              <c:f>grafici!$A$4:$A$14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grafici!$C$4:$C$14</c:f>
              <c:numCache>
                <c:formatCode>_-* #,##0\ _€_-;\-* #,##0\ _€_-;_-* "-"??\ _€_-;_-@_-</c:formatCode>
                <c:ptCount val="11"/>
                <c:pt idx="0">
                  <c:v>45823</c:v>
                </c:pt>
                <c:pt idx="1">
                  <c:v>47342</c:v>
                </c:pt>
                <c:pt idx="2">
                  <c:v>48144</c:v>
                </c:pt>
                <c:pt idx="3">
                  <c:v>47257</c:v>
                </c:pt>
                <c:pt idx="4">
                  <c:v>46201</c:v>
                </c:pt>
                <c:pt idx="5">
                  <c:v>35280</c:v>
                </c:pt>
                <c:pt idx="6">
                  <c:v>36539</c:v>
                </c:pt>
                <c:pt idx="7">
                  <c:v>38125</c:v>
                </c:pt>
                <c:pt idx="8">
                  <c:v>40661</c:v>
                </c:pt>
                <c:pt idx="9">
                  <c:v>43489</c:v>
                </c:pt>
                <c:pt idx="10">
                  <c:v>42005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8-4036-B3A8-3D3F2C56143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101717695"/>
        <c:axId val="1101728095"/>
      </c:barChart>
      <c:catAx>
        <c:axId val="1101717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01728095"/>
        <c:crosses val="autoZero"/>
        <c:auto val="1"/>
        <c:lblAlgn val="ctr"/>
        <c:lblOffset val="100"/>
        <c:noMultiLvlLbl val="0"/>
      </c:catAx>
      <c:valAx>
        <c:axId val="110172809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101717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978700243114773"/>
          <c:y val="0.93226916848159946"/>
          <c:w val="0.82021299756885224"/>
          <c:h val="5.302619087507679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6">
            <a:lumMod val="60000"/>
            <a:lumOff val="40000"/>
          </a:schemeClr>
        </a:gs>
        <a:gs pos="50000">
          <a:schemeClr val="accent6">
            <a:lumMod val="40000"/>
            <a:lumOff val="60000"/>
          </a:schemeClr>
        </a:gs>
        <a:gs pos="100000">
          <a:schemeClr val="bg1"/>
        </a:gs>
      </a:gsLst>
      <a:lin ang="5400000" scaled="1"/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grafici!$D$41</c:f>
              <c:strCache>
                <c:ptCount val="1"/>
                <c:pt idx="0">
                  <c:v>differenza tra uscite e ingressi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>
                  <a:lumMod val="85000"/>
                </a:schemeClr>
              </a:solidFill>
              <a:ln w="12700" cap="flat" cmpd="sng" algn="ctr">
                <a:solidFill>
                  <a:schemeClr val="accent3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grafici!$A$42:$A$52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grafici!$D$42:$D$52</c:f>
              <c:numCache>
                <c:formatCode>_-* #,##0\ _€_-;\-* #,##0\ _€_-;_-* "-"??\ _€_-;_-@_-</c:formatCode>
                <c:ptCount val="11"/>
                <c:pt idx="0">
                  <c:v>1459</c:v>
                </c:pt>
                <c:pt idx="1">
                  <c:v>-2489</c:v>
                </c:pt>
                <c:pt idx="2">
                  <c:v>-2955</c:v>
                </c:pt>
                <c:pt idx="3">
                  <c:v>-2047</c:v>
                </c:pt>
                <c:pt idx="4">
                  <c:v>-1114</c:v>
                </c:pt>
                <c:pt idx="5">
                  <c:v>7405</c:v>
                </c:pt>
                <c:pt idx="6">
                  <c:v>-770</c:v>
                </c:pt>
                <c:pt idx="7">
                  <c:v>-2062</c:v>
                </c:pt>
                <c:pt idx="8">
                  <c:v>-3970</c:v>
                </c:pt>
                <c:pt idx="9">
                  <c:v>-1695</c:v>
                </c:pt>
                <c:pt idx="10">
                  <c:v>-1638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02-4490-AEF2-401DA3161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9151343"/>
        <c:axId val="1669150511"/>
      </c:barChart>
      <c:lineChart>
        <c:grouping val="standard"/>
        <c:varyColors val="0"/>
        <c:ser>
          <c:idx val="0"/>
          <c:order val="0"/>
          <c:tx>
            <c:strRef>
              <c:f>grafici!$B$41</c:f>
              <c:strCache>
                <c:ptCount val="1"/>
                <c:pt idx="0">
                  <c:v>ingressi in carcere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grafici!$A$42:$A$52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grafici!$B$42:$B$52</c:f>
              <c:numCache>
                <c:formatCode>_-* #,##0\ _€_-;\-* #,##0\ _€_-;_-* "-"??\ _€_-;_-@_-</c:formatCode>
                <c:ptCount val="11"/>
                <c:pt idx="0">
                  <c:v>45823</c:v>
                </c:pt>
                <c:pt idx="1">
                  <c:v>47342</c:v>
                </c:pt>
                <c:pt idx="2">
                  <c:v>48144</c:v>
                </c:pt>
                <c:pt idx="3">
                  <c:v>47257</c:v>
                </c:pt>
                <c:pt idx="4">
                  <c:v>46201</c:v>
                </c:pt>
                <c:pt idx="5">
                  <c:v>35280</c:v>
                </c:pt>
                <c:pt idx="6">
                  <c:v>36539</c:v>
                </c:pt>
                <c:pt idx="7">
                  <c:v>38125</c:v>
                </c:pt>
                <c:pt idx="8">
                  <c:v>40661</c:v>
                </c:pt>
                <c:pt idx="9">
                  <c:v>43489</c:v>
                </c:pt>
                <c:pt idx="10">
                  <c:v>42005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02-4490-AEF2-401DA316143F}"/>
            </c:ext>
          </c:extLst>
        </c:ser>
        <c:ser>
          <c:idx val="1"/>
          <c:order val="1"/>
          <c:tx>
            <c:strRef>
              <c:f>grafici!$C$41</c:f>
              <c:strCache>
                <c:ptCount val="1"/>
                <c:pt idx="0">
                  <c:v>usciti dal carcere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grafici!$A$42:$A$52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grafici!$C$42:$C$52</c:f>
              <c:numCache>
                <c:formatCode>_-* #,##0\ _€_-;\-* #,##0\ _€_-;_-* "-"??\ _€_-;_-@_-</c:formatCode>
                <c:ptCount val="11"/>
                <c:pt idx="0">
                  <c:v>47282</c:v>
                </c:pt>
                <c:pt idx="1">
                  <c:v>44853</c:v>
                </c:pt>
                <c:pt idx="2">
                  <c:v>45189</c:v>
                </c:pt>
                <c:pt idx="3">
                  <c:v>45210</c:v>
                </c:pt>
                <c:pt idx="4">
                  <c:v>45087</c:v>
                </c:pt>
                <c:pt idx="5">
                  <c:v>42685</c:v>
                </c:pt>
                <c:pt idx="6">
                  <c:v>35769</c:v>
                </c:pt>
                <c:pt idx="7">
                  <c:v>36063</c:v>
                </c:pt>
                <c:pt idx="8">
                  <c:v>36691</c:v>
                </c:pt>
                <c:pt idx="9">
                  <c:v>41794</c:v>
                </c:pt>
                <c:pt idx="10">
                  <c:v>40367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002-4490-AEF2-401DA3161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9159663"/>
        <c:axId val="1669154255"/>
      </c:lineChart>
      <c:catAx>
        <c:axId val="1669159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69154255"/>
        <c:crosses val="autoZero"/>
        <c:auto val="1"/>
        <c:lblAlgn val="ctr"/>
        <c:lblOffset val="100"/>
        <c:noMultiLvlLbl val="0"/>
      </c:catAx>
      <c:valAx>
        <c:axId val="1669154255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69159663"/>
        <c:crosses val="autoZero"/>
        <c:crossBetween val="between"/>
        <c:majorUnit val="30000"/>
      </c:valAx>
      <c:valAx>
        <c:axId val="1669150511"/>
        <c:scaling>
          <c:orientation val="minMax"/>
          <c:max val="8000"/>
          <c:min val="-5000"/>
        </c:scaling>
        <c:delete val="0"/>
        <c:axPos val="r"/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69151343"/>
        <c:crosses val="max"/>
        <c:crossBetween val="between"/>
      </c:valAx>
      <c:catAx>
        <c:axId val="166915134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691505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Valori indice 2015=100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grafici!$B$200</c:f>
              <c:strCache>
                <c:ptCount val="1"/>
                <c:pt idx="0">
                  <c:v>Detenuti presenti</c:v>
                </c:pt>
              </c:strCache>
            </c:strRef>
          </c:tx>
          <c:spPr>
            <a:ln w="28575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  <a:prstDash val="dash"/>
              </a:ln>
              <a:effectLst/>
            </c:spPr>
          </c:marker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A9-4E39-A453-63CBE06F17DF}"/>
                </c:ext>
              </c:extLst>
            </c:dLbl>
            <c:spPr>
              <a:solidFill>
                <a:srgbClr val="FCBFAE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grafici!$A$201:$A$210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grafici!$B$201:$B$210</c:f>
              <c:numCache>
                <c:formatCode>#,##0.0</c:formatCode>
                <c:ptCount val="10"/>
                <c:pt idx="0">
                  <c:v>100</c:v>
                </c:pt>
                <c:pt idx="1">
                  <c:v>104.77148991641745</c:v>
                </c:pt>
                <c:pt idx="2">
                  <c:v>110.43631623341767</c:v>
                </c:pt>
                <c:pt idx="3">
                  <c:v>114.36047849091327</c:v>
                </c:pt>
                <c:pt idx="4">
                  <c:v>116.49605091634076</c:v>
                </c:pt>
                <c:pt idx="5">
                  <c:v>102.30043708304576</c:v>
                </c:pt>
                <c:pt idx="6">
                  <c:v>103.77655087800015</c:v>
                </c:pt>
                <c:pt idx="7">
                  <c:v>107.72946859903381</c:v>
                </c:pt>
                <c:pt idx="8">
                  <c:v>115.34008128211026</c:v>
                </c:pt>
                <c:pt idx="9">
                  <c:v>118.58944866191243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A9-4E39-A453-63CBE06F17DF}"/>
            </c:ext>
          </c:extLst>
        </c:ser>
        <c:ser>
          <c:idx val="1"/>
          <c:order val="1"/>
          <c:tx>
            <c:strRef>
              <c:f>grafici!$C$200</c:f>
              <c:strCache>
                <c:ptCount val="1"/>
                <c:pt idx="0">
                  <c:v>Ingressi in carcere</c:v>
                </c:pt>
              </c:strCache>
            </c:strRef>
          </c:tx>
          <c:spPr>
            <a:ln w="28575" cap="rnd">
              <a:solidFill>
                <a:srgbClr val="FF66CC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rgbClr val="FF66CC"/>
                </a:solidFill>
                <a:prstDash val="sysDash"/>
              </a:ln>
              <a:effectLst/>
            </c:spPr>
          </c:marker>
          <c:dLbls>
            <c:dLbl>
              <c:idx val="9"/>
              <c:layout>
                <c:manualLayout>
                  <c:x val="-1.866368047779022E-3"/>
                  <c:y val="-2.2371364653243849E-2"/>
                </c:manualLayout>
              </c:layout>
              <c:spPr>
                <a:solidFill>
                  <a:srgbClr val="FF66CC"/>
                </a:solidFill>
                <a:ln>
                  <a:solidFill>
                    <a:srgbClr val="FF66CC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9A9-4E39-A453-63CBE06F17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grafici!$A$201:$A$210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grafici!$C$201:$C$210</c:f>
              <c:numCache>
                <c:formatCode>0.0</c:formatCode>
                <c:ptCount val="10"/>
                <c:pt idx="0" formatCode="#,##0.0">
                  <c:v>100</c:v>
                </c:pt>
                <c:pt idx="1">
                  <c:v>103.31492918403423</c:v>
                </c:pt>
                <c:pt idx="2">
                  <c:v>105.06514195927809</c:v>
                </c:pt>
                <c:pt idx="3">
                  <c:v>103.12943281758069</c:v>
                </c:pt>
                <c:pt idx="4">
                  <c:v>100.8249132531698</c:v>
                </c:pt>
                <c:pt idx="5">
                  <c:v>76.991903629181849</c:v>
                </c:pt>
                <c:pt idx="6">
                  <c:v>79.739432162887638</c:v>
                </c:pt>
                <c:pt idx="7">
                  <c:v>83.200576129891104</c:v>
                </c:pt>
                <c:pt idx="8">
                  <c:v>88.734914780786937</c:v>
                </c:pt>
                <c:pt idx="9">
                  <c:v>94.906488008205486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9A9-4E39-A453-63CBE06F17DF}"/>
            </c:ext>
          </c:extLst>
        </c:ser>
        <c:ser>
          <c:idx val="2"/>
          <c:order val="2"/>
          <c:tx>
            <c:strRef>
              <c:f>grafici!$D$200</c:f>
              <c:strCache>
                <c:ptCount val="1"/>
                <c:pt idx="0">
                  <c:v>Tasso delittuosità totale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rgbClr val="FF66CC"/>
                </a:solidFill>
                <a:prstDash val="sysDash"/>
              </a:ln>
              <a:effectLst/>
            </c:spPr>
          </c:marker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9A9-4E39-A453-63CBE06F17DF}"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grafici!$A$201:$A$210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grafici!$D$201:$D$210</c:f>
              <c:numCache>
                <c:formatCode>0.0</c:formatCode>
                <c:ptCount val="10"/>
                <c:pt idx="0" formatCode="#,##0.0">
                  <c:v>100</c:v>
                </c:pt>
                <c:pt idx="1">
                  <c:v>92.738193961942756</c:v>
                </c:pt>
                <c:pt idx="2">
                  <c:v>90.761368984916061</c:v>
                </c:pt>
                <c:pt idx="3">
                  <c:v>88.780061411569577</c:v>
                </c:pt>
                <c:pt idx="4">
                  <c:v>86.377389784163</c:v>
                </c:pt>
                <c:pt idx="5">
                  <c:v>71.667749960777286</c:v>
                </c:pt>
                <c:pt idx="6">
                  <c:v>79.752112423515712</c:v>
                </c:pt>
                <c:pt idx="7">
                  <c:v>85.673622161956203</c:v>
                </c:pt>
                <c:pt idx="8">
                  <c:v>88.961606562521013</c:v>
                </c:pt>
                <c:pt idx="9">
                  <c:v>91.288074052491211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9A9-4E39-A453-63CBE06F17DF}"/>
            </c:ext>
          </c:extLst>
        </c:ser>
        <c:ser>
          <c:idx val="4"/>
          <c:order val="3"/>
          <c:tx>
            <c:strRef>
              <c:f>grafici!$E$200</c:f>
              <c:strCache>
                <c:ptCount val="1"/>
                <c:pt idx="0">
                  <c:v>Tasso delittuosità omicidi consumati e tentati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C000"/>
                </a:solidFill>
              </a:ln>
              <a:effectLst/>
            </c:spPr>
          </c:marker>
          <c:dLbls>
            <c:dLbl>
              <c:idx val="9"/>
              <c:layout>
                <c:manualLayout>
                  <c:x val="-1.3686540908957662E-16"/>
                  <c:y val="9.5877277085331357E-3"/>
                </c:manualLayout>
              </c:layout>
              <c:spPr>
                <a:solidFill>
                  <a:schemeClr val="accent4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9A9-4E39-A453-63CBE06F17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grafici!$A$201:$A$210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grafici!$E$201:$E$210</c:f>
              <c:numCache>
                <c:formatCode>0.0</c:formatCode>
                <c:ptCount val="10"/>
                <c:pt idx="0" formatCode="#,##0.0">
                  <c:v>100</c:v>
                </c:pt>
                <c:pt idx="1">
                  <c:v>89.285714285714292</c:v>
                </c:pt>
                <c:pt idx="2">
                  <c:v>85.714285714285722</c:v>
                </c:pt>
                <c:pt idx="3">
                  <c:v>85.714285714285722</c:v>
                </c:pt>
                <c:pt idx="4">
                  <c:v>78.571428571428584</c:v>
                </c:pt>
                <c:pt idx="5">
                  <c:v>71.428571428571431</c:v>
                </c:pt>
                <c:pt idx="6">
                  <c:v>75.000000000000014</c:v>
                </c:pt>
                <c:pt idx="7">
                  <c:v>82.142857142857139</c:v>
                </c:pt>
                <c:pt idx="8">
                  <c:v>85.714285714285722</c:v>
                </c:pt>
                <c:pt idx="9">
                  <c:v>87.500000000000014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9A9-4E39-A453-63CBE06F17DF}"/>
            </c:ext>
          </c:extLst>
        </c:ser>
        <c:ser>
          <c:idx val="5"/>
          <c:order val="5"/>
          <c:tx>
            <c:strRef>
              <c:f>grafici!$G$200</c:f>
              <c:strCache>
                <c:ptCount val="1"/>
                <c:pt idx="0">
                  <c:v>Tasso delittuosità rapine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/>
              <c:spPr>
                <a:solidFill>
                  <a:schemeClr val="lt1"/>
                </a:solidFill>
                <a:ln w="12700" cap="flat" cmpd="sng" algn="ctr">
                  <a:solidFill>
                    <a:schemeClr val="dk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9A9-4E39-A453-63CBE06F17DF}"/>
                </c:ext>
              </c:extLst>
            </c:dLbl>
            <c:dLbl>
              <c:idx val="9"/>
              <c:layout>
                <c:manualLayout>
                  <c:x val="-1.3686540908957662E-16"/>
                  <c:y val="3.5155001597954622E-2"/>
                </c:manualLayout>
              </c:layout>
              <c:spPr>
                <a:solidFill>
                  <a:schemeClr val="accent6">
                    <a:lumMod val="20000"/>
                    <a:lumOff val="80000"/>
                  </a:schemeClr>
                </a:solidFill>
                <a:ln w="12700" cap="flat" cmpd="sng" algn="ctr">
                  <a:solidFill>
                    <a:schemeClr val="dk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9A9-4E39-A453-63CBE06F17DF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grafici!$A$201:$A$210</c:f>
              <c:strCach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strCache>
            </c:strRef>
          </c:cat>
          <c:val>
            <c:numRef>
              <c:f>grafici!$G$201:$G$210</c:f>
              <c:numCache>
                <c:formatCode>0.0</c:formatCode>
                <c:ptCount val="10"/>
                <c:pt idx="0" formatCode="#,##0.0">
                  <c:v>100</c:v>
                </c:pt>
                <c:pt idx="1">
                  <c:v>94.158075601374563</c:v>
                </c:pt>
                <c:pt idx="2">
                  <c:v>87.457044673539514</c:v>
                </c:pt>
                <c:pt idx="3">
                  <c:v>81.615120274914091</c:v>
                </c:pt>
                <c:pt idx="4">
                  <c:v>69.7594501718213</c:v>
                </c:pt>
                <c:pt idx="5">
                  <c:v>57.731958762886592</c:v>
                </c:pt>
                <c:pt idx="6">
                  <c:v>64.26116838487971</c:v>
                </c:pt>
                <c:pt idx="7">
                  <c:v>74.742268041237111</c:v>
                </c:pt>
                <c:pt idx="8">
                  <c:v>81.786941580756007</c:v>
                </c:pt>
                <c:pt idx="9">
                  <c:v>83.676975945017176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9A9-4E39-A453-63CBE06F1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7037008"/>
        <c:axId val="417033680"/>
        <c:extLst>
          <c:ext xmlns:c15="http://schemas.microsoft.com/office/drawing/2012/chart" uri="{02D57815-91ED-43cb-92C2-25804820EDAC}">
            <c15:filteredLineSeries>
              <c15:ser>
                <c:idx val="3"/>
                <c:order val="4"/>
                <c:tx>
                  <c:strRef>
                    <c:extLst>
                      <c:ext uri="{02D57815-91ED-43cb-92C2-25804820EDAC}">
                        <c15:formulaRef>
                          <c15:sqref>grafici!$F$200</c15:sqref>
                        </c15:formulaRef>
                      </c:ext>
                    </c:extLst>
                    <c:strCache>
                      <c:ptCount val="1"/>
                      <c:pt idx="0">
                        <c:v>Tasso delittuosità Furti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/>
                    </a:solidFill>
                    <a:ln w="9525">
                      <a:solidFill>
                        <a:schemeClr val="accent4"/>
                      </a:solidFill>
                    </a:ln>
                    <a:effectLst/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grafici!$A$201:$A$210</c15:sqref>
                        </c15:formulaRef>
                      </c:ext>
                    </c:extLst>
                    <c:strCache>
                      <c:ptCount val="10"/>
                      <c:pt idx="0">
                        <c:v>2015</c:v>
                      </c:pt>
                      <c:pt idx="1">
                        <c:v>2016</c:v>
                      </c:pt>
                      <c:pt idx="2">
                        <c:v>2017</c:v>
                      </c:pt>
                      <c:pt idx="3">
                        <c:v>2018</c:v>
                      </c:pt>
                      <c:pt idx="4">
                        <c:v>2019</c:v>
                      </c:pt>
                      <c:pt idx="5">
                        <c:v>2020</c:v>
                      </c:pt>
                      <c:pt idx="6">
                        <c:v>2021</c:v>
                      </c:pt>
                      <c:pt idx="7">
                        <c:v>2022</c:v>
                      </c:pt>
                      <c:pt idx="8">
                        <c:v>2023</c:v>
                      </c:pt>
                      <c:pt idx="9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grafici!$F$201:$F$210</c15:sqref>
                        </c15:formulaRef>
                      </c:ext>
                    </c:extLst>
                    <c:numCache>
                      <c:formatCode>0.0</c:formatCode>
                      <c:ptCount val="10"/>
                      <c:pt idx="0" formatCode="#,##0.0">
                        <c:v>100</c:v>
                      </c:pt>
                      <c:pt idx="1">
                        <c:v>92.188978970327994</c:v>
                      </c:pt>
                      <c:pt idx="2">
                        <c:v>86.810156796575995</c:v>
                      </c:pt>
                      <c:pt idx="3">
                        <c:v>81.966336063212481</c:v>
                      </c:pt>
                      <c:pt idx="4">
                        <c:v>73.846660356393272</c:v>
                      </c:pt>
                      <c:pt idx="5">
                        <c:v>49.969134532285288</c:v>
                      </c:pt>
                      <c:pt idx="6">
                        <c:v>56.483805917939009</c:v>
                      </c:pt>
                      <c:pt idx="7">
                        <c:v>67.159142351537099</c:v>
                      </c:pt>
                      <c:pt idx="8">
                        <c:v>71.233384089880246</c:v>
                      </c:pt>
                      <c:pt idx="9">
                        <c:v>73.682044528581429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B-F9A9-4E39-A453-63CBE06F17DF}"/>
                  </c:ext>
                </c:extLst>
              </c15:ser>
            </c15:filteredLineSeries>
          </c:ext>
        </c:extLst>
      </c:lineChart>
      <c:catAx>
        <c:axId val="41703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17033680"/>
        <c:crosses val="autoZero"/>
        <c:auto val="1"/>
        <c:lblAlgn val="ctr"/>
        <c:lblOffset val="100"/>
        <c:noMultiLvlLbl val="0"/>
      </c:catAx>
      <c:valAx>
        <c:axId val="417033680"/>
        <c:scaling>
          <c:orientation val="minMax"/>
          <c:min val="5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417037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VALORI ASSOLUTI</a:t>
            </a:r>
          </a:p>
        </c:rich>
      </c:tx>
      <c:layout>
        <c:manualLayout>
          <c:xMode val="edge"/>
          <c:yMode val="edge"/>
          <c:x val="0.38013761453960609"/>
          <c:y val="0.180727411660906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2.0551083338051952E-2"/>
          <c:y val="2.7439024390243856E-4"/>
          <c:w val="0.90231961290306451"/>
          <c:h val="0.78003528903399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grafici!$A$83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grafici!$B$83:$F$83</c:f>
              <c:numCache>
                <c:formatCode>_-* #,##0\ _€_-;\-* #,##0\ _€_-;_-* "-"??\ _€_-;_-@_-</c:formatCode>
                <c:ptCount val="5"/>
                <c:pt idx="0">
                  <c:v>17828</c:v>
                </c:pt>
                <c:pt idx="1">
                  <c:v>8040</c:v>
                </c:pt>
                <c:pt idx="2" formatCode="#,##0">
                  <c:v>6964</c:v>
                </c:pt>
                <c:pt idx="3">
                  <c:v>9090</c:v>
                </c:pt>
                <c:pt idx="4">
                  <c:v>9802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AC-43CB-826A-217C5524E43F}"/>
            </c:ext>
          </c:extLst>
        </c:ser>
        <c:ser>
          <c:idx val="1"/>
          <c:order val="1"/>
          <c:tx>
            <c:strRef>
              <c:f>grafici!$A$84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grafici!$B$84:$F$84</c:f>
              <c:numCache>
                <c:formatCode>_-* #,##0\ _€_-;\-* #,##0\ _€_-;_-* "-"??\ _€_-;_-@_-</c:formatCode>
                <c:ptCount val="5"/>
                <c:pt idx="0">
                  <c:v>18958</c:v>
                </c:pt>
                <c:pt idx="1">
                  <c:v>8616</c:v>
                </c:pt>
                <c:pt idx="2" formatCode="#,##0">
                  <c:v>7561</c:v>
                </c:pt>
                <c:pt idx="3">
                  <c:v>9097</c:v>
                </c:pt>
                <c:pt idx="4">
                  <c:v>10126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AC-43CB-826A-217C5524E43F}"/>
            </c:ext>
          </c:extLst>
        </c:ser>
        <c:ser>
          <c:idx val="2"/>
          <c:order val="2"/>
          <c:tx>
            <c:strRef>
              <c:f>grafici!$A$85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grafici!$B$85:$F$85</c:f>
              <c:numCache>
                <c:formatCode>_-* #,##0\ _€_-;\-* #,##0\ _€_-;_-* "-"??\ _€_-;_-@_-</c:formatCode>
                <c:ptCount val="5"/>
                <c:pt idx="0">
                  <c:v>19853</c:v>
                </c:pt>
                <c:pt idx="1">
                  <c:v>9033</c:v>
                </c:pt>
                <c:pt idx="2" formatCode="#,##0">
                  <c:v>8296</c:v>
                </c:pt>
                <c:pt idx="3">
                  <c:v>9604</c:v>
                </c:pt>
                <c:pt idx="4">
                  <c:v>10518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AC-43CB-826A-217C5524E43F}"/>
            </c:ext>
          </c:extLst>
        </c:ser>
        <c:ser>
          <c:idx val="3"/>
          <c:order val="3"/>
          <c:tx>
            <c:strRef>
              <c:f>grafici!$A$86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grafici!$B$86:$F$86</c:f>
              <c:numCache>
                <c:formatCode>_-* #,##0\ _€_-;\-* #,##0\ _€_-;_-* "-"??\ _€_-;_-@_-</c:formatCode>
                <c:ptCount val="5"/>
                <c:pt idx="0">
                  <c:v>19587</c:v>
                </c:pt>
                <c:pt idx="1">
                  <c:v>9539</c:v>
                </c:pt>
                <c:pt idx="2" formatCode="#,##0">
                  <c:v>8665</c:v>
                </c:pt>
                <c:pt idx="3">
                  <c:v>10644</c:v>
                </c:pt>
                <c:pt idx="4">
                  <c:v>10890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AC-43CB-826A-217C5524E43F}"/>
            </c:ext>
          </c:extLst>
        </c:ser>
        <c:ser>
          <c:idx val="4"/>
          <c:order val="4"/>
          <c:tx>
            <c:strRef>
              <c:f>grafici!$A$87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grafici!$B$87:$F$87</c:f>
              <c:numCache>
                <c:formatCode>_-* #,##0\ _€_-;\-* #,##0\ _€_-;_-* "-"??\ _€_-;_-@_-</c:formatCode>
                <c:ptCount val="5"/>
                <c:pt idx="0">
                  <c:v>18889</c:v>
                </c:pt>
                <c:pt idx="1">
                  <c:v>9771</c:v>
                </c:pt>
                <c:pt idx="2" formatCode="#,##0">
                  <c:v>9378</c:v>
                </c:pt>
                <c:pt idx="3">
                  <c:v>11202</c:v>
                </c:pt>
                <c:pt idx="4">
                  <c:v>11180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AC-43CB-826A-217C5524E43F}"/>
            </c:ext>
          </c:extLst>
        </c:ser>
        <c:ser>
          <c:idx val="5"/>
          <c:order val="5"/>
          <c:tx>
            <c:strRef>
              <c:f>grafici!$A$88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grafici!$B$88:$F$88</c:f>
              <c:numCache>
                <c:formatCode>_-* #,##0\ _€_-;\-* #,##0\ _€_-;_-* "-"??\ _€_-;_-@_-</c:formatCode>
                <c:ptCount val="5"/>
                <c:pt idx="0">
                  <c:v>16840</c:v>
                </c:pt>
                <c:pt idx="1">
                  <c:v>7014</c:v>
                </c:pt>
                <c:pt idx="2" formatCode="#,##0">
                  <c:v>7994</c:v>
                </c:pt>
                <c:pt idx="3">
                  <c:v>10500</c:v>
                </c:pt>
                <c:pt idx="4">
                  <c:v>10675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AC-43CB-826A-217C5524E43F}"/>
            </c:ext>
          </c:extLst>
        </c:ser>
        <c:ser>
          <c:idx val="6"/>
          <c:order val="6"/>
          <c:tx>
            <c:strRef>
              <c:f>grafici!$A$89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grafici!$B$89:$F$89</c:f>
              <c:numCache>
                <c:formatCode>_-* #,##0\ _€_-;\-* #,##0\ _€_-;_-* "-"??\ _€_-;_-@_-</c:formatCode>
                <c:ptCount val="5"/>
                <c:pt idx="0">
                  <c:v>16205</c:v>
                </c:pt>
                <c:pt idx="1">
                  <c:v>7171</c:v>
                </c:pt>
                <c:pt idx="2" formatCode="#,##0">
                  <c:v>8330</c:v>
                </c:pt>
                <c:pt idx="3">
                  <c:v>11125</c:v>
                </c:pt>
                <c:pt idx="4">
                  <c:v>11005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EAC-43CB-826A-217C5524E43F}"/>
            </c:ext>
          </c:extLst>
        </c:ser>
        <c:ser>
          <c:idx val="7"/>
          <c:order val="7"/>
          <c:tx>
            <c:strRef>
              <c:f>grafici!$A$90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grafici!$B$90:$F$90</c:f>
              <c:numCache>
                <c:formatCode>_-* #,##0\ _€_-;\-* #,##0\ _€_-;_-* "-"??\ _€_-;_-@_-</c:formatCode>
                <c:ptCount val="5"/>
                <c:pt idx="0">
                  <c:v>15633</c:v>
                </c:pt>
                <c:pt idx="1">
                  <c:v>8171</c:v>
                </c:pt>
                <c:pt idx="2" formatCode="#,##0">
                  <c:v>8747</c:v>
                </c:pt>
                <c:pt idx="3">
                  <c:v>11940</c:v>
                </c:pt>
                <c:pt idx="4">
                  <c:v>11411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EAC-43CB-826A-217C5524E43F}"/>
            </c:ext>
          </c:extLst>
        </c:ser>
        <c:ser>
          <c:idx val="8"/>
          <c:order val="8"/>
          <c:tx>
            <c:strRef>
              <c:f>grafici!$A$91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grafici!$B$91:$F$91</c:f>
              <c:numCache>
                <c:formatCode>_-* #,##0\ _€_-;\-* #,##0\ _€_-;_-* "-"??\ _€_-;_-@_-</c:formatCode>
                <c:ptCount val="5"/>
                <c:pt idx="0">
                  <c:v>15681</c:v>
                </c:pt>
                <c:pt idx="1">
                  <c:v>9083</c:v>
                </c:pt>
                <c:pt idx="2" formatCode="#,##0">
                  <c:v>9834</c:v>
                </c:pt>
                <c:pt idx="3">
                  <c:v>13253</c:v>
                </c:pt>
                <c:pt idx="4">
                  <c:v>12004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EAC-43CB-826A-217C5524E43F}"/>
            </c:ext>
          </c:extLst>
        </c:ser>
        <c:ser>
          <c:idx val="9"/>
          <c:order val="9"/>
          <c:tx>
            <c:strRef>
              <c:f>grafici!$A$92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grafici!$B$92:$F$92</c:f>
              <c:numCache>
                <c:formatCode>_-* #,##0\ _€_-;\-* #,##0\ _€_-;_-* "-"??\ _€_-;_-@_-</c:formatCode>
                <c:ptCount val="5"/>
                <c:pt idx="0">
                  <c:v>15337</c:v>
                </c:pt>
                <c:pt idx="1">
                  <c:v>9361</c:v>
                </c:pt>
                <c:pt idx="2" formatCode="#,##0">
                  <c:v>10535</c:v>
                </c:pt>
                <c:pt idx="3">
                  <c:v>13930</c:v>
                </c:pt>
                <c:pt idx="4">
                  <c:v>12406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EAC-43CB-826A-217C5524E43F}"/>
            </c:ext>
          </c:extLst>
        </c:ser>
        <c:ser>
          <c:idx val="10"/>
          <c:order val="10"/>
          <c:tx>
            <c:strRef>
              <c:f>grafici!$A$93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grafici!$B$82:$F$82</c:f>
              <c:strCache>
                <c:ptCount val="5"/>
                <c:pt idx="0">
                  <c:v>IN ATTESA DI GIUDIZIO</c:v>
                </c:pt>
                <c:pt idx="1">
                  <c:v>INFERIORI A TRE ANNI</c:v>
                </c:pt>
                <c:pt idx="2">
                  <c:v>TRA 3 E 5 ANNI</c:v>
                </c:pt>
                <c:pt idx="3">
                  <c:v>TRA 5 E 10 ANNI</c:v>
                </c:pt>
                <c:pt idx="4">
                  <c:v>OLTRE 10 ANNI</c:v>
                </c:pt>
              </c:strCache>
            </c:strRef>
          </c:cat>
          <c:val>
            <c:numRef>
              <c:f>grafici!$B$93:$F$93</c:f>
              <c:numCache>
                <c:formatCode>_-* #,##0\ _€_-;\-* #,##0\ _€_-;_-* "-"??\ _€_-;_-@_-</c:formatCode>
                <c:ptCount val="5"/>
                <c:pt idx="0">
                  <c:v>15273</c:v>
                </c:pt>
                <c:pt idx="1">
                  <c:v>9404</c:v>
                </c:pt>
                <c:pt idx="2" formatCode="#,##0">
                  <c:v>10867</c:v>
                </c:pt>
                <c:pt idx="3">
                  <c:v>14351</c:v>
                </c:pt>
                <c:pt idx="4">
                  <c:v>12680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EAC-43CB-826A-217C5524E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101728927"/>
        <c:axId val="1101730175"/>
      </c:barChart>
      <c:catAx>
        <c:axId val="1101728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01730175"/>
        <c:crosses val="autoZero"/>
        <c:auto val="1"/>
        <c:lblAlgn val="ctr"/>
        <c:lblOffset val="100"/>
        <c:noMultiLvlLbl val="0"/>
      </c:catAx>
      <c:valAx>
        <c:axId val="1101730175"/>
        <c:scaling>
          <c:orientation val="minMax"/>
          <c:max val="20000"/>
          <c:min val="5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out"/>
        <c:minorTickMark val="none"/>
        <c:tickLblPos val="nextTo"/>
        <c:crossAx val="1101728927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solidFill>
        <a:schemeClr val="accent5">
          <a:lumMod val="50000"/>
        </a:schemeClr>
      </a:solidFill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VALORI INDICE (2015=100)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grafici!$B$98</c:f>
              <c:strCache>
                <c:ptCount val="1"/>
                <c:pt idx="0">
                  <c:v>IN ATTESA DI GIUDIZIO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75000"/>
                </a:schemeClr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5D-4BB8-99BC-CBA18C03AEDF}"/>
                </c:ext>
              </c:extLst>
            </c:dLbl>
            <c:spPr>
              <a:solidFill>
                <a:schemeClr val="accent6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grafici!$A$99:$A$109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grafici!$B$99:$B$109</c:f>
              <c:numCache>
                <c:formatCode>_-* #,##0.0\ _€_-;\-* #,##0.0\ _€_-;_-* "-"??\ _€_-;_-@_-</c:formatCode>
                <c:ptCount val="11"/>
                <c:pt idx="0" formatCode="_-* #,##0\ _€_-;\-* #,##0\ _€_-;_-* &quot;-&quot;??\ _€_-;_-@_-">
                  <c:v>100</c:v>
                </c:pt>
                <c:pt idx="1">
                  <c:v>106.338344177698</c:v>
                </c:pt>
                <c:pt idx="2">
                  <c:v>111.3585371326004</c:v>
                </c:pt>
                <c:pt idx="3">
                  <c:v>109.86650213147857</c:v>
                </c:pt>
                <c:pt idx="4">
                  <c:v>105.95131254206866</c:v>
                </c:pt>
                <c:pt idx="5">
                  <c:v>94.458155710118916</c:v>
                </c:pt>
                <c:pt idx="6">
                  <c:v>90.896342831501016</c:v>
                </c:pt>
                <c:pt idx="7">
                  <c:v>87.687906663675122</c:v>
                </c:pt>
                <c:pt idx="8">
                  <c:v>87.957146062373795</c:v>
                </c:pt>
                <c:pt idx="9">
                  <c:v>86.027597038366608</c:v>
                </c:pt>
                <c:pt idx="10">
                  <c:v>85.668611173435053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5D-4BB8-99BC-CBA18C03AEDF}"/>
            </c:ext>
          </c:extLst>
        </c:ser>
        <c:ser>
          <c:idx val="1"/>
          <c:order val="1"/>
          <c:tx>
            <c:strRef>
              <c:f>grafici!$C$98</c:f>
              <c:strCache>
                <c:ptCount val="1"/>
                <c:pt idx="0">
                  <c:v>INFERIORI A TRE ANNI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C5D-4BB8-99BC-CBA18C03AEDF}"/>
                </c:ext>
              </c:extLst>
            </c:dLbl>
            <c:spPr>
              <a:solidFill>
                <a:schemeClr val="accent2">
                  <a:lumMod val="40000"/>
                  <a:lumOff val="60000"/>
                </a:schemeClr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grafici!$A$99:$A$109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grafici!$C$99:$C$109</c:f>
              <c:numCache>
                <c:formatCode>_-* #,##0.0\ _€_-;\-* #,##0.0\ _€_-;_-* "-"??\ _€_-;_-@_-</c:formatCode>
                <c:ptCount val="11"/>
                <c:pt idx="0" formatCode="_-* #,##0\ _€_-;\-* #,##0\ _€_-;_-* &quot;-&quot;??\ _€_-;_-@_-">
                  <c:v>100</c:v>
                </c:pt>
                <c:pt idx="1">
                  <c:v>107.16417910447763</c:v>
                </c:pt>
                <c:pt idx="2">
                  <c:v>112.35074626865671</c:v>
                </c:pt>
                <c:pt idx="3">
                  <c:v>118.64427860696517</c:v>
                </c:pt>
                <c:pt idx="4">
                  <c:v>121.52985074626865</c:v>
                </c:pt>
                <c:pt idx="5">
                  <c:v>87.238805970149258</c:v>
                </c:pt>
                <c:pt idx="6">
                  <c:v>89.191542288557216</c:v>
                </c:pt>
                <c:pt idx="7">
                  <c:v>101.62935323383084</c:v>
                </c:pt>
                <c:pt idx="8">
                  <c:v>112.9726368159204</c:v>
                </c:pt>
                <c:pt idx="9">
                  <c:v>116.43034825870646</c:v>
                </c:pt>
                <c:pt idx="10">
                  <c:v>116.96517412935323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C5D-4BB8-99BC-CBA18C03AEDF}"/>
            </c:ext>
          </c:extLst>
        </c:ser>
        <c:ser>
          <c:idx val="2"/>
          <c:order val="2"/>
          <c:tx>
            <c:strRef>
              <c:f>grafici!$D$98</c:f>
              <c:strCache>
                <c:ptCount val="1"/>
                <c:pt idx="0">
                  <c:v>TRA 3 E 5 ANNI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10"/>
              <c:layout>
                <c:manualLayout>
                  <c:x val="-8.7443161944737204E-3"/>
                  <c:y val="3.7140204271123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5D-4BB8-99BC-CBA18C03AEDF}"/>
                </c:ext>
              </c:extLst>
            </c:dLbl>
            <c:spPr>
              <a:solidFill>
                <a:schemeClr val="accent3"/>
              </a:solidFill>
              <a:ln w="12700" cap="flat" cmpd="sng" algn="ctr">
                <a:solidFill>
                  <a:schemeClr val="accent3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grafici!$A$99:$A$109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grafici!$D$99:$D$109</c:f>
              <c:numCache>
                <c:formatCode>_-* #,##0.0\ _€_-;\-* #,##0.0\ _€_-;_-* "-"??\ _€_-;_-@_-</c:formatCode>
                <c:ptCount val="11"/>
                <c:pt idx="0" formatCode="_-* #,##0\ _€_-;\-* #,##0\ _€_-;_-* &quot;-&quot;??\ _€_-;_-@_-">
                  <c:v>100</c:v>
                </c:pt>
                <c:pt idx="1">
                  <c:v>108.5726593911545</c:v>
                </c:pt>
                <c:pt idx="2">
                  <c:v>119.12693854106834</c:v>
                </c:pt>
                <c:pt idx="3">
                  <c:v>124.42561746122918</c:v>
                </c:pt>
                <c:pt idx="4">
                  <c:v>134.66398621481909</c:v>
                </c:pt>
                <c:pt idx="5">
                  <c:v>114.79035037334866</c:v>
                </c:pt>
                <c:pt idx="6">
                  <c:v>119.61516369902354</c:v>
                </c:pt>
                <c:pt idx="7">
                  <c:v>125.60310166570936</c:v>
                </c:pt>
                <c:pt idx="8">
                  <c:v>141.21194715680645</c:v>
                </c:pt>
                <c:pt idx="9">
                  <c:v>151.2780011487651</c:v>
                </c:pt>
                <c:pt idx="10">
                  <c:v>156.0453762205629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C5D-4BB8-99BC-CBA18C03AEDF}"/>
            </c:ext>
          </c:extLst>
        </c:ser>
        <c:ser>
          <c:idx val="3"/>
          <c:order val="3"/>
          <c:tx>
            <c:strRef>
              <c:f>grafici!$E$98</c:f>
              <c:strCache>
                <c:ptCount val="1"/>
                <c:pt idx="0">
                  <c:v>TRA 5 E 10 ANNI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10"/>
              <c:layout>
                <c:manualLayout>
                  <c:x val="-1.2242042672263156E-2"/>
                  <c:y val="-3.0950170225936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5D-4BB8-99BC-CBA18C03AEDF}"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grafici!$A$99:$A$109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grafici!$E$99:$E$109</c:f>
              <c:numCache>
                <c:formatCode>_-* #,##0.0\ _€_-;\-* #,##0.0\ _€_-;_-* "-"??\ _€_-;_-@_-</c:formatCode>
                <c:ptCount val="11"/>
                <c:pt idx="0" formatCode="_-* #,##0\ _€_-;\-* #,##0\ _€_-;_-* &quot;-&quot;??\ _€_-;_-@_-">
                  <c:v>100</c:v>
                </c:pt>
                <c:pt idx="1">
                  <c:v>100.07700770077008</c:v>
                </c:pt>
                <c:pt idx="2">
                  <c:v>105.65456545654565</c:v>
                </c:pt>
                <c:pt idx="3">
                  <c:v>117.0957095709571</c:v>
                </c:pt>
                <c:pt idx="4">
                  <c:v>123.23432343234325</c:v>
                </c:pt>
                <c:pt idx="5">
                  <c:v>115.51155115511551</c:v>
                </c:pt>
                <c:pt idx="6">
                  <c:v>122.38723872387239</c:v>
                </c:pt>
                <c:pt idx="7">
                  <c:v>131.35313531353134</c:v>
                </c:pt>
                <c:pt idx="8">
                  <c:v>145.7975797579758</c:v>
                </c:pt>
                <c:pt idx="9">
                  <c:v>153.24532453245325</c:v>
                </c:pt>
                <c:pt idx="10">
                  <c:v>157.87678767876787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C5D-4BB8-99BC-CBA18C03AEDF}"/>
            </c:ext>
          </c:extLst>
        </c:ser>
        <c:ser>
          <c:idx val="4"/>
          <c:order val="4"/>
          <c:tx>
            <c:strRef>
              <c:f>grafici!$F$98</c:f>
              <c:strCache>
                <c:ptCount val="1"/>
                <c:pt idx="0">
                  <c:v>OLTRE 10 ANNI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C5D-4BB8-99BC-CBA18C03AEDF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C5D-4BB8-99BC-CBA18C03AEDF}"/>
                </c:ext>
              </c:extLst>
            </c:dLbl>
            <c:spPr>
              <a:solidFill>
                <a:schemeClr val="accent1"/>
              </a:solidFill>
              <a:ln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grafici!$A$99:$A$109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strCache>
            </c:strRef>
          </c:cat>
          <c:val>
            <c:numRef>
              <c:f>grafici!$F$99:$F$109</c:f>
              <c:numCache>
                <c:formatCode>_-* #,##0.0\ _€_-;\-* #,##0.0\ _€_-;_-* "-"??\ _€_-;_-@_-</c:formatCode>
                <c:ptCount val="11"/>
                <c:pt idx="0" formatCode="_-* #,##0\ _€_-;\-* #,##0\ _€_-;_-* &quot;-&quot;??\ _€_-;_-@_-">
                  <c:v>100</c:v>
                </c:pt>
                <c:pt idx="1">
                  <c:v>103.30544786778208</c:v>
                </c:pt>
                <c:pt idx="2">
                  <c:v>107.30463170781472</c:v>
                </c:pt>
                <c:pt idx="3">
                  <c:v>111.09977555600898</c:v>
                </c:pt>
                <c:pt idx="4">
                  <c:v>114.05835543766578</c:v>
                </c:pt>
                <c:pt idx="5">
                  <c:v>108.90634564374616</c:v>
                </c:pt>
                <c:pt idx="6">
                  <c:v>112.27300550907977</c:v>
                </c:pt>
                <c:pt idx="7">
                  <c:v>116.4150173433993</c:v>
                </c:pt>
                <c:pt idx="8">
                  <c:v>122.46480310140788</c:v>
                </c:pt>
                <c:pt idx="9">
                  <c:v>126.56600693735973</c:v>
                </c:pt>
                <c:pt idx="10">
                  <c:v>129.36135482554579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C5D-4BB8-99BC-CBA18C03AE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2677567"/>
        <c:axId val="1102682559"/>
      </c:lineChart>
      <c:catAx>
        <c:axId val="1102677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102682559"/>
        <c:crosses val="autoZero"/>
        <c:auto val="1"/>
        <c:lblAlgn val="ctr"/>
        <c:lblOffset val="100"/>
        <c:noMultiLvlLbl val="0"/>
      </c:catAx>
      <c:valAx>
        <c:axId val="1102682559"/>
        <c:scaling>
          <c:orientation val="minMax"/>
          <c:max val="160"/>
          <c:min val="8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102677567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solidFill>
        <a:srgbClr val="002060"/>
      </a:solidFill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grafici!$A$136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tint val="43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2"/>
              </a:solidFill>
              <a:ln w="12700" cap="flat" cmpd="sng" algn="ctr">
                <a:solidFill>
                  <a:schemeClr val="accent2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grafici!$B$136:$D$136</c:f>
              <c:numCache>
                <c:formatCode>#,##0</c:formatCode>
                <c:ptCount val="3"/>
                <c:pt idx="0" formatCode="_-* #,##0\ _€_-;\-* #,##0\ _€_-;_-* &quot;-&quot;??\ _€_-;_-@_-">
                  <c:v>29913</c:v>
                </c:pt>
                <c:pt idx="1">
                  <c:v>21468</c:v>
                </c:pt>
                <c:pt idx="2" formatCode="_-* #,##0\ _€_-;\-* #,##0\ _€_-;_-* &quot;-&quot;??\ _€_-;_-@_-">
                  <c:v>17676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F8-41EE-8B52-8C6B9A89A9B9}"/>
            </c:ext>
          </c:extLst>
        </c:ser>
        <c:ser>
          <c:idx val="1"/>
          <c:order val="1"/>
          <c:tx>
            <c:strRef>
              <c:f>grafici!$A$137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>
                <a:tint val="56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grafici!$B$137:$D$137</c:f>
              <c:numCache>
                <c:formatCode>#,##0</c:formatCode>
                <c:ptCount val="3"/>
                <c:pt idx="0" formatCode="_-* #,##0\ _€_-;\-* #,##0\ _€_-;_-* &quot;-&quot;??\ _€_-;_-@_-">
                  <c:v>30900</c:v>
                </c:pt>
                <c:pt idx="1">
                  <c:v>21887</c:v>
                </c:pt>
                <c:pt idx="2" formatCode="_-* #,##0\ _€_-;\-* #,##0\ _€_-;_-* &quot;-&quot;??\ _€_-;_-@_-">
                  <c:v>18702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F8-41EE-8B52-8C6B9A89A9B9}"/>
            </c:ext>
          </c:extLst>
        </c:ser>
        <c:ser>
          <c:idx val="2"/>
          <c:order val="2"/>
          <c:tx>
            <c:strRef>
              <c:f>grafici!$A$138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>
                <a:tint val="69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grafici!$B$138:$D$138</c:f>
              <c:numCache>
                <c:formatCode>#,##0</c:formatCode>
                <c:ptCount val="3"/>
                <c:pt idx="0" formatCode="_-* #,##0\ _€_-;\-* #,##0\ _€_-;_-* &quot;-&quot;??\ _€_-;_-@_-">
                  <c:v>32336</c:v>
                </c:pt>
                <c:pt idx="1">
                  <c:v>23000</c:v>
                </c:pt>
                <c:pt idx="2" formatCode="_-* #,##0\ _€_-;\-* #,##0\ _€_-;_-* &quot;-&quot;??\ _€_-;_-@_-">
                  <c:v>19793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F8-41EE-8B52-8C6B9A89A9B9}"/>
            </c:ext>
          </c:extLst>
        </c:ser>
        <c:ser>
          <c:idx val="3"/>
          <c:order val="3"/>
          <c:tx>
            <c:strRef>
              <c:f>grafici!$A$139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tint val="81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grafici!$B$139:$D$139</c:f>
              <c:numCache>
                <c:formatCode>#,##0</c:formatCode>
                <c:ptCount val="3"/>
                <c:pt idx="0" formatCode="_-* #,##0\ _€_-;\-* #,##0\ _€_-;_-* &quot;-&quot;??\ _€_-;_-@_-">
                  <c:v>33137</c:v>
                </c:pt>
                <c:pt idx="1">
                  <c:v>23921</c:v>
                </c:pt>
                <c:pt idx="2" formatCode="_-* #,##0\ _€_-;\-* #,##0\ _€_-;_-* &quot;-&quot;??\ _€_-;_-@_-">
                  <c:v>21080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5F8-41EE-8B52-8C6B9A89A9B9}"/>
            </c:ext>
          </c:extLst>
        </c:ser>
        <c:ser>
          <c:idx val="4"/>
          <c:order val="4"/>
          <c:tx>
            <c:strRef>
              <c:f>grafici!$A$140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tint val="94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grafici!$B$140:$D$140</c:f>
              <c:numCache>
                <c:formatCode>#,##0</c:formatCode>
                <c:ptCount val="3"/>
                <c:pt idx="0" formatCode="_-* #,##0\ _€_-;\-* #,##0\ _€_-;_-* &quot;-&quot;??\ _€_-;_-@_-">
                  <c:v>34050</c:v>
                </c:pt>
                <c:pt idx="1">
                  <c:v>25082</c:v>
                </c:pt>
                <c:pt idx="2" formatCode="_-* #,##0\ _€_-;\-* #,##0\ _€_-;_-* &quot;-&quot;??\ _€_-;_-@_-">
                  <c:v>21213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F8-41EE-8B52-8C6B9A89A9B9}"/>
            </c:ext>
          </c:extLst>
        </c:ser>
        <c:ser>
          <c:idx val="5"/>
          <c:order val="5"/>
          <c:tx>
            <c:strRef>
              <c:f>grafici!$A$141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shade val="93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grafici!$B$141:$D$141</c:f>
              <c:numCache>
                <c:formatCode>#,##0</c:formatCode>
                <c:ptCount val="3"/>
                <c:pt idx="0" formatCode="_-* #,##0\ _€_-;\-* #,##0\ _€_-;_-* &quot;-&quot;??\ _€_-;_-@_-">
                  <c:v>30745</c:v>
                </c:pt>
                <c:pt idx="1">
                  <c:v>23095</c:v>
                </c:pt>
                <c:pt idx="2" formatCode="_-* #,##0\ _€_-;\-* #,##0\ _€_-;_-* &quot;-&quot;??\ _€_-;_-@_-">
                  <c:v>18757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5F8-41EE-8B52-8C6B9A89A9B9}"/>
            </c:ext>
          </c:extLst>
        </c:ser>
        <c:ser>
          <c:idx val="6"/>
          <c:order val="6"/>
          <c:tx>
            <c:strRef>
              <c:f>grafici!$A$142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shade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grafici!$B$142:$D$142</c:f>
              <c:numCache>
                <c:formatCode>#,##0</c:formatCode>
                <c:ptCount val="3"/>
                <c:pt idx="0" formatCode="_-* #,##0\ _€_-;\-* #,##0\ _€_-;_-* &quot;-&quot;??\ _€_-;_-@_-">
                  <c:v>31009</c:v>
                </c:pt>
                <c:pt idx="1">
                  <c:v>23611</c:v>
                </c:pt>
                <c:pt idx="2" formatCode="_-* #,##0\ _€_-;\-* #,##0\ _€_-;_-* &quot;-&quot;??\ _€_-;_-@_-">
                  <c:v>18942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F8-41EE-8B52-8C6B9A89A9B9}"/>
            </c:ext>
          </c:extLst>
        </c:ser>
        <c:ser>
          <c:idx val="7"/>
          <c:order val="7"/>
          <c:tx>
            <c:strRef>
              <c:f>grafici!$A$143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>
                <a:shade val="68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grafici!$B$143:$D$143</c:f>
              <c:numCache>
                <c:formatCode>#,##0</c:formatCode>
                <c:ptCount val="3"/>
                <c:pt idx="0" formatCode="_-* #,##0\ _€_-;\-* #,##0\ _€_-;_-* &quot;-&quot;??\ _€_-;_-@_-">
                  <c:v>32050</c:v>
                </c:pt>
                <c:pt idx="1">
                  <c:v>24402</c:v>
                </c:pt>
                <c:pt idx="2" formatCode="_-* #,##0\ _€_-;\-* #,##0\ _€_-;_-* &quot;-&quot;??\ _€_-;_-@_-">
                  <c:v>19338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5F8-41EE-8B52-8C6B9A89A9B9}"/>
            </c:ext>
          </c:extLst>
        </c:ser>
        <c:ser>
          <c:idx val="8"/>
          <c:order val="8"/>
          <c:tx>
            <c:strRef>
              <c:f>grafici!$A$144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shade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grafici!$B$144:$D$144</c:f>
              <c:numCache>
                <c:formatCode>#,##0</c:formatCode>
                <c:ptCount val="3"/>
                <c:pt idx="0" formatCode="_-* #,##0\ _€_-;\-* #,##0\ _€_-;_-* &quot;-&quot;??\ _€_-;_-@_-">
                  <c:v>34126</c:v>
                </c:pt>
                <c:pt idx="1">
                  <c:v>26211</c:v>
                </c:pt>
                <c:pt idx="2" formatCode="_-* #,##0\ _€_-;\-* #,##0\ _€_-;_-* &quot;-&quot;??\ _€_-;_-@_-">
                  <c:v>20566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5F8-41EE-8B52-8C6B9A89A9B9}"/>
            </c:ext>
          </c:extLst>
        </c:ser>
        <c:ser>
          <c:idx val="9"/>
          <c:order val="9"/>
          <c:tx>
            <c:strRef>
              <c:f>grafici!$A$145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shade val="42000"/>
              </a:schemeClr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2"/>
              </a:solidFill>
              <a:ln w="12700" cap="flat" cmpd="sng" algn="ctr">
                <a:solidFill>
                  <a:schemeClr val="accent2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grafici!$B$135:$D$135</c:f>
              <c:strCache>
                <c:ptCount val="3"/>
                <c:pt idx="0">
                  <c:v>CONTRO IL PATRIMONIO</c:v>
                </c:pt>
                <c:pt idx="1">
                  <c:v>CONTRO LA PERSONA</c:v>
                </c:pt>
                <c:pt idx="2">
                  <c:v>NORMATIVA STUPEFACENTI</c:v>
                </c:pt>
              </c:strCache>
            </c:strRef>
          </c:cat>
          <c:val>
            <c:numRef>
              <c:f>grafici!$B$145:$D$145</c:f>
              <c:numCache>
                <c:formatCode>_-* #,##0\ _€_-;\-* #,##0\ _€_-;_-* "-"??\ _€_-;_-@_-</c:formatCode>
                <c:ptCount val="3"/>
                <c:pt idx="0">
                  <c:v>35287</c:v>
                </c:pt>
                <c:pt idx="1">
                  <c:v>27382</c:v>
                </c:pt>
                <c:pt idx="2">
                  <c:v>21131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5F8-41EE-8B52-8C6B9A89A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69152591"/>
        <c:axId val="1669155919"/>
      </c:barChart>
      <c:catAx>
        <c:axId val="1669152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69155919"/>
        <c:crosses val="autoZero"/>
        <c:auto val="1"/>
        <c:lblAlgn val="ctr"/>
        <c:lblOffset val="100"/>
        <c:noMultiLvlLbl val="0"/>
      </c:catAx>
      <c:valAx>
        <c:axId val="166915591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crossAx val="1669152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valori indice 2015=100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grafici!$B$149</c:f>
              <c:strCache>
                <c:ptCount val="1"/>
                <c:pt idx="0">
                  <c:v>CONTRO IL PATRIMONIO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9"/>
              <c:layout>
                <c:manualLayout>
                  <c:x val="-1.3871635695759587E-2"/>
                  <c:y val="5.1878718528557466E-2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accent5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D2-45D2-976C-57FC8F6166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grafici!$A$150:$A$159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grafici!$B$150:$B$159</c:f>
              <c:numCache>
                <c:formatCode>_-* #,##0.0\ _€_-;\-* #,##0.0\ _€_-;_-* "-"??\ _€_-;_-@_-</c:formatCode>
                <c:ptCount val="10"/>
                <c:pt idx="0" formatCode="_-* #,##0\ _€_-;\-* #,##0\ _€_-;_-* &quot;-&quot;??\ _€_-;_-@_-">
                  <c:v>100</c:v>
                </c:pt>
                <c:pt idx="1">
                  <c:v>103.29956874937318</c:v>
                </c:pt>
                <c:pt idx="2">
                  <c:v>108.10015712232139</c:v>
                </c:pt>
                <c:pt idx="3">
                  <c:v>110.77792264232941</c:v>
                </c:pt>
                <c:pt idx="4">
                  <c:v>113.83010731120248</c:v>
                </c:pt>
                <c:pt idx="5">
                  <c:v>102.78139939156887</c:v>
                </c:pt>
                <c:pt idx="6">
                  <c:v>103.66395881389363</c:v>
                </c:pt>
                <c:pt idx="7">
                  <c:v>107.1440510814696</c:v>
                </c:pt>
                <c:pt idx="8">
                  <c:v>114.08417744793233</c:v>
                </c:pt>
                <c:pt idx="9">
                  <c:v>117.96543308929228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D2-45D2-976C-57FC8F616652}"/>
            </c:ext>
          </c:extLst>
        </c:ser>
        <c:ser>
          <c:idx val="1"/>
          <c:order val="1"/>
          <c:tx>
            <c:strRef>
              <c:f>grafici!$C$149</c:f>
              <c:strCache>
                <c:ptCount val="1"/>
                <c:pt idx="0">
                  <c:v>CONTRO LA PERSONA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D2-45D2-976C-57FC8F61665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grafici!$A$150:$A$159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grafici!$C$150:$C$159</c:f>
              <c:numCache>
                <c:formatCode>_-* #,##0.0\ _€_-;\-* #,##0.0\ _€_-;_-* "-"??\ _€_-;_-@_-</c:formatCode>
                <c:ptCount val="10"/>
                <c:pt idx="0" formatCode="#,##0">
                  <c:v>100</c:v>
                </c:pt>
                <c:pt idx="1">
                  <c:v>101.95174212781815</c:v>
                </c:pt>
                <c:pt idx="2">
                  <c:v>107.13620272032793</c:v>
                </c:pt>
                <c:pt idx="3">
                  <c:v>111.4263089249115</c:v>
                </c:pt>
                <c:pt idx="4">
                  <c:v>116.83435811440283</c:v>
                </c:pt>
                <c:pt idx="5">
                  <c:v>107.57872181852059</c:v>
                </c:pt>
                <c:pt idx="6">
                  <c:v>109.98229923607229</c:v>
                </c:pt>
                <c:pt idx="7">
                  <c:v>113.66685299049747</c:v>
                </c:pt>
                <c:pt idx="8">
                  <c:v>122.09334823923982</c:v>
                </c:pt>
                <c:pt idx="9">
                  <c:v>127.54797838643563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0D2-45D2-976C-57FC8F616652}"/>
            </c:ext>
          </c:extLst>
        </c:ser>
        <c:ser>
          <c:idx val="2"/>
          <c:order val="2"/>
          <c:tx>
            <c:strRef>
              <c:f>grafici!$D$149</c:f>
              <c:strCache>
                <c:ptCount val="1"/>
                <c:pt idx="0">
                  <c:v>NORMATIVA STUPEFACENTI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9"/>
              <c:layout>
                <c:manualLayout>
                  <c:x val="-1.2987012987013146E-2"/>
                  <c:y val="-1.8885741265344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D2-45D2-976C-57FC8F616652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grafici!$A$150:$A$159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grafici!$D$150:$D$159</c:f>
              <c:numCache>
                <c:formatCode>_-* #,##0.0\ _€_-;\-* #,##0.0\ _€_-;_-* "-"??\ _€_-;_-@_-</c:formatCode>
                <c:ptCount val="10"/>
                <c:pt idx="0">
                  <c:v>100</c:v>
                </c:pt>
                <c:pt idx="1">
                  <c:v>105.80448065173115</c:v>
                </c:pt>
                <c:pt idx="2">
                  <c:v>111.97669155917629</c:v>
                </c:pt>
                <c:pt idx="3">
                  <c:v>119.25775062231274</c:v>
                </c:pt>
                <c:pt idx="4">
                  <c:v>120.010183299389</c:v>
                </c:pt>
                <c:pt idx="5">
                  <c:v>106.11563702195066</c:v>
                </c:pt>
                <c:pt idx="6">
                  <c:v>107.1622539035981</c:v>
                </c:pt>
                <c:pt idx="7">
                  <c:v>109.40257976917856</c:v>
                </c:pt>
                <c:pt idx="8">
                  <c:v>116.34985290789771</c:v>
                </c:pt>
                <c:pt idx="9">
                  <c:v>119.54627743833446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0D2-45D2-976C-57FC8F616652}"/>
            </c:ext>
          </c:extLst>
        </c:ser>
        <c:ser>
          <c:idx val="3"/>
          <c:order val="3"/>
          <c:tx>
            <c:strRef>
              <c:f>grafici!$E$149</c:f>
              <c:strCache>
                <c:ptCount val="1"/>
                <c:pt idx="0">
                  <c:v>DETENUTI PRESENTI (totale)</c:v>
                </c:pt>
              </c:strCache>
            </c:strRef>
          </c:tx>
          <c:spPr>
            <a:ln w="28575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rgbClr val="C00000"/>
                </a:solidFill>
                <a:prstDash val="sysDash"/>
              </a:ln>
              <a:effectLst/>
            </c:spPr>
          </c:marker>
          <c:dLbls>
            <c:dLbl>
              <c:idx val="0"/>
              <c:spPr>
                <a:solidFill>
                  <a:schemeClr val="accent2">
                    <a:lumMod val="20000"/>
                    <a:lumOff val="80000"/>
                  </a:schemeClr>
                </a:solidFill>
                <a:ln w="12700" cap="flat" cmpd="sng" algn="ctr">
                  <a:solidFill>
                    <a:srgbClr val="C00000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0D2-45D2-976C-57FC8F616652}"/>
                </c:ext>
              </c:extLst>
            </c:dLbl>
            <c:dLbl>
              <c:idx val="9"/>
              <c:layout>
                <c:manualLayout>
                  <c:x val="0"/>
                  <c:y val="9.4428706326722747E-3"/>
                </c:manualLayout>
              </c:layout>
              <c:spPr>
                <a:solidFill>
                  <a:schemeClr val="accent2">
                    <a:lumMod val="20000"/>
                    <a:lumOff val="80000"/>
                  </a:schemeClr>
                </a:solidFill>
                <a:ln w="12700" cap="flat" cmpd="sng" algn="ctr">
                  <a:solidFill>
                    <a:srgbClr val="C00000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0D2-45D2-976C-57FC8F616652}"/>
                </c:ext>
              </c:extLst>
            </c:dLbl>
            <c:spPr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grafici!$A$150:$A$159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grafici!$E$150:$E$159</c:f>
              <c:numCache>
                <c:formatCode>_-* #,##0.0\ _€_-;\-* #,##0.0\ _€_-;_-* "-"??\ _€_-;_-@_-</c:formatCode>
                <c:ptCount val="10"/>
                <c:pt idx="0">
                  <c:v>100</c:v>
                </c:pt>
                <c:pt idx="1">
                  <c:v>104.77148991641745</c:v>
                </c:pt>
                <c:pt idx="2">
                  <c:v>110.43631623341767</c:v>
                </c:pt>
                <c:pt idx="3">
                  <c:v>114.36047849091327</c:v>
                </c:pt>
                <c:pt idx="4">
                  <c:v>116.49605091634076</c:v>
                </c:pt>
                <c:pt idx="5">
                  <c:v>102.30043708304576</c:v>
                </c:pt>
                <c:pt idx="6">
                  <c:v>103.77655087800015</c:v>
                </c:pt>
                <c:pt idx="7">
                  <c:v>107.72946859903381</c:v>
                </c:pt>
                <c:pt idx="8">
                  <c:v>115.34008128211026</c:v>
                </c:pt>
                <c:pt idx="9">
                  <c:v>118.58944866191243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0D2-45D2-976C-57FC8F616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0331039"/>
        <c:axId val="1770322303"/>
      </c:lineChart>
      <c:catAx>
        <c:axId val="1770331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70322303"/>
        <c:crosses val="autoZero"/>
        <c:auto val="1"/>
        <c:lblAlgn val="ctr"/>
        <c:lblOffset val="100"/>
        <c:noMultiLvlLbl val="0"/>
      </c:catAx>
      <c:valAx>
        <c:axId val="1770322303"/>
        <c:scaling>
          <c:orientation val="minMax"/>
          <c:max val="135"/>
          <c:min val="9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770331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511" y="140957"/>
            <a:ext cx="960582" cy="1273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103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646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14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383" y="113525"/>
            <a:ext cx="960582" cy="1273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38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69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75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262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973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907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85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03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D4121-12DB-43AC-9467-18D897DCDDA8}" type="datetimeFigureOut">
              <a:rPr lang="it-IT" smtClean="0"/>
              <a:t>02/02/2026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08D5D-5060-44A0-9992-E611020635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039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0439075"/>
              </p:ext>
            </p:extLst>
          </p:nvPr>
        </p:nvGraphicFramePr>
        <p:xfrm>
          <a:off x="1403927" y="960582"/>
          <a:ext cx="9273309" cy="5043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533235" y="360218"/>
            <a:ext cx="8857673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dirty="0" smtClean="0"/>
              <a:t>DETENUTI PRESENTI  (al 31 dicembre) INGRESSI IN CACERE TRA IL 2015 E IL 2025 IN ITALIA 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705925" y="6234668"/>
            <a:ext cx="6423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i="1" dirty="0" smtClean="0"/>
              <a:t>Fonte: elaborazioni su dati del Dipartimento Amministrazione Penitenziaria del Ministero della Giustizia (DAP)</a:t>
            </a: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189709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905164" y="286327"/>
            <a:ext cx="9670472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dirty="0" smtClean="0"/>
              <a:t>ANDAMENTO DEGLI  INGRESSI E USCITE DAL CARCERE E RELATIVA DIFFERENZA TRA IL 2015 E IL 2025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705925" y="6234668"/>
            <a:ext cx="6423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i="1" dirty="0" smtClean="0"/>
              <a:t>Fonte: elaborazioni su dati del Dipartimento Amministrazione Penitenziaria del Ministero della Giustizia (DAP)</a:t>
            </a:r>
            <a:endParaRPr lang="it-IT" sz="1100" i="1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456154"/>
              </p:ext>
            </p:extLst>
          </p:nvPr>
        </p:nvGraphicFramePr>
        <p:xfrm>
          <a:off x="1182255" y="914400"/>
          <a:ext cx="9559636" cy="4987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485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406399" y="286327"/>
            <a:ext cx="10501745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dirty="0" smtClean="0"/>
              <a:t>ANDAMENTO DEL NUMERO DEI DETENUTI, DEGLI INGRESSI IN CARCERE  E DEI TASSI DI DELITTUOSITÀ (</a:t>
            </a:r>
            <a:r>
              <a:rPr lang="it-IT" sz="1400" b="1" dirty="0" smtClean="0"/>
              <a:t>reati ogni 100 mila abitanti) </a:t>
            </a:r>
            <a:r>
              <a:rPr lang="it-IT" b="1" dirty="0" smtClean="0"/>
              <a:t>DAL 2015 AL 2024 IN ITALIA </a:t>
            </a:r>
            <a:r>
              <a:rPr lang="it-IT" sz="1600" b="1" dirty="0" smtClean="0"/>
              <a:t>(valori indice)</a:t>
            </a:r>
            <a:endParaRPr lang="it-IT" sz="16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705925" y="6234668"/>
            <a:ext cx="50161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i="1" dirty="0" smtClean="0"/>
              <a:t>Fonte: elaborazioni su dati </a:t>
            </a:r>
            <a:r>
              <a:rPr lang="it-IT" sz="1100" i="1" smtClean="0"/>
              <a:t>Ministero dell’Interno </a:t>
            </a:r>
            <a:r>
              <a:rPr lang="it-IT" sz="1100" i="1" dirty="0" smtClean="0"/>
              <a:t>e  del Ministero della Giustizia (DAP)</a:t>
            </a:r>
            <a:endParaRPr lang="it-IT" sz="1100" i="1" dirty="0"/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546011"/>
              </p:ext>
            </p:extLst>
          </p:nvPr>
        </p:nvGraphicFramePr>
        <p:xfrm>
          <a:off x="1570182" y="1330036"/>
          <a:ext cx="8543636" cy="4405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018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905164" y="286327"/>
            <a:ext cx="967047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dirty="0" smtClean="0"/>
              <a:t>NUMERO DI DETENUTI PRESENTI PER DURATA DELLA PENA INFLITTA (2015-2025) </a:t>
            </a:r>
          </a:p>
          <a:p>
            <a:pPr algn="ctr"/>
            <a:r>
              <a:rPr lang="it-IT" b="1" dirty="0" smtClean="0"/>
              <a:t>(valori assoluti e valori indice)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705925" y="6234668"/>
            <a:ext cx="6423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i="1" dirty="0" smtClean="0"/>
              <a:t>Fonte: elaborazioni su dati del Dipartimento Amministrazione Penitenziaria del Ministero della Giustizia (DAP)</a:t>
            </a:r>
            <a:endParaRPr lang="it-IT" sz="1100" i="1" dirty="0"/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595111"/>
              </p:ext>
            </p:extLst>
          </p:nvPr>
        </p:nvGraphicFramePr>
        <p:xfrm>
          <a:off x="334335" y="1500863"/>
          <a:ext cx="5598391" cy="416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345039"/>
              </p:ext>
            </p:extLst>
          </p:nvPr>
        </p:nvGraphicFramePr>
        <p:xfrm>
          <a:off x="5932726" y="1563093"/>
          <a:ext cx="6111790" cy="4103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9324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905164" y="286327"/>
            <a:ext cx="967047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NUMERO DI DETENUTI PRESENTI PER TIPOLOGIA DI REATO 2015-2025</a:t>
            </a:r>
          </a:p>
          <a:p>
            <a:pPr algn="ctr"/>
            <a:r>
              <a:rPr lang="it-IT" b="1" dirty="0" smtClean="0"/>
              <a:t>(valori assoluti)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705925" y="6234668"/>
            <a:ext cx="6423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i="1" dirty="0" smtClean="0"/>
              <a:t>Fonte: elaborazioni su dati del Dipartimento Amministrazione Penitenziaria del Ministero della Giustizia (DAP)</a:t>
            </a:r>
            <a:endParaRPr lang="it-IT" sz="1100" i="1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1392814"/>
              </p:ext>
            </p:extLst>
          </p:nvPr>
        </p:nvGraphicFramePr>
        <p:xfrm>
          <a:off x="792480" y="1268360"/>
          <a:ext cx="10607040" cy="4781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4972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905164" y="286327"/>
            <a:ext cx="967047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dirty="0" smtClean="0"/>
              <a:t>NUMERO DI DETENUTI PRESENTI TOTALE E PER TIPOLOGIA DI REATO 2015-2025</a:t>
            </a:r>
          </a:p>
          <a:p>
            <a:pPr algn="ctr"/>
            <a:r>
              <a:rPr lang="it-IT" b="1" dirty="0" smtClean="0"/>
              <a:t>(valori  indice 2015=100)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705925" y="6234668"/>
            <a:ext cx="6423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i="1" dirty="0" smtClean="0"/>
              <a:t>Fonte: elaborazioni su dati del Dipartimento Amministrazione Penitenziaria del Ministero della Giustizia (DAP)</a:t>
            </a:r>
            <a:endParaRPr lang="it-IT" sz="1100" i="1" dirty="0"/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5500044"/>
              </p:ext>
            </p:extLst>
          </p:nvPr>
        </p:nvGraphicFramePr>
        <p:xfrm>
          <a:off x="831868" y="932658"/>
          <a:ext cx="9743768" cy="4635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2889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692728" y="73890"/>
            <a:ext cx="967047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MODIFICHE LEGISLATIVE DI INCREMENTO DELLE PENE MINIME E MASSIME INTERCORSE TRA IL 2015 (reati contro la persona)</a:t>
            </a:r>
            <a:endParaRPr lang="it-IT" b="1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79113"/>
              </p:ext>
            </p:extLst>
          </p:nvPr>
        </p:nvGraphicFramePr>
        <p:xfrm>
          <a:off x="692728" y="784876"/>
          <a:ext cx="9882908" cy="5768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5392">
                  <a:extLst>
                    <a:ext uri="{9D8B030D-6E8A-4147-A177-3AD203B41FA5}">
                      <a16:colId xmlns:a16="http://schemas.microsoft.com/office/drawing/2014/main" val="1710056729"/>
                    </a:ext>
                  </a:extLst>
                </a:gridCol>
                <a:gridCol w="3804192">
                  <a:extLst>
                    <a:ext uri="{9D8B030D-6E8A-4147-A177-3AD203B41FA5}">
                      <a16:colId xmlns:a16="http://schemas.microsoft.com/office/drawing/2014/main" val="421771968"/>
                    </a:ext>
                  </a:extLst>
                </a:gridCol>
                <a:gridCol w="2883324">
                  <a:extLst>
                    <a:ext uri="{9D8B030D-6E8A-4147-A177-3AD203B41FA5}">
                      <a16:colId xmlns:a16="http://schemas.microsoft.com/office/drawing/2014/main" val="1398419884"/>
                    </a:ext>
                  </a:extLst>
                </a:gridCol>
              </a:tblGrid>
              <a:tr h="2260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chemeClr val="bg1"/>
                          </a:solidFill>
                          <a:effectLst/>
                        </a:rPr>
                        <a:t>Reato</a:t>
                      </a:r>
                      <a:endParaRPr lang="it-IT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chemeClr val="bg1"/>
                          </a:solidFill>
                          <a:effectLst/>
                        </a:rPr>
                        <a:t>Anno e provvedimento</a:t>
                      </a:r>
                      <a:endParaRPr lang="it-IT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chemeClr val="bg1"/>
                          </a:solidFill>
                          <a:effectLst/>
                        </a:rPr>
                        <a:t>Modifica </a:t>
                      </a:r>
                      <a:endParaRPr lang="it-IT" sz="1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365848794"/>
                  </a:ext>
                </a:extLst>
              </a:tr>
              <a:tr h="35527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Maltrattamenti in famiglia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2014 Legge 119/2013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2 a 3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massimo passa da 6 a 7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545034149"/>
                  </a:ext>
                </a:extLst>
              </a:tr>
              <a:tr h="3552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2025 DDL a </a:t>
                      </a:r>
                      <a:r>
                        <a:rPr lang="it-IT" sz="1100" dirty="0" smtClean="0">
                          <a:effectLst/>
                        </a:rPr>
                        <a:t>tutela </a:t>
                      </a:r>
                      <a:r>
                        <a:rPr lang="it-IT" sz="1100" dirty="0">
                          <a:effectLst/>
                        </a:rPr>
                        <a:t>effettiva delle vittime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3 a 4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 massimo passa da 7 a 8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3414469571"/>
                  </a:ext>
                </a:extLst>
              </a:tr>
              <a:tr h="355277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Maltrattamenti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2019 Legge 69/2019  (codice rosso)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3 a 4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 massimo passa da 7 a 8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716331916"/>
                  </a:ext>
                </a:extLst>
              </a:tr>
              <a:tr h="3552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2023 Legge 137/2023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il minimo passa da 4 a 5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il massimo passa da 8 a 10 anni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3706572430"/>
                  </a:ext>
                </a:extLst>
              </a:tr>
              <a:tr h="409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Riduzione</a:t>
                      </a:r>
                      <a:r>
                        <a:rPr lang="it-IT" sz="11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schiavitù (tratta)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Legge 173 /2020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</a:rPr>
                        <a:t>il minimo passa da 8 a 10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</a:rPr>
                        <a:t>il massimo rimane a 20 anni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1864441525"/>
                  </a:ext>
                </a:extLst>
              </a:tr>
              <a:tr h="355277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Violenza sessuale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2015 Legge  69 /2015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il minimo passa da 5 a 6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il massimo passa da 10 a 12 anni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579416311"/>
                  </a:ext>
                </a:extLst>
              </a:tr>
              <a:tr h="3552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2019 legge 69/2019 (codice rosso)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il minimo passa da 6 a 8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il massimo passa da 12 a 14 anni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3218926421"/>
                  </a:ext>
                </a:extLst>
              </a:tr>
              <a:tr h="35527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2024 Legge 54/2024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rimane di 8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massimo passa da 14 a 16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496467629"/>
                  </a:ext>
                </a:extLst>
              </a:tr>
              <a:tr h="35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Violenza sessuale di gruppo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2023 Legge 137/2023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8 a 10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massimo passa da 10 a 16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1182014909"/>
                  </a:ext>
                </a:extLst>
              </a:tr>
              <a:tr h="4075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Deformazione dell’aspetto mediante lesioni permanenti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2019 Legge 69/2019 (codice rosso)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Nuovo </a:t>
                      </a:r>
                      <a:r>
                        <a:rPr lang="it-IT" sz="1100" dirty="0" smtClean="0">
                          <a:effectLst/>
                        </a:rPr>
                        <a:t>reato: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smtClean="0">
                          <a:effectLst/>
                        </a:rPr>
                        <a:t>pena minima 8 anni / pena massima 12 anni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031288468"/>
                  </a:ext>
                </a:extLst>
              </a:tr>
              <a:tr h="3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Revenge </a:t>
                      </a:r>
                      <a:r>
                        <a:rPr lang="it-IT" sz="1100" dirty="0" err="1">
                          <a:effectLst/>
                        </a:rPr>
                        <a:t>porn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2019 Legge 69/2019 (codice rosso)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Nuovo reato: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pena minima 6 </a:t>
                      </a:r>
                      <a:r>
                        <a:rPr lang="it-IT" sz="1100" dirty="0" smtClean="0">
                          <a:effectLst/>
                        </a:rPr>
                        <a:t>mesi / pena </a:t>
                      </a:r>
                      <a:r>
                        <a:rPr lang="it-IT" sz="1100" dirty="0">
                          <a:effectLst/>
                        </a:rPr>
                        <a:t>massima 6 anni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1936816563"/>
                  </a:ext>
                </a:extLst>
              </a:tr>
              <a:tr h="35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Diffusione di immagini intime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2025 DDL  a tutela effettiva delle vittime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1 a 2 anni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massimo passa da 6 a 8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3633920"/>
                  </a:ext>
                </a:extLst>
              </a:tr>
              <a:tr h="35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Lesioni aggravate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2019 Legge 69/2019 (codice rosso)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3 a 6 mesi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massimo passa da 3 a 6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008876679"/>
                  </a:ext>
                </a:extLst>
              </a:tr>
              <a:tr h="355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Lesioni personali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2022 D.Lgs. 150/2022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minimo passa da 3 a 6 mesi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il massimo passa da 3 a 4 anni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339229083"/>
                  </a:ext>
                </a:extLst>
              </a:tr>
              <a:tr h="3992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 err="1">
                          <a:effectLst/>
                        </a:rPr>
                        <a:t>Femminicidio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2025 Legge 181/2025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Nuovo reato pena base ergastolo che può ridursi </a:t>
                      </a:r>
                      <a:r>
                        <a:rPr lang="it-IT" sz="1100" dirty="0" smtClean="0">
                          <a:effectLst/>
                        </a:rPr>
                        <a:t> </a:t>
                      </a:r>
                      <a:r>
                        <a:rPr lang="it-IT" sz="1100" dirty="0">
                          <a:effectLst/>
                        </a:rPr>
                        <a:t>a 15 o 24 anni in caso di attenuanti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8" marR="48538" marT="0" marB="0"/>
                </a:tc>
                <a:extLst>
                  <a:ext uri="{0D108BD9-81ED-4DB2-BD59-A6C34878D82A}">
                    <a16:rowId xmlns:a16="http://schemas.microsoft.com/office/drawing/2014/main" val="2768937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40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905164" y="286327"/>
            <a:ext cx="9670472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MODIFICHE LEGISLATIVE DI INCREMENTO DELLE PENE MINIME E MASSIME INTERCORSE TRA IL 2015 e il 2025  (reati contro il patrimonio)</a:t>
            </a:r>
            <a:endParaRPr lang="it-IT" b="1" dirty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782634"/>
              </p:ext>
            </p:extLst>
          </p:nvPr>
        </p:nvGraphicFramePr>
        <p:xfrm>
          <a:off x="381001" y="1084343"/>
          <a:ext cx="10896599" cy="5379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3143">
                  <a:extLst>
                    <a:ext uri="{9D8B030D-6E8A-4147-A177-3AD203B41FA5}">
                      <a16:colId xmlns:a16="http://schemas.microsoft.com/office/drawing/2014/main" val="2979631794"/>
                    </a:ext>
                  </a:extLst>
                </a:gridCol>
                <a:gridCol w="3686728">
                  <a:extLst>
                    <a:ext uri="{9D8B030D-6E8A-4147-A177-3AD203B41FA5}">
                      <a16:colId xmlns:a16="http://schemas.microsoft.com/office/drawing/2014/main" val="3714700952"/>
                    </a:ext>
                  </a:extLst>
                </a:gridCol>
                <a:gridCol w="3686728">
                  <a:extLst>
                    <a:ext uri="{9D8B030D-6E8A-4147-A177-3AD203B41FA5}">
                      <a16:colId xmlns:a16="http://schemas.microsoft.com/office/drawing/2014/main" val="1599893160"/>
                    </a:ext>
                  </a:extLst>
                </a:gridCol>
              </a:tblGrid>
              <a:tr h="144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Reato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Anno e provvedimento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Modifica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715773958"/>
                  </a:ext>
                </a:extLst>
              </a:tr>
              <a:tr h="34108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Furto in abitazione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2017 (decreto Orlando)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3 a 4 anni </a:t>
                      </a:r>
                    </a:p>
                    <a:p>
                      <a:pPr marL="889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da 6 a 10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1062620563"/>
                  </a:ext>
                </a:extLst>
              </a:tr>
              <a:tr h="45477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2023 (L.137/2023)  </a:t>
                      </a:r>
                      <a:r>
                        <a:rPr lang="it-IT" sz="1400" dirty="0">
                          <a:effectLst/>
                        </a:rPr>
                        <a:t>Reati predatori e sicurezza urbana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marL="0" indent="889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4 a 5 anni</a:t>
                      </a:r>
                    </a:p>
                    <a:p>
                      <a:pPr marL="8890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6 a 10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3238296268"/>
                  </a:ext>
                </a:extLst>
              </a:tr>
              <a:tr h="45477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2023 (L. 137/2023)  </a:t>
                      </a:r>
                      <a:r>
                        <a:rPr lang="it-IT" sz="1400" dirty="0">
                          <a:effectLst/>
                        </a:rPr>
                        <a:t>Tutele rafforzate per reati predatori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4 a 5  anni</a:t>
                      </a: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10° a 12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987880649"/>
                  </a:ext>
                </a:extLst>
              </a:tr>
              <a:tr h="45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Rapina impropria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2017 (decreto Orlando)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3 a 5 anni</a:t>
                      </a: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5 a 10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4219280999"/>
                  </a:ext>
                </a:extLst>
              </a:tr>
              <a:tr h="45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Rapina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2023 (L. 137/2023)  </a:t>
                      </a:r>
                      <a:r>
                        <a:rPr lang="it-IT" sz="1400" dirty="0">
                          <a:effectLst/>
                        </a:rPr>
                        <a:t>Tutele rafforzate per reati predatori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4 a 5 anni</a:t>
                      </a: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10 a 12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1704104116"/>
                  </a:ext>
                </a:extLst>
              </a:tr>
              <a:tr h="2273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Furto aggravato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2018 (decreto sicurezza)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1 a 2 anni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6 a 7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4015251266"/>
                  </a:ext>
                </a:extLst>
              </a:tr>
              <a:tr h="34108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2025 (decreto tutela beni patrimoniali 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2 a 3 anni </a:t>
                      </a:r>
                      <a:endParaRPr lang="it-IT" sz="1200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</a:rPr>
                        <a:t>l </a:t>
                      </a:r>
                      <a:r>
                        <a:rPr lang="it-IT" sz="1200" dirty="0">
                          <a:effectLst/>
                        </a:rPr>
                        <a:t>massimo passa da 7 a 9 anni 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2137501277"/>
                  </a:ext>
                </a:extLst>
              </a:tr>
              <a:tr h="2273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Ricettazione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2018 (decreto sicurezza)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2 a 3 anni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8 a 10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2186643929"/>
                  </a:ext>
                </a:extLst>
              </a:tr>
              <a:tr h="341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Danneggiamento e furti su beni pubblici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2021 (decreto Sicurezza Urbana)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due nuovi reati precedenza erano furto base e danneggiamento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6 mesi a 2 anni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2 a 6/8 anni (il furto)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1712386934"/>
                  </a:ext>
                </a:extLst>
              </a:tr>
              <a:tr h="3410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Danneggiamento aggravato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2021 (decreto sicurezza urbana)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In precedenza danneggiamento semplice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1 </a:t>
                      </a:r>
                      <a:r>
                        <a:rPr lang="it-IT" sz="1200" dirty="0" smtClean="0">
                          <a:effectLst/>
                        </a:rPr>
                        <a:t>mese</a:t>
                      </a:r>
                      <a:r>
                        <a:rPr lang="it-IT" sz="1200" baseline="0" dirty="0" smtClean="0">
                          <a:effectLst/>
                        </a:rPr>
                        <a:t> </a:t>
                      </a:r>
                      <a:r>
                        <a:rPr lang="it-IT" sz="1200" dirty="0" smtClean="0">
                          <a:effectLst/>
                        </a:rPr>
                        <a:t>a </a:t>
                      </a:r>
                      <a:r>
                        <a:rPr lang="it-IT" sz="1200" dirty="0">
                          <a:effectLst/>
                        </a:rPr>
                        <a:t>2 anni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5 a 6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571349998"/>
                  </a:ext>
                </a:extLst>
              </a:tr>
              <a:tr h="22738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2025 (decreto tutela beni patrimoniali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2 a 3 anni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6 a 8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2649972779"/>
                  </a:ext>
                </a:extLst>
              </a:tr>
              <a:tr h="341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Invasione di terreni o edifici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2021 (decreto sicurezza urbana)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</a:rPr>
                        <a:t>In precedenza invasione semplice</a:t>
                      </a:r>
                      <a:endParaRPr lang="it-IT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minimo passa da 3 mesi a 1 anno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</a:rPr>
                        <a:t>il massimo passa da 2 a 4 anni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465" marR="43465" marT="0" marB="0"/>
                </a:tc>
                <a:extLst>
                  <a:ext uri="{0D108BD9-81ED-4DB2-BD59-A6C34878D82A}">
                    <a16:rowId xmlns:a16="http://schemas.microsoft.com/office/drawing/2014/main" val="184139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1182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935</Words>
  <Application>Microsoft Office PowerPoint</Application>
  <PresentationFormat>Widescreen</PresentationFormat>
  <Paragraphs>136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 Fanoli</dc:creator>
  <cp:lastModifiedBy>Lorenzo Fanoli</cp:lastModifiedBy>
  <cp:revision>22</cp:revision>
  <dcterms:created xsi:type="dcterms:W3CDTF">2026-01-28T14:24:21Z</dcterms:created>
  <dcterms:modified xsi:type="dcterms:W3CDTF">2026-02-02T09:53:30Z</dcterms:modified>
</cp:coreProperties>
</file>