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3" r:id="rId2"/>
    <p:sldId id="266" r:id="rId3"/>
    <p:sldId id="270" r:id="rId4"/>
    <p:sldId id="290" r:id="rId5"/>
    <p:sldId id="273" r:id="rId6"/>
    <p:sldId id="292" r:id="rId7"/>
    <p:sldId id="274" r:id="rId8"/>
    <p:sldId id="294" r:id="rId9"/>
    <p:sldId id="297" r:id="rId10"/>
    <p:sldId id="281" r:id="rId11"/>
    <p:sldId id="298" r:id="rId12"/>
    <p:sldId id="299" r:id="rId13"/>
    <p:sldId id="287" r:id="rId14"/>
    <p:sldId id="286" r:id="rId15"/>
    <p:sldId id="291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1" autoAdjust="0"/>
    <p:restoredTop sz="92662" autoAdjust="0"/>
  </p:normalViewPr>
  <p:slideViewPr>
    <p:cSldViewPr>
      <p:cViewPr>
        <p:scale>
          <a:sx n="75" d="100"/>
          <a:sy n="75" d="100"/>
        </p:scale>
        <p:origin x="14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febbraio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febbraio%202026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febbraio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febbraio%20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febbraio%20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6\tabelle%20e%20grafici%20%203%20febbraio%20202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6\tabelle%20e%20grafici%20%203%20febbraio%202026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6\tabelle%20e%20grafici%20%203%20febbraio%202026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febbraio%20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3%20febbraio%20202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044070264879709E-2"/>
          <c:y val="7.7823408975648376E-4"/>
          <c:w val="0.97580924524931756"/>
          <c:h val="0.8884643795452451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6.39735576113998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128-4C5D-8274-4AA11FEAF7B4}"/>
                </c:ext>
              </c:extLst>
            </c:dLbl>
            <c:dLbl>
              <c:idx val="7"/>
              <c:layout>
                <c:manualLayout>
                  <c:x val="-3.018215979815221E-17"/>
                  <c:y val="3.52105002843783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128-4C5D-8274-4AA11FEAF7B4}"/>
                </c:ext>
              </c:extLst>
            </c:dLbl>
            <c:dLbl>
              <c:idx val="12"/>
              <c:layout>
                <c:manualLayout>
                  <c:x val="-4.9389559306425397E-3"/>
                  <c:y val="1.30047582836406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128-4C5D-8274-4AA11FEAF7B4}"/>
                </c:ext>
              </c:extLst>
            </c:dLbl>
            <c:dLbl>
              <c:idx val="19"/>
              <c:layout>
                <c:manualLayout>
                  <c:x val="0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128-4C5D-8274-4AA11FEAF7B4}"/>
                </c:ext>
              </c:extLst>
            </c:dLbl>
            <c:dLbl>
              <c:idx val="24"/>
              <c:layout>
                <c:manualLayout>
                  <c:x val="-4.1157966088687832E-3"/>
                  <c:y val="4.31080759613974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128-4C5D-8274-4AA11FEAF7B4}"/>
                </c:ext>
              </c:extLst>
            </c:dLbl>
            <c:dLbl>
              <c:idx val="31"/>
              <c:layout>
                <c:manualLayout>
                  <c:x val="-4.1157966088687832E-3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128-4C5D-8274-4AA11FEAF7B4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128-4C5D-8274-4AA11FEAF7B4}"/>
                </c:ext>
              </c:extLst>
            </c:dLbl>
            <c:dLbl>
              <c:idx val="38"/>
              <c:layout>
                <c:manualLayout>
                  <c:x val="-8.2315932177375668E-4"/>
                  <c:y val="1.7351733627391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128-4C5D-8274-4AA11FEAF7B4}"/>
                </c:ext>
              </c:extLst>
            </c:dLbl>
            <c:dLbl>
              <c:idx val="43"/>
              <c:layout>
                <c:manualLayout>
                  <c:x val="-4.9389559306426611E-3"/>
                  <c:y val="-1.48515952886089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128-4C5D-8274-4AA11FEAF7B4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128-4C5D-8274-4AA11FEAF7B4}"/>
                </c:ext>
              </c:extLst>
            </c:dLbl>
            <c:dLbl>
              <c:idx val="47"/>
              <c:layout>
                <c:manualLayout>
                  <c:x val="1.070107118305883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128-4C5D-8274-4AA11FEAF7B4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128-4C5D-8274-4AA11FEAF7B4}"/>
                </c:ext>
              </c:extLst>
            </c:dLbl>
            <c:dLbl>
              <c:idx val="4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128-4C5D-8274-4AA11FEAF7B4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128-4C5D-8274-4AA11FEAF7B4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128-4C5D-8274-4AA11FEAF7B4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128-4C5D-8274-4AA11FEAF7B4}"/>
                </c:ext>
              </c:extLst>
            </c:dLbl>
            <c:dLbl>
              <c:idx val="5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128-4C5D-8274-4AA11FEAF7B4}"/>
                </c:ext>
              </c:extLst>
            </c:dLbl>
            <c:dLbl>
              <c:idx val="5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128-4C5D-8274-4AA11FEAF7B4}"/>
                </c:ext>
              </c:extLst>
            </c:dLbl>
            <c:dLbl>
              <c:idx val="55"/>
              <c:layout>
                <c:manualLayout>
                  <c:x val="8.2315932177375668E-4"/>
                  <c:y val="8.657782939890217E-3"/>
                </c:manualLayout>
              </c:layout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D128-4C5D-8274-4AA11FEAF7B4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dash"/>
                <a:headEnd type="none" w="med" len="med"/>
                <a:tailEnd type="arrow" w="med" len="med"/>
              </a:ln>
              <a:effectLst/>
            </c:spPr>
            <c:trendlineType val="poly"/>
            <c:order val="2"/>
            <c:forward val="2"/>
            <c:dispRSqr val="0"/>
            <c:dispEq val="0"/>
          </c:trendline>
          <c:cat>
            <c:strRef>
              <c:f>'trend lazio'!$Y$79:$CB$79</c:f>
              <c:strCache>
                <c:ptCount val="56"/>
                <c:pt idx="0">
                  <c:v>giu. 21</c:v>
                </c:pt>
                <c:pt idx="7">
                  <c:v>gen 22</c:v>
                </c:pt>
                <c:pt idx="12">
                  <c:v>giu. 22</c:v>
                </c:pt>
                <c:pt idx="19">
                  <c:v>gen. 23</c:v>
                </c:pt>
                <c:pt idx="24">
                  <c:v>giu. 23</c:v>
                </c:pt>
                <c:pt idx="31">
                  <c:v>gen. 24</c:v>
                </c:pt>
                <c:pt idx="36">
                  <c:v>giu. 24</c:v>
                </c:pt>
                <c:pt idx="43">
                  <c:v>gen. 25</c:v>
                </c:pt>
                <c:pt idx="48">
                  <c:v>giu. 25</c:v>
                </c:pt>
                <c:pt idx="55">
                  <c:v>GEN. 2026</c:v>
                </c:pt>
              </c:strCache>
            </c:strRef>
          </c:cat>
          <c:val>
            <c:numRef>
              <c:f>'trend lazio'!$Y$80:$CB$80</c:f>
              <c:numCache>
                <c:formatCode>_-* #,##0\ _€_-;\-* #,##0\ _€_-;_-* "-"??\ _€_-;_-@_-</c:formatCode>
                <c:ptCount val="56"/>
                <c:pt idx="0">
                  <c:v>53637</c:v>
                </c:pt>
                <c:pt idx="1">
                  <c:v>53129</c:v>
                </c:pt>
                <c:pt idx="2">
                  <c:v>53557</c:v>
                </c:pt>
                <c:pt idx="3">
                  <c:v>53930</c:v>
                </c:pt>
                <c:pt idx="4">
                  <c:v>54307</c:v>
                </c:pt>
                <c:pt idx="5">
                  <c:v>54593</c:v>
                </c:pt>
                <c:pt idx="6">
                  <c:v>54134</c:v>
                </c:pt>
                <c:pt idx="7">
                  <c:v>54372</c:v>
                </c:pt>
                <c:pt idx="8">
                  <c:v>54635</c:v>
                </c:pt>
                <c:pt idx="9">
                  <c:v>54609</c:v>
                </c:pt>
                <c:pt idx="10">
                  <c:v>54595</c:v>
                </c:pt>
                <c:pt idx="11">
                  <c:v>54771</c:v>
                </c:pt>
                <c:pt idx="12">
                  <c:v>54841</c:v>
                </c:pt>
                <c:pt idx="13">
                  <c:v>54979</c:v>
                </c:pt>
                <c:pt idx="14">
                  <c:v>55637</c:v>
                </c:pt>
                <c:pt idx="15">
                  <c:v>55835</c:v>
                </c:pt>
                <c:pt idx="16">
                  <c:v>56225</c:v>
                </c:pt>
                <c:pt idx="17">
                  <c:v>56524</c:v>
                </c:pt>
                <c:pt idx="18">
                  <c:v>56196</c:v>
                </c:pt>
                <c:pt idx="19">
                  <c:v>56127</c:v>
                </c:pt>
                <c:pt idx="20">
                  <c:v>56319</c:v>
                </c:pt>
                <c:pt idx="21">
                  <c:v>56605</c:v>
                </c:pt>
                <c:pt idx="22">
                  <c:v>56674</c:v>
                </c:pt>
                <c:pt idx="23">
                  <c:v>57230</c:v>
                </c:pt>
                <c:pt idx="24">
                  <c:v>57525</c:v>
                </c:pt>
                <c:pt idx="25">
                  <c:v>57749</c:v>
                </c:pt>
                <c:pt idx="26">
                  <c:v>58428</c:v>
                </c:pt>
                <c:pt idx="27" formatCode="#,##0">
                  <c:v>58987</c:v>
                </c:pt>
                <c:pt idx="28">
                  <c:v>59715</c:v>
                </c:pt>
                <c:pt idx="29">
                  <c:v>60116</c:v>
                </c:pt>
                <c:pt idx="30">
                  <c:v>60166</c:v>
                </c:pt>
                <c:pt idx="31" formatCode="#,##0">
                  <c:v>60637</c:v>
                </c:pt>
                <c:pt idx="32">
                  <c:v>60924</c:v>
                </c:pt>
                <c:pt idx="33">
                  <c:v>61049</c:v>
                </c:pt>
                <c:pt idx="34" formatCode="#,##0">
                  <c:v>61297</c:v>
                </c:pt>
                <c:pt idx="35">
                  <c:v>61547</c:v>
                </c:pt>
                <c:pt idx="36">
                  <c:v>61480</c:v>
                </c:pt>
                <c:pt idx="37" formatCode="#,##0">
                  <c:v>61133</c:v>
                </c:pt>
                <c:pt idx="38">
                  <c:v>61758</c:v>
                </c:pt>
                <c:pt idx="39">
                  <c:v>61862</c:v>
                </c:pt>
                <c:pt idx="40">
                  <c:v>62110</c:v>
                </c:pt>
                <c:pt idx="41">
                  <c:v>62464</c:v>
                </c:pt>
                <c:pt idx="42">
                  <c:v>61861</c:v>
                </c:pt>
                <c:pt idx="43">
                  <c:v>61916</c:v>
                </c:pt>
                <c:pt idx="44">
                  <c:v>62165</c:v>
                </c:pt>
                <c:pt idx="45">
                  <c:v>62281</c:v>
                </c:pt>
                <c:pt idx="46">
                  <c:v>62445</c:v>
                </c:pt>
                <c:pt idx="47">
                  <c:v>62761</c:v>
                </c:pt>
                <c:pt idx="48">
                  <c:v>62728</c:v>
                </c:pt>
                <c:pt idx="49">
                  <c:v>62569</c:v>
                </c:pt>
                <c:pt idx="50">
                  <c:v>63167</c:v>
                </c:pt>
                <c:pt idx="51">
                  <c:v>63198</c:v>
                </c:pt>
                <c:pt idx="52">
                  <c:v>63493</c:v>
                </c:pt>
                <c:pt idx="53">
                  <c:v>63868</c:v>
                </c:pt>
                <c:pt idx="54">
                  <c:v>63499</c:v>
                </c:pt>
                <c:pt idx="55">
                  <c:v>63734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D128-4C5D-8274-4AA11FEAF7B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190169952"/>
        <c:axId val="1190171200"/>
      </c:barChart>
      <c:catAx>
        <c:axId val="119016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90171200"/>
        <c:crosses val="autoZero"/>
        <c:auto val="1"/>
        <c:lblAlgn val="ctr"/>
        <c:lblOffset val="100"/>
        <c:noMultiLvlLbl val="0"/>
      </c:catAx>
      <c:valAx>
        <c:axId val="1190171200"/>
        <c:scaling>
          <c:orientation val="minMax"/>
          <c:min val="30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119016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100" b="0"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'GIUSTIZIA MINORILE'!$B$183:$B$193</c:f>
              <c:strCache>
                <c:ptCount val="11"/>
                <c:pt idx="0">
                  <c:v>15/06/2023</c:v>
                </c:pt>
                <c:pt idx="2">
                  <c:v>15/12/2023</c:v>
                </c:pt>
                <c:pt idx="4">
                  <c:v>15/06/2024</c:v>
                </c:pt>
                <c:pt idx="6">
                  <c:v>31/12/2024</c:v>
                </c:pt>
                <c:pt idx="8">
                  <c:v>30/09/2025</c:v>
                </c:pt>
                <c:pt idx="10">
                  <c:v>15/01/2026</c:v>
                </c:pt>
              </c:strCache>
            </c:strRef>
          </c:cat>
          <c:val>
            <c:numRef>
              <c:f>'GIUSTIZIA MINORILE'!$C$183:$C$193</c:f>
              <c:numCache>
                <c:formatCode>_-* #,##0\ _€_-;\-* #,##0\ _€_-;_-* "-"??\ _€_-;_-@_-</c:formatCode>
                <c:ptCount val="11"/>
                <c:pt idx="0">
                  <c:v>1356</c:v>
                </c:pt>
                <c:pt idx="1">
                  <c:v>1311</c:v>
                </c:pt>
                <c:pt idx="2">
                  <c:v>1434</c:v>
                </c:pt>
                <c:pt idx="3">
                  <c:v>1511</c:v>
                </c:pt>
                <c:pt idx="4">
                  <c:v>1580</c:v>
                </c:pt>
                <c:pt idx="5">
                  <c:v>1627</c:v>
                </c:pt>
                <c:pt idx="6">
                  <c:v>1707</c:v>
                </c:pt>
                <c:pt idx="7">
                  <c:v>1749</c:v>
                </c:pt>
                <c:pt idx="8">
                  <c:v>1782</c:v>
                </c:pt>
                <c:pt idx="9">
                  <c:v>1821</c:v>
                </c:pt>
                <c:pt idx="10">
                  <c:v>1826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6E-4F7F-AB7E-41403C5F745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932056031"/>
        <c:axId val="932056863"/>
      </c:lineChart>
      <c:catAx>
        <c:axId val="932056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2056863"/>
        <c:crosses val="autoZero"/>
        <c:auto val="1"/>
        <c:lblAlgn val="ctr"/>
        <c:lblOffset val="100"/>
        <c:noMultiLvlLbl val="0"/>
      </c:catAx>
      <c:valAx>
        <c:axId val="932056863"/>
        <c:scaling>
          <c:orientation val="minMax"/>
          <c:min val="1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932056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51657399252458E-2"/>
          <c:y val="1.4474772539288668E-2"/>
          <c:w val="0.87502990548552051"/>
          <c:h val="0.784479652426640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'detenuti e posti disponibili'!$B$33</c:f>
              <c:strCache>
                <c:ptCount val="1"/>
                <c:pt idx="0">
                  <c:v>Numero detenuti presenti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17D-4EB0-A713-1616C12C0791}"/>
                </c:ext>
              </c:extLst>
            </c:dLbl>
            <c:dLbl>
              <c:idx val="8"/>
              <c:layout>
                <c:manualLayout>
                  <c:x val="-5.5648302726767343E-3"/>
                  <c:y val="2.6881720430107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17D-4EB0-A713-1616C12C0791}"/>
                </c:ext>
              </c:extLst>
            </c:dLbl>
            <c:dLbl>
              <c:idx val="20"/>
              <c:layout>
                <c:manualLayout>
                  <c:x val="2.8002489110143122E-2"/>
                  <c:y val="8.27129859387923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17D-4EB0-A713-1616C12C0791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e posti disponibili'!$A$34:$A$54</c:f>
              <c:strCache>
                <c:ptCount val="21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  <c:pt idx="19">
                  <c:v>dic. 25</c:v>
                </c:pt>
                <c:pt idx="20">
                  <c:v>gen. 26</c:v>
                </c:pt>
              </c:strCache>
            </c:strRef>
          </c:cat>
          <c:val>
            <c:numRef>
              <c:f>'detenuti e posti disponibili'!$B$34:$B$54</c:f>
              <c:numCache>
                <c:formatCode>_-* #,##0\ _€_-;\-* #,##0\ _€_-;_-* "-"??\ _€_-;_-@_-</c:formatCode>
                <c:ptCount val="21"/>
                <c:pt idx="0">
                  <c:v>52273</c:v>
                </c:pt>
                <c:pt idx="1">
                  <c:v>54157</c:v>
                </c:pt>
                <c:pt idx="2">
                  <c:v>56167</c:v>
                </c:pt>
                <c:pt idx="3">
                  <c:v>57749</c:v>
                </c:pt>
                <c:pt idx="4" formatCode="#,##0">
                  <c:v>60637</c:v>
                </c:pt>
                <c:pt idx="5">
                  <c:v>61480</c:v>
                </c:pt>
                <c:pt idx="6">
                  <c:v>62464</c:v>
                </c:pt>
                <c:pt idx="7">
                  <c:v>61861</c:v>
                </c:pt>
                <c:pt idx="8">
                  <c:v>61916</c:v>
                </c:pt>
                <c:pt idx="9">
                  <c:v>62132</c:v>
                </c:pt>
                <c:pt idx="10">
                  <c:v>62281</c:v>
                </c:pt>
                <c:pt idx="11">
                  <c:v>62445</c:v>
                </c:pt>
                <c:pt idx="12">
                  <c:v>62761</c:v>
                </c:pt>
                <c:pt idx="13">
                  <c:v>62728</c:v>
                </c:pt>
                <c:pt idx="14">
                  <c:v>62569</c:v>
                </c:pt>
                <c:pt idx="15">
                  <c:v>63167</c:v>
                </c:pt>
                <c:pt idx="16">
                  <c:v>63198</c:v>
                </c:pt>
                <c:pt idx="17">
                  <c:v>63493</c:v>
                </c:pt>
                <c:pt idx="18">
                  <c:v>63868</c:v>
                </c:pt>
                <c:pt idx="19">
                  <c:v>63499</c:v>
                </c:pt>
                <c:pt idx="20">
                  <c:v>63734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7D-4EB0-A713-1616C12C0791}"/>
            </c:ext>
          </c:extLst>
        </c:ser>
        <c:ser>
          <c:idx val="1"/>
          <c:order val="1"/>
          <c:tx>
            <c:strRef>
              <c:f>'detenuti e posti disponibili'!$C$33</c:f>
              <c:strCache>
                <c:ptCount val="1"/>
                <c:pt idx="0">
                  <c:v>Posti effettivamente disponibili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17D-4EB0-A713-1616C12C0791}"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17D-4EB0-A713-1616C12C0791}"/>
                </c:ext>
              </c:extLst>
            </c:dLbl>
            <c:dLbl>
              <c:idx val="2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17D-4EB0-A713-1616C12C0791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e posti disponibili'!$A$34:$A$54</c:f>
              <c:strCache>
                <c:ptCount val="21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  <c:pt idx="19">
                  <c:v>dic. 25</c:v>
                </c:pt>
                <c:pt idx="20">
                  <c:v>gen. 26</c:v>
                </c:pt>
              </c:strCache>
            </c:strRef>
          </c:cat>
          <c:val>
            <c:numRef>
              <c:f>'detenuti e posti disponibili'!$C$34:$C$54</c:f>
              <c:numCache>
                <c:formatCode>_-* #,##0\ _€_-;\-* #,##0\ _€_-;_-* "-"??\ _€_-;_-@_-</c:formatCode>
                <c:ptCount val="21"/>
                <c:pt idx="0">
                  <c:v>47923</c:v>
                </c:pt>
                <c:pt idx="1">
                  <c:v>47258</c:v>
                </c:pt>
                <c:pt idx="2">
                  <c:v>47661</c:v>
                </c:pt>
                <c:pt idx="3">
                  <c:v>47631</c:v>
                </c:pt>
                <c:pt idx="4">
                  <c:v>47691</c:v>
                </c:pt>
                <c:pt idx="5">
                  <c:v>47578</c:v>
                </c:pt>
                <c:pt idx="6">
                  <c:v>46662</c:v>
                </c:pt>
                <c:pt idx="7">
                  <c:v>46679</c:v>
                </c:pt>
                <c:pt idx="8">
                  <c:v>46626</c:v>
                </c:pt>
                <c:pt idx="9">
                  <c:v>46900</c:v>
                </c:pt>
                <c:pt idx="10">
                  <c:v>46948</c:v>
                </c:pt>
                <c:pt idx="11">
                  <c:v>46777</c:v>
                </c:pt>
                <c:pt idx="12">
                  <c:v>46792</c:v>
                </c:pt>
                <c:pt idx="13">
                  <c:v>46796</c:v>
                </c:pt>
                <c:pt idx="14">
                  <c:v>46696</c:v>
                </c:pt>
                <c:pt idx="15">
                  <c:v>46670</c:v>
                </c:pt>
                <c:pt idx="16">
                  <c:v>46657</c:v>
                </c:pt>
                <c:pt idx="17">
                  <c:v>46561</c:v>
                </c:pt>
                <c:pt idx="18">
                  <c:v>46101</c:v>
                </c:pt>
                <c:pt idx="19">
                  <c:v>46081</c:v>
                </c:pt>
                <c:pt idx="20">
                  <c:v>46063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17D-4EB0-A713-1616C12C07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8574127"/>
        <c:axId val="378574959"/>
      </c:barChart>
      <c:lineChart>
        <c:grouping val="standard"/>
        <c:varyColors val="0"/>
        <c:ser>
          <c:idx val="2"/>
          <c:order val="2"/>
          <c:tx>
            <c:strRef>
              <c:f>'detenuti e posti disponibili'!$D$33</c:f>
              <c:strCache>
                <c:ptCount val="1"/>
                <c:pt idx="0">
                  <c:v>Tasso affollamento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8169170840289381E-2"/>
                  <c:y val="-1.4474772539288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17D-4EB0-A713-1616C12C0791}"/>
                </c:ext>
              </c:extLst>
            </c:dLbl>
            <c:dLbl>
              <c:idx val="20"/>
              <c:layout>
                <c:manualLayout>
                  <c:x val="-7.2599045841113324E-3"/>
                  <c:y val="-1.8610421836228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17D-4EB0-A713-1616C12C0791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1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e posti disponibili'!$A$34:$A$54</c:f>
              <c:strCache>
                <c:ptCount val="21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  <c:pt idx="19">
                  <c:v>dic. 25</c:v>
                </c:pt>
                <c:pt idx="20">
                  <c:v>gen. 26</c:v>
                </c:pt>
              </c:strCache>
            </c:strRef>
          </c:cat>
          <c:val>
            <c:numRef>
              <c:f>'detenuti e posti disponibili'!$D$34:$D$54</c:f>
              <c:numCache>
                <c:formatCode>0.0%</c:formatCode>
                <c:ptCount val="21"/>
                <c:pt idx="0">
                  <c:v>1.090770611188782</c:v>
                </c:pt>
                <c:pt idx="1">
                  <c:v>1.1459858648271193</c:v>
                </c:pt>
                <c:pt idx="2">
                  <c:v>1.1784687690144982</c:v>
                </c:pt>
                <c:pt idx="3">
                  <c:v>1.2124246814049673</c:v>
                </c:pt>
                <c:pt idx="4">
                  <c:v>1.2714558302405066</c:v>
                </c:pt>
                <c:pt idx="5">
                  <c:v>1.2921938711169028</c:v>
                </c:pt>
                <c:pt idx="6">
                  <c:v>1.3386481505293386</c:v>
                </c:pt>
                <c:pt idx="7">
                  <c:v>1.325242614451895</c:v>
                </c:pt>
                <c:pt idx="8">
                  <c:v>1.3279286235147771</c:v>
                </c:pt>
                <c:pt idx="9">
                  <c:v>1.324776119402985</c:v>
                </c:pt>
                <c:pt idx="10">
                  <c:v>1.3265953821249041</c:v>
                </c:pt>
                <c:pt idx="11">
                  <c:v>1.3349509374265129</c:v>
                </c:pt>
                <c:pt idx="12">
                  <c:v>1.3412762865447085</c:v>
                </c:pt>
                <c:pt idx="13">
                  <c:v>1.3404564492691684</c:v>
                </c:pt>
                <c:pt idx="14">
                  <c:v>1.3399220489977728</c:v>
                </c:pt>
                <c:pt idx="15">
                  <c:v>1.3534818941504179</c:v>
                </c:pt>
                <c:pt idx="16">
                  <c:v>1.3545234369976638</c:v>
                </c:pt>
                <c:pt idx="17">
                  <c:v>1.3636519834196001</c:v>
                </c:pt>
                <c:pt idx="18">
                  <c:v>1.3853929415847812</c:v>
                </c:pt>
                <c:pt idx="19">
                  <c:v>1.3779865888327076</c:v>
                </c:pt>
                <c:pt idx="20">
                  <c:v>1.3836267720296116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917D-4EB0-A713-1616C12C07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577871"/>
        <c:axId val="378591183"/>
      </c:lineChart>
      <c:catAx>
        <c:axId val="37857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959"/>
        <c:crosses val="autoZero"/>
        <c:auto val="1"/>
        <c:lblAlgn val="ctr"/>
        <c:lblOffset val="100"/>
        <c:noMultiLvlLbl val="0"/>
      </c:catAx>
      <c:valAx>
        <c:axId val="378574959"/>
        <c:scaling>
          <c:orientation val="minMax"/>
          <c:min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127"/>
        <c:crosses val="autoZero"/>
        <c:crossBetween val="between"/>
        <c:majorUnit val="20000"/>
      </c:valAx>
      <c:valAx>
        <c:axId val="378591183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7871"/>
        <c:crosses val="max"/>
        <c:crossBetween val="between"/>
        <c:majorUnit val="0.5"/>
      </c:valAx>
      <c:catAx>
        <c:axId val="37857787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85911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chemeClr val="dk1"/>
                </a:solidFill>
                <a:latin typeface="+mn-lt"/>
                <a:ea typeface="+mn-ea"/>
                <a:cs typeface="+mn-cs"/>
              </a:rPr>
              <a:t>DETENUTI PRESENTI</a:t>
            </a:r>
            <a:endParaRPr lang="en-US"/>
          </a:p>
        </c:rich>
      </c:tx>
      <c:layout>
        <c:manualLayout>
          <c:xMode val="edge"/>
          <c:yMode val="edge"/>
          <c:x val="0.37283385605680158"/>
          <c:y val="0"/>
        </c:manualLayout>
      </c:layout>
      <c:overlay val="0"/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68C-4328-A357-D076C89A735C}"/>
                </c:ext>
              </c:extLst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68C-4328-A357-D076C89A735C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'POSTI E PRESENZE TREND'!$B$406:$B$430</c:f>
              <c:strCache>
                <c:ptCount val="25"/>
                <c:pt idx="0">
                  <c:v>01/01/2025</c:v>
                </c:pt>
                <c:pt idx="4">
                  <c:v>15/03/2025</c:v>
                </c:pt>
                <c:pt idx="8">
                  <c:v>15/05/2025</c:v>
                </c:pt>
                <c:pt idx="12">
                  <c:v>15/07/2025</c:v>
                </c:pt>
                <c:pt idx="16">
                  <c:v>15/09/2025</c:v>
                </c:pt>
                <c:pt idx="20">
                  <c:v>24/11/2025</c:v>
                </c:pt>
                <c:pt idx="24">
                  <c:v>31/01/2026</c:v>
                </c:pt>
              </c:strCache>
            </c:strRef>
          </c:cat>
          <c:val>
            <c:numRef>
              <c:f>'POSTI E PRESENZE TREND'!$C$406:$C$430</c:f>
              <c:numCache>
                <c:formatCode>_-* #,##0\ _€_-;\-* #,##0\ _€_-;_-* "-"??\ _€_-;_-@_-</c:formatCode>
                <c:ptCount val="25"/>
                <c:pt idx="0">
                  <c:v>61856.999999999964</c:v>
                </c:pt>
                <c:pt idx="1">
                  <c:v>61461.999999999964</c:v>
                </c:pt>
                <c:pt idx="2">
                  <c:v>61940.999999999978</c:v>
                </c:pt>
                <c:pt idx="3">
                  <c:v>62160.999999999993</c:v>
                </c:pt>
                <c:pt idx="4">
                  <c:v>62115.000000000015</c:v>
                </c:pt>
                <c:pt idx="5">
                  <c:v>62278.999999999978</c:v>
                </c:pt>
                <c:pt idx="6">
                  <c:v>62397</c:v>
                </c:pt>
                <c:pt idx="7">
                  <c:v>62475</c:v>
                </c:pt>
                <c:pt idx="8">
                  <c:v>62494.000000000007</c:v>
                </c:pt>
                <c:pt idx="9">
                  <c:v>62713.999999999993</c:v>
                </c:pt>
                <c:pt idx="10">
                  <c:v>62717.000000000015</c:v>
                </c:pt>
                <c:pt idx="11">
                  <c:v>62727.000000000015</c:v>
                </c:pt>
                <c:pt idx="12">
                  <c:v>62413.000000000036</c:v>
                </c:pt>
                <c:pt idx="13">
                  <c:v>62567.999999999956</c:v>
                </c:pt>
                <c:pt idx="14">
                  <c:v>62695</c:v>
                </c:pt>
                <c:pt idx="15">
                  <c:v>63131.000000000065</c:v>
                </c:pt>
                <c:pt idx="16">
                  <c:v>63214.000000000015</c:v>
                </c:pt>
                <c:pt idx="17">
                  <c:v>63172.000000000015</c:v>
                </c:pt>
                <c:pt idx="18">
                  <c:v>63297.999999999978</c:v>
                </c:pt>
                <c:pt idx="19">
                  <c:v>63467.000000000029</c:v>
                </c:pt>
                <c:pt idx="20">
                  <c:v>63693</c:v>
                </c:pt>
                <c:pt idx="21">
                  <c:v>63825.000000000022</c:v>
                </c:pt>
                <c:pt idx="22">
                  <c:v>63707.999999999956</c:v>
                </c:pt>
                <c:pt idx="23">
                  <c:v>63499</c:v>
                </c:pt>
                <c:pt idx="24">
                  <c:v>63734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8C-4328-A357-D076C89A73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1184911"/>
        <c:axId val="1161185327"/>
      </c:lineChart>
      <c:catAx>
        <c:axId val="1161184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FFC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61185327"/>
        <c:crosses val="autoZero"/>
        <c:auto val="1"/>
        <c:lblAlgn val="ctr"/>
        <c:lblOffset val="100"/>
        <c:noMultiLvlLbl val="0"/>
      </c:catAx>
      <c:valAx>
        <c:axId val="1161185327"/>
        <c:scaling>
          <c:orientation val="minMax"/>
          <c:min val="61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161184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349C48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it-IT">
                <a:solidFill>
                  <a:schemeClr val="dk1"/>
                </a:solidFill>
                <a:latin typeface="+mn-lt"/>
                <a:ea typeface="+mn-ea"/>
                <a:cs typeface="+mn-cs"/>
              </a:rPr>
              <a:t>POSTI DISPONIBILI</a:t>
            </a:r>
            <a:endParaRPr lang="it-IT"/>
          </a:p>
        </c:rich>
      </c:tx>
      <c:layout/>
      <c:overlay val="0"/>
      <c:spPr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FF00"/>
              </a:solidFill>
              <a:round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FFFF00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c:spPr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384-4445-9F52-BB38ABB25A00}"/>
                </c:ext>
              </c:extLst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384-4445-9F52-BB38ABB25A00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rgbClr val="FFC000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'POSTI E PRESENZE TREND'!$E$406:$E$430</c:f>
              <c:strCache>
                <c:ptCount val="25"/>
                <c:pt idx="0">
                  <c:v>01/01/2025</c:v>
                </c:pt>
                <c:pt idx="4">
                  <c:v>15/03/2025</c:v>
                </c:pt>
                <c:pt idx="8">
                  <c:v>15/05/2025</c:v>
                </c:pt>
                <c:pt idx="12">
                  <c:v>15/07/2025</c:v>
                </c:pt>
                <c:pt idx="16">
                  <c:v>15/09/2025</c:v>
                </c:pt>
                <c:pt idx="20">
                  <c:v>24/11/2025</c:v>
                </c:pt>
                <c:pt idx="24">
                  <c:v>31/01/2026</c:v>
                </c:pt>
              </c:strCache>
            </c:strRef>
          </c:cat>
          <c:val>
            <c:numRef>
              <c:f>'POSTI E PRESENZE TREND'!$F$406:$F$430</c:f>
              <c:numCache>
                <c:formatCode>_-* #,##0\ _€_-;\-* #,##0\ _€_-;_-* "-"??\ _€_-;_-@_-</c:formatCode>
                <c:ptCount val="25"/>
                <c:pt idx="0">
                  <c:v>46824.000000000022</c:v>
                </c:pt>
                <c:pt idx="1">
                  <c:v>46506.000000000036</c:v>
                </c:pt>
                <c:pt idx="2">
                  <c:v>46842</c:v>
                </c:pt>
                <c:pt idx="3">
                  <c:v>46835.999999999971</c:v>
                </c:pt>
                <c:pt idx="4">
                  <c:v>46836.999999999971</c:v>
                </c:pt>
                <c:pt idx="5">
                  <c:v>46813.000000000051</c:v>
                </c:pt>
                <c:pt idx="6">
                  <c:v>46785.000000000029</c:v>
                </c:pt>
                <c:pt idx="7">
                  <c:v>46778.000000000029</c:v>
                </c:pt>
                <c:pt idx="8">
                  <c:v>46806</c:v>
                </c:pt>
                <c:pt idx="9">
                  <c:v>46698.000000000022</c:v>
                </c:pt>
                <c:pt idx="10">
                  <c:v>46699.000000000029</c:v>
                </c:pt>
                <c:pt idx="11">
                  <c:v>46717.000000000015</c:v>
                </c:pt>
                <c:pt idx="12">
                  <c:v>46743.999999999964</c:v>
                </c:pt>
                <c:pt idx="13">
                  <c:v>46767.000000000015</c:v>
                </c:pt>
                <c:pt idx="14">
                  <c:v>46761</c:v>
                </c:pt>
                <c:pt idx="15">
                  <c:v>46637.000000000029</c:v>
                </c:pt>
                <c:pt idx="16">
                  <c:v>46532.999999999964</c:v>
                </c:pt>
                <c:pt idx="17">
                  <c:v>46592.999999999985</c:v>
                </c:pt>
                <c:pt idx="18">
                  <c:v>46613.000000000007</c:v>
                </c:pt>
                <c:pt idx="19">
                  <c:v>46303.999999999978</c:v>
                </c:pt>
                <c:pt idx="20">
                  <c:v>46184.000000000022</c:v>
                </c:pt>
                <c:pt idx="21">
                  <c:v>46136.000000000007</c:v>
                </c:pt>
                <c:pt idx="22">
                  <c:v>46200</c:v>
                </c:pt>
                <c:pt idx="23">
                  <c:v>46081</c:v>
                </c:pt>
                <c:pt idx="24">
                  <c:v>46063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84-4445-9F52-BB38ABB25A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3675567"/>
        <c:axId val="233685551"/>
      </c:lineChart>
      <c:catAx>
        <c:axId val="233675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3685551"/>
        <c:crosses val="autoZero"/>
        <c:auto val="1"/>
        <c:lblAlgn val="ctr"/>
        <c:lblOffset val="100"/>
        <c:noMultiLvlLbl val="0"/>
      </c:catAx>
      <c:valAx>
        <c:axId val="233685551"/>
        <c:scaling>
          <c:orientation val="minMax"/>
          <c:max val="47000"/>
          <c:min val="459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2336755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002060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'per genere e nazionali'!$A$16</c:f>
              <c:strCache>
                <c:ptCount val="1"/>
                <c:pt idx="0">
                  <c:v>Italiani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'per genere e nazionali'!$B$15:$C$15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'per genere e nazionali'!$B$16:$C$16</c:f>
              <c:numCache>
                <c:formatCode>_-* #,##0.0\ _€_-;\-* #,##0.0\ _€_-;_-* "-"??\ _€_-;_-@_-</c:formatCode>
                <c:ptCount val="2"/>
                <c:pt idx="0">
                  <c:v>64.647067601850466</c:v>
                </c:pt>
                <c:pt idx="1">
                  <c:v>68.296356732670162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89-41CE-93E7-B204A77B89EF}"/>
            </c:ext>
          </c:extLst>
        </c:ser>
        <c:ser>
          <c:idx val="1"/>
          <c:order val="1"/>
          <c:tx>
            <c:strRef>
              <c:f>'per genere e nazionali'!$A$17</c:f>
              <c:strCache>
                <c:ptCount val="1"/>
                <c:pt idx="0">
                  <c:v>Stranieri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'per genere e nazionali'!$B$15:$C$15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'per genere e nazionali'!$B$17:$C$17</c:f>
              <c:numCache>
                <c:formatCode>_-* #,##0.0\ _€_-;\-* #,##0.0\ _€_-;_-* "-"??\ _€_-;_-@_-</c:formatCode>
                <c:ptCount val="2"/>
                <c:pt idx="0">
                  <c:v>35.352932398149527</c:v>
                </c:pt>
                <c:pt idx="1">
                  <c:v>31.703643267329838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89-41CE-93E7-B204A77B89E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9310720"/>
        <c:axId val="129313792"/>
      </c:barChart>
      <c:catAx>
        <c:axId val="1293107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29313792"/>
        <c:crosses val="autoZero"/>
        <c:auto val="1"/>
        <c:lblAlgn val="ctr"/>
        <c:lblOffset val="100"/>
        <c:noMultiLvlLbl val="0"/>
      </c:catAx>
      <c:valAx>
        <c:axId val="12931379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293107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'per genere e nazionali'!$A$19</c:f>
              <c:strCache>
                <c:ptCount val="1"/>
                <c:pt idx="0">
                  <c:v>uomini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'per genere e nazionali'!$B$18:$C$18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'per genere e nazionali'!$B$19:$C$19</c:f>
              <c:numCache>
                <c:formatCode>_-* #,##0.0\ _€_-;\-* #,##0.0\ _€_-;_-* "-"??\ _€_-;_-@_-</c:formatCode>
                <c:ptCount val="2"/>
                <c:pt idx="0">
                  <c:v>93.120429786599018</c:v>
                </c:pt>
                <c:pt idx="1">
                  <c:v>95.634982897668436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93-462A-9FC4-E86F6FC1A94B}"/>
            </c:ext>
          </c:extLst>
        </c:ser>
        <c:ser>
          <c:idx val="1"/>
          <c:order val="1"/>
          <c:tx>
            <c:strRef>
              <c:f>'per genere e nazionali'!$A$20</c:f>
              <c:strCache>
                <c:ptCount val="1"/>
                <c:pt idx="0">
                  <c:v>donne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'per genere e nazionali'!$B$18:$C$18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'per genere e nazionali'!$B$20:$C$20</c:f>
              <c:numCache>
                <c:formatCode>_-* #,##0.0\ _€_-;\-* #,##0.0\ _€_-;_-* "-"??\ _€_-;_-@_-</c:formatCode>
                <c:ptCount val="2"/>
                <c:pt idx="0">
                  <c:v>6.8795702134009842</c:v>
                </c:pt>
                <c:pt idx="1">
                  <c:v>4.3650171023315654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93-462A-9FC4-E86F6FC1A9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249472"/>
        <c:axId val="68251008"/>
      </c:barChart>
      <c:catAx>
        <c:axId val="682494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68251008"/>
        <c:crosses val="autoZero"/>
        <c:auto val="1"/>
        <c:lblAlgn val="ctr"/>
        <c:lblOffset val="100"/>
        <c:noMultiLvlLbl val="0"/>
      </c:catAx>
      <c:valAx>
        <c:axId val="68251008"/>
        <c:scaling>
          <c:orientation val="minMax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682494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'detenuti per posizione giuridic'!$O$19</c:f>
              <c:strCache>
                <c:ptCount val="1"/>
                <c:pt idx="0">
                  <c:v>In attesa di primo giudizio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giuridic'!$P$19:$Q$19</c:f>
              <c:numCache>
                <c:formatCode>_-* #,##0.0\ _€_-;\-* #,##0.0\ _€_-;_-* "-"??\ _€_-;_-@_-</c:formatCode>
                <c:ptCount val="2"/>
                <c:pt idx="0" formatCode="0.0">
                  <c:v>19.638859871660948</c:v>
                </c:pt>
                <c:pt idx="1">
                  <c:v>14.813129569774375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77-4932-BA71-61313AF917E7}"/>
            </c:ext>
          </c:extLst>
        </c:ser>
        <c:ser>
          <c:idx val="1"/>
          <c:order val="1"/>
          <c:tx>
            <c:strRef>
              <c:f>'detenuti per posizione giuridic'!$O$20</c:f>
              <c:strCache>
                <c:ptCount val="1"/>
                <c:pt idx="0">
                  <c:v>Appellanti e ricorrenti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giuridic'!$P$20:$Q$20</c:f>
              <c:numCache>
                <c:formatCode>_-* #,##0.0\ _€_-;\-* #,##0.0\ _€_-;_-* "-"??\ _€_-;_-@_-</c:formatCode>
                <c:ptCount val="2"/>
                <c:pt idx="0" formatCode="0.0">
                  <c:v>12.236979555290254</c:v>
                </c:pt>
                <c:pt idx="1">
                  <c:v>9.2368280666520217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77-4932-BA71-61313AF917E7}"/>
            </c:ext>
          </c:extLst>
        </c:ser>
        <c:ser>
          <c:idx val="2"/>
          <c:order val="2"/>
          <c:tx>
            <c:strRef>
              <c:f>'detenuti per posizione giuridic'!$O$21</c:f>
              <c:strCache>
                <c:ptCount val="1"/>
                <c:pt idx="0">
                  <c:v>Condannati definitivi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giuridic'!$P$21:$Q$21</c:f>
              <c:numCache>
                <c:formatCode>_-* #,##0.0\ _€_-;\-* #,##0.0\ _€_-;_-* "-"??\ _€_-;_-@_-</c:formatCode>
                <c:ptCount val="2"/>
                <c:pt idx="0" formatCode="0.0">
                  <c:v>67.870467094463521</c:v>
                </c:pt>
                <c:pt idx="1">
                  <c:v>75.385194715536457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77-4932-BA71-61313AF917E7}"/>
            </c:ext>
          </c:extLst>
        </c:ser>
        <c:ser>
          <c:idx val="3"/>
          <c:order val="3"/>
          <c:tx>
            <c:strRef>
              <c:f>'detenuti per posizione giuridic'!$O$22</c:f>
              <c:strCache>
                <c:ptCount val="1"/>
                <c:pt idx="0">
                  <c:v>altra posizione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giuridic'!$P$22:$Q$22</c:f>
              <c:numCache>
                <c:formatCode>_-* #,##0.0\ _€_-;\-* #,##0.0\ _€_-;_-* "-"??\ _€_-;_-@_-</c:formatCode>
                <c:ptCount val="2"/>
                <c:pt idx="0" formatCode="0.0">
                  <c:v>0.25369347858528579</c:v>
                </c:pt>
                <c:pt idx="1">
                  <c:v>0.56484764803715437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77-4932-BA71-61313AF917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04141184"/>
        <c:axId val="104142720"/>
      </c:barChart>
      <c:catAx>
        <c:axId val="1041411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104142720"/>
        <c:crosses val="autoZero"/>
        <c:auto val="1"/>
        <c:lblAlgn val="ctr"/>
        <c:lblOffset val="100"/>
        <c:noMultiLvlLbl val="0"/>
      </c:catAx>
      <c:valAx>
        <c:axId val="10414272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0414118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 b="1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it-I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'misure alternative1'!$B$136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rgbClr val="00206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8"/>
              <c:spPr>
                <a:solidFill>
                  <a:schemeClr val="bg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5423-4C48-96EB-3F40587403F2}"/>
                </c:ext>
              </c:extLst>
            </c:dLbl>
            <c:spPr>
              <a:solidFill>
                <a:schemeClr val="bg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alternative1'!$A$137:$A$149</c:f>
              <c:strCache>
                <c:ptCount val="13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</c:strCache>
            </c:strRef>
          </c:cat>
          <c:val>
            <c:numRef>
              <c:f>'misure alternative1'!$B$137:$B$149</c:f>
              <c:numCache>
                <c:formatCode>_-* #,##0\ _€_-;\-* #,##0\ _€_-;_-* "-"??\ _€_-;_-@_-</c:formatCode>
                <c:ptCount val="13"/>
                <c:pt idx="0">
                  <c:v>60769</c:v>
                </c:pt>
                <c:pt idx="1">
                  <c:v>53364</c:v>
                </c:pt>
                <c:pt idx="2">
                  <c:v>54134</c:v>
                </c:pt>
                <c:pt idx="3">
                  <c:v>56196</c:v>
                </c:pt>
                <c:pt idx="4">
                  <c:v>60166</c:v>
                </c:pt>
                <c:pt idx="5">
                  <c:v>61861</c:v>
                </c:pt>
                <c:pt idx="6">
                  <c:v>62281</c:v>
                </c:pt>
                <c:pt idx="7">
                  <c:v>62728</c:v>
                </c:pt>
                <c:pt idx="8">
                  <c:v>63198</c:v>
                </c:pt>
                <c:pt idx="9">
                  <c:v>63493</c:v>
                </c:pt>
                <c:pt idx="10">
                  <c:v>63803</c:v>
                </c:pt>
                <c:pt idx="11">
                  <c:v>63499</c:v>
                </c:pt>
                <c:pt idx="12">
                  <c:v>63734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23-4C48-96EB-3F40587403F2}"/>
            </c:ext>
          </c:extLst>
        </c:ser>
        <c:ser>
          <c:idx val="1"/>
          <c:order val="1"/>
          <c:tx>
            <c:strRef>
              <c:f>'misure alternative1'!$C$136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5423-4C48-96EB-3F40587403F2}"/>
                </c:ext>
              </c:extLst>
            </c:dLbl>
            <c:dLbl>
              <c:idx val="8"/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5423-4C48-96EB-3F40587403F2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alternative1'!$A$137:$A$149</c:f>
              <c:strCache>
                <c:ptCount val="13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</c:strCache>
            </c:strRef>
          </c:cat>
          <c:val>
            <c:numRef>
              <c:f>'misure alternative1'!$C$137:$C$149</c:f>
              <c:numCache>
                <c:formatCode>_-* #,##0\ _€_-;\-* #,##0\ _€_-;_-* "-"??\ _€_-;_-@_-</c:formatCode>
                <c:ptCount val="13"/>
                <c:pt idx="0">
                  <c:v>60360</c:v>
                </c:pt>
                <c:pt idx="1">
                  <c:v>59711</c:v>
                </c:pt>
                <c:pt idx="2">
                  <c:v>68830</c:v>
                </c:pt>
                <c:pt idx="3">
                  <c:v>74558</c:v>
                </c:pt>
                <c:pt idx="4">
                  <c:v>84829</c:v>
                </c:pt>
                <c:pt idx="5">
                  <c:v>93511</c:v>
                </c:pt>
                <c:pt idx="6">
                  <c:v>98257</c:v>
                </c:pt>
                <c:pt idx="7">
                  <c:v>99761</c:v>
                </c:pt>
                <c:pt idx="8">
                  <c:v>99549</c:v>
                </c:pt>
                <c:pt idx="9">
                  <c:v>99717</c:v>
                </c:pt>
                <c:pt idx="10">
                  <c:v>100699</c:v>
                </c:pt>
                <c:pt idx="11">
                  <c:v>100756</c:v>
                </c:pt>
                <c:pt idx="12">
                  <c:v>100331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23-4C48-96EB-3F40587403F2}"/>
            </c:ext>
          </c:extLst>
        </c:ser>
        <c:ser>
          <c:idx val="2"/>
          <c:order val="2"/>
          <c:tx>
            <c:strRef>
              <c:f>'misure alternative1'!$D$136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10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423-4C48-96EB-3F40587403F2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alternative1'!$A$137:$A$149</c:f>
              <c:strCache>
                <c:ptCount val="13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</c:strCache>
            </c:strRef>
          </c:cat>
          <c:val>
            <c:numRef>
              <c:f>'misure alternative1'!$D$137:$D$149</c:f>
              <c:numCache>
                <c:formatCode>_-* #,##0\ _€_-;\-* #,##0\ _€_-;_-* "-"??\ _€_-;_-@_-</c:formatCode>
                <c:ptCount val="13"/>
                <c:pt idx="0">
                  <c:v>121129</c:v>
                </c:pt>
                <c:pt idx="1">
                  <c:v>113075</c:v>
                </c:pt>
                <c:pt idx="2">
                  <c:v>122964</c:v>
                </c:pt>
                <c:pt idx="3">
                  <c:v>130754</c:v>
                </c:pt>
                <c:pt idx="4">
                  <c:v>144995</c:v>
                </c:pt>
                <c:pt idx="5">
                  <c:v>155372</c:v>
                </c:pt>
                <c:pt idx="6">
                  <c:v>160538</c:v>
                </c:pt>
                <c:pt idx="7">
                  <c:v>162489</c:v>
                </c:pt>
                <c:pt idx="8">
                  <c:v>162747</c:v>
                </c:pt>
                <c:pt idx="9">
                  <c:v>163210</c:v>
                </c:pt>
                <c:pt idx="10">
                  <c:v>164502</c:v>
                </c:pt>
                <c:pt idx="11">
                  <c:v>164255</c:v>
                </c:pt>
                <c:pt idx="12">
                  <c:v>164065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423-4C48-96EB-3F40587403F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  <c:max val="175000"/>
          <c:min val="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'misure alternative1'!$B$151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chemeClr val="accent1">
                <a:shade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bg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alternative1'!$A$152:$A$162</c:f>
              <c:strCache>
                <c:ptCount val="11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</c:strCache>
            </c:strRef>
          </c:cat>
          <c:val>
            <c:numRef>
              <c:f>'misure alternative1'!$B$152:$B$162</c:f>
              <c:numCache>
                <c:formatCode>_-* #,##0\ _€_-;\-* #,##0\ _€_-;_-* "-"??\ _€_-;_-@_-</c:formatCode>
                <c:ptCount val="11"/>
                <c:pt idx="0">
                  <c:v>6566</c:v>
                </c:pt>
                <c:pt idx="1">
                  <c:v>5816</c:v>
                </c:pt>
                <c:pt idx="2">
                  <c:v>5548</c:v>
                </c:pt>
                <c:pt idx="3">
                  <c:v>5933</c:v>
                </c:pt>
                <c:pt idx="4">
                  <c:v>6537</c:v>
                </c:pt>
                <c:pt idx="5">
                  <c:v>6665</c:v>
                </c:pt>
                <c:pt idx="6">
                  <c:v>6785</c:v>
                </c:pt>
                <c:pt idx="7">
                  <c:v>6659</c:v>
                </c:pt>
                <c:pt idx="8">
                  <c:v>6686</c:v>
                </c:pt>
                <c:pt idx="9">
                  <c:v>6647</c:v>
                </c:pt>
                <c:pt idx="10">
                  <c:v>6701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80-4A78-BCD9-C8DB211B2982}"/>
            </c:ext>
          </c:extLst>
        </c:ser>
        <c:ser>
          <c:idx val="1"/>
          <c:order val="1"/>
          <c:tx>
            <c:strRef>
              <c:f>'misure alternative1'!$C$151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7280-4A78-BCD9-C8DB211B2982}"/>
                </c:ext>
              </c:extLst>
            </c:dLbl>
            <c:dLbl>
              <c:idx val="8"/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280-4A78-BCD9-C8DB211B2982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alternative1'!$A$152:$A$162</c:f>
              <c:strCache>
                <c:ptCount val="11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</c:strCache>
            </c:strRef>
          </c:cat>
          <c:val>
            <c:numRef>
              <c:f>'misure alternative1'!$C$152:$C$162</c:f>
              <c:numCache>
                <c:formatCode>_-* #,##0\ _€_-;\-* #,##0\ _€_-;_-* "-"??\ _€_-;_-@_-</c:formatCode>
                <c:ptCount val="11"/>
                <c:pt idx="0">
                  <c:v>3212</c:v>
                </c:pt>
                <c:pt idx="1">
                  <c:v>3545</c:v>
                </c:pt>
                <c:pt idx="2">
                  <c:v>3983</c:v>
                </c:pt>
                <c:pt idx="3">
                  <c:v>4221</c:v>
                </c:pt>
                <c:pt idx="4">
                  <c:v>4764</c:v>
                </c:pt>
                <c:pt idx="5">
                  <c:v>6325</c:v>
                </c:pt>
                <c:pt idx="6">
                  <c:v>7304</c:v>
                </c:pt>
                <c:pt idx="7">
                  <c:v>7309</c:v>
                </c:pt>
                <c:pt idx="8">
                  <c:v>7535</c:v>
                </c:pt>
                <c:pt idx="9">
                  <c:v>7498</c:v>
                </c:pt>
                <c:pt idx="10">
                  <c:v>7288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80-4A78-BCD9-C8DB211B2982}"/>
            </c:ext>
          </c:extLst>
        </c:ser>
        <c:ser>
          <c:idx val="2"/>
          <c:order val="2"/>
          <c:tx>
            <c:strRef>
              <c:f>'misure alternative1'!$D$151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 w="9525" cap="flat" cmpd="sng" algn="ctr">
              <a:noFill/>
              <a:round/>
            </a:ln>
            <a:effectLst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alternative1'!$A$152:$A$162</c:f>
              <c:strCache>
                <c:ptCount val="11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</c:strCache>
            </c:strRef>
          </c:cat>
          <c:val>
            <c:numRef>
              <c:f>'misure alternative1'!$D$152:$D$162</c:f>
              <c:numCache>
                <c:formatCode>_-* #,##0\ _€_-;\-* #,##0\ _€_-;_-* "-"??\ _€_-;_-@_-</c:formatCode>
                <c:ptCount val="11"/>
                <c:pt idx="0">
                  <c:v>9778</c:v>
                </c:pt>
                <c:pt idx="1">
                  <c:v>9361</c:v>
                </c:pt>
                <c:pt idx="2">
                  <c:v>9531</c:v>
                </c:pt>
                <c:pt idx="3">
                  <c:v>10154</c:v>
                </c:pt>
                <c:pt idx="4">
                  <c:v>11301</c:v>
                </c:pt>
                <c:pt idx="5">
                  <c:v>12990</c:v>
                </c:pt>
                <c:pt idx="6">
                  <c:v>14089</c:v>
                </c:pt>
                <c:pt idx="7">
                  <c:v>13968</c:v>
                </c:pt>
                <c:pt idx="8">
                  <c:v>14221</c:v>
                </c:pt>
                <c:pt idx="9">
                  <c:v>14145</c:v>
                </c:pt>
                <c:pt idx="10">
                  <c:v>13989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80-4A78-BCD9-C8DB211B298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  <c:max val="1500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50"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90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C69EB-0CD6-4C50-89F5-FDA7C356B6C7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4DF4-907E-4A92-A119-29C91BC896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5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64DF4-907E-4A92-A119-29C91BC8961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72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18" y="11415"/>
            <a:ext cx="785640" cy="10413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417D0-2E68-4637-845D-D469B2751F76}" type="datetimeFigureOut">
              <a:rPr lang="it-IT" smtClean="0"/>
              <a:pPr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86" y="302021"/>
            <a:ext cx="8346793" cy="5791276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Dipartimento Amministrazione Penitenziaria (DAP)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115639"/>
              </p:ext>
            </p:extLst>
          </p:nvPr>
        </p:nvGraphicFramePr>
        <p:xfrm>
          <a:off x="102027" y="1268760"/>
          <a:ext cx="8820474" cy="5112568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1345496">
                  <a:extLst>
                    <a:ext uri="{9D8B030D-6E8A-4147-A177-3AD203B41FA5}">
                      <a16:colId xmlns:a16="http://schemas.microsoft.com/office/drawing/2014/main" val="1902667292"/>
                    </a:ext>
                  </a:extLst>
                </a:gridCol>
                <a:gridCol w="2391992">
                  <a:extLst>
                    <a:ext uri="{9D8B030D-6E8A-4147-A177-3AD203B41FA5}">
                      <a16:colId xmlns:a16="http://schemas.microsoft.com/office/drawing/2014/main" val="3211615703"/>
                    </a:ext>
                  </a:extLst>
                </a:gridCol>
                <a:gridCol w="950872">
                  <a:extLst>
                    <a:ext uri="{9D8B030D-6E8A-4147-A177-3AD203B41FA5}">
                      <a16:colId xmlns:a16="http://schemas.microsoft.com/office/drawing/2014/main" val="3621947872"/>
                    </a:ext>
                  </a:extLst>
                </a:gridCol>
                <a:gridCol w="1033029">
                  <a:extLst>
                    <a:ext uri="{9D8B030D-6E8A-4147-A177-3AD203B41FA5}">
                      <a16:colId xmlns:a16="http://schemas.microsoft.com/office/drawing/2014/main" val="2139276828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1269320065"/>
                    </a:ext>
                  </a:extLst>
                </a:gridCol>
                <a:gridCol w="715174">
                  <a:extLst>
                    <a:ext uri="{9D8B030D-6E8A-4147-A177-3AD203B41FA5}">
                      <a16:colId xmlns:a16="http://schemas.microsoft.com/office/drawing/2014/main" val="3227188328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489688910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3193555270"/>
                    </a:ext>
                  </a:extLst>
                </a:gridCol>
              </a:tblGrid>
              <a:tr h="24595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Regione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Istituto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Italiane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Straniere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244920"/>
                  </a:ext>
                </a:extLst>
              </a:tr>
              <a:tr h="24595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617901"/>
                  </a:ext>
                </a:extLst>
              </a:tr>
              <a:tr h="48342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detenzione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detenzione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191408"/>
                  </a:ext>
                </a:extLst>
              </a:tr>
              <a:tr h="4206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CAMPANIA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LAURO ICAM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314887"/>
                  </a:ext>
                </a:extLst>
              </a:tr>
              <a:tr h="61466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LAZIO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ROMA"G. STEFANINI" REBIBBIA FEMMINILE CCF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5864042"/>
                  </a:ext>
                </a:extLst>
              </a:tr>
              <a:tr h="88291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BOLLATE"II C.R."  CR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300182"/>
                  </a:ext>
                </a:extLst>
              </a:tr>
              <a:tr h="66413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MILANO"F. DI CATALDO" SAN VITTORE CCF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5439613"/>
                  </a:ext>
                </a:extLst>
              </a:tr>
              <a:tr h="66413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PIEMONTE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TORINO"G. LORUSSO - L. CUTUGNO" LE VALLETTE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6803793"/>
                  </a:ext>
                </a:extLst>
              </a:tr>
              <a:tr h="44536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UMBRIA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PERUGIA"NUOVO COMPLESSO PENITENZIARIO CAPANNE"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63741458"/>
                  </a:ext>
                </a:extLst>
              </a:tr>
              <a:tr h="44536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42110715"/>
                  </a:ext>
                </a:extLst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8640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Detenute madri con figli al seguito presenti negli Istituti penitenziari in Italia </a:t>
            </a:r>
            <a:br>
              <a:rPr lang="it-IT" sz="2000" b="1" dirty="0" smtClean="0"/>
            </a:br>
            <a:r>
              <a:rPr lang="it-IT" sz="2000" b="1" dirty="0" smtClean="0"/>
              <a:t>al </a:t>
            </a:r>
            <a:r>
              <a:rPr lang="it-IT" sz="2000" b="1" dirty="0" smtClean="0"/>
              <a:t>31 gennaio 2026 </a:t>
            </a:r>
            <a:endParaRPr lang="it-IT" sz="2000" b="1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979712" y="6453317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1492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posizione per giuridica in Italia e nel Lazio al </a:t>
            </a:r>
            <a:r>
              <a:rPr lang="it-IT" sz="2000" b="1" dirty="0" smtClean="0"/>
              <a:t>31 gennaio 2026</a:t>
            </a:r>
            <a:r>
              <a:rPr lang="it-IT" sz="2000" b="1" dirty="0" smtClean="0"/>
              <a:t/>
            </a:r>
            <a:br>
              <a:rPr lang="it-IT" sz="2000" b="1" dirty="0" smtClean="0"/>
            </a:br>
            <a:endParaRPr lang="it-IT" sz="2000" b="1" dirty="0">
              <a:solidFill>
                <a:srgbClr val="FFC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789069" y="6237312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2156962"/>
              </p:ext>
            </p:extLst>
          </p:nvPr>
        </p:nvGraphicFramePr>
        <p:xfrm>
          <a:off x="107505" y="1412776"/>
          <a:ext cx="878217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093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070" y="49188"/>
            <a:ext cx="8065338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Percentuali di detenuti in attesa di giudizio in Italia e nel </a:t>
            </a:r>
            <a:r>
              <a:rPr lang="it-IT" sz="2000" b="1" dirty="0" smtClean="0"/>
              <a:t>Lazio </a:t>
            </a:r>
            <a:br>
              <a:rPr lang="it-IT" sz="2000" b="1" dirty="0" smtClean="0"/>
            </a:br>
            <a:r>
              <a:rPr lang="it-IT" sz="2000" b="1" dirty="0" smtClean="0"/>
              <a:t>(da giugno 2019 a gennaio 2026)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40638" y="6427725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910" y="1386585"/>
            <a:ext cx="7799498" cy="504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20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o di comunità in </a:t>
            </a:r>
            <a:r>
              <a:rPr lang="it-IT" sz="2000" b="1" dirty="0" smtClean="0">
                <a:solidFill>
                  <a:srgbClr val="C00000"/>
                </a:solidFill>
              </a:rPr>
              <a:t>ITALIA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</a:t>
            </a:r>
            <a:r>
              <a:rPr lang="it-IT" sz="2000" b="1" dirty="0" smtClean="0">
                <a:solidFill>
                  <a:srgbClr val="002060"/>
                </a:solidFill>
              </a:rPr>
              <a:t>genn. 2016)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0" y="6304033"/>
            <a:ext cx="8990037" cy="4616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del Dipartimento dell’Amministrazione Penitenziaria –</a:t>
            </a:r>
            <a:r>
              <a:rPr lang="it-IT" sz="1200" dirty="0" err="1" smtClean="0"/>
              <a:t>Dap</a:t>
            </a:r>
            <a:r>
              <a:rPr lang="it-IT" sz="1200" dirty="0"/>
              <a:t>- </a:t>
            </a:r>
            <a:r>
              <a:rPr lang="it-IT" sz="1200" dirty="0" smtClean="0"/>
              <a:t>e sistema informativo dell’esecuzione penale esterna (SIEPE</a:t>
            </a:r>
            <a:r>
              <a:rPr lang="it-IT" sz="1200" dirty="0"/>
              <a:t>)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310972"/>
              </p:ext>
            </p:extLst>
          </p:nvPr>
        </p:nvGraphicFramePr>
        <p:xfrm>
          <a:off x="155427" y="1556792"/>
          <a:ext cx="8834609" cy="4660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84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al carcere nel </a:t>
            </a:r>
            <a:r>
              <a:rPr lang="it-IT" sz="2000" b="1" dirty="0" smtClean="0">
                <a:solidFill>
                  <a:srgbClr val="C00000"/>
                </a:solidFill>
              </a:rPr>
              <a:t>LAZIO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</a:t>
            </a:r>
            <a:r>
              <a:rPr lang="it-IT" sz="2000" b="1" dirty="0" smtClean="0">
                <a:solidFill>
                  <a:srgbClr val="002060"/>
                </a:solidFill>
              </a:rPr>
              <a:t>genn. 2026)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7381991"/>
              </p:ext>
            </p:extLst>
          </p:nvPr>
        </p:nvGraphicFramePr>
        <p:xfrm>
          <a:off x="179511" y="1310988"/>
          <a:ext cx="8810525" cy="4998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26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GIUSTIZIA MINORILE: numero di minori e giovani adulti presenti negli istituti penali e nelle comunità residenziali in Italia da giugno 2023 a </a:t>
            </a:r>
            <a:r>
              <a:rPr lang="it-IT" sz="2000" b="1" dirty="0" smtClean="0">
                <a:solidFill>
                  <a:srgbClr val="002060"/>
                </a:solidFill>
              </a:rPr>
              <a:t>gennaio 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5270512"/>
              </p:ext>
            </p:extLst>
          </p:nvPr>
        </p:nvGraphicFramePr>
        <p:xfrm>
          <a:off x="179512" y="1340768"/>
          <a:ext cx="8964488" cy="498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9129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7657" y="189522"/>
            <a:ext cx="814812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Numero di persone detenute negli Istituti penitenziari in Italia </a:t>
            </a:r>
          </a:p>
          <a:p>
            <a:pPr algn="ctr"/>
            <a:r>
              <a:rPr lang="it-IT" sz="2400" b="1" dirty="0" smtClean="0">
                <a:solidFill>
                  <a:srgbClr val="002060"/>
                </a:solidFill>
              </a:rPr>
              <a:t> Giu. 2021 – </a:t>
            </a:r>
            <a:r>
              <a:rPr lang="it-IT" sz="2400" b="1" dirty="0" smtClean="0">
                <a:solidFill>
                  <a:srgbClr val="002060"/>
                </a:solidFill>
              </a:rPr>
              <a:t>Gen. 2026</a:t>
            </a:r>
            <a:endParaRPr lang="it-IT" sz="2400" b="1" dirty="0" smtClean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3298578"/>
              </p:ext>
            </p:extLst>
          </p:nvPr>
        </p:nvGraphicFramePr>
        <p:xfrm>
          <a:off x="0" y="1242257"/>
          <a:ext cx="8990037" cy="4960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914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presenti, posti effettivamente disponibili e tassi di affollamento negli istituti penitenziari in Italia dal 31/12/2020 al </a:t>
            </a:r>
            <a:r>
              <a:rPr lang="it-IT" sz="2000" b="1" dirty="0" smtClean="0">
                <a:solidFill>
                  <a:srgbClr val="002060"/>
                </a:solidFill>
              </a:rPr>
              <a:t>31/01/2025</a:t>
            </a:r>
            <a:r>
              <a:rPr lang="it-IT" sz="2000" b="1" dirty="0">
                <a:solidFill>
                  <a:srgbClr val="002060"/>
                </a:solidFill>
              </a:rPr>
              <a:t>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5976074"/>
              </p:ext>
            </p:extLst>
          </p:nvPr>
        </p:nvGraphicFramePr>
        <p:xfrm>
          <a:off x="25548" y="1085528"/>
          <a:ext cx="9082955" cy="5373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63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a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4548734"/>
              </p:ext>
            </p:extLst>
          </p:nvPr>
        </p:nvGraphicFramePr>
        <p:xfrm>
          <a:off x="230627" y="777651"/>
          <a:ext cx="8445829" cy="2795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30627" y="96157"/>
            <a:ext cx="7965157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 E POSTI EFFETTIVAMENTE DISPONIBILI: </a:t>
            </a:r>
            <a:endParaRPr lang="it-IT" sz="2000" b="1" dirty="0" smtClean="0">
              <a:solidFill>
                <a:srgbClr val="002060"/>
              </a:solidFill>
            </a:endParaRP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TREND </a:t>
            </a:r>
            <a:r>
              <a:rPr lang="it-IT" sz="2000" b="1" dirty="0" smtClean="0">
                <a:solidFill>
                  <a:srgbClr val="002060"/>
                </a:solidFill>
              </a:rPr>
              <a:t>A CONFRONTO </a:t>
            </a:r>
            <a:r>
              <a:rPr lang="it-IT" sz="2000" b="1" dirty="0" smtClean="0">
                <a:solidFill>
                  <a:srgbClr val="002060"/>
                </a:solidFill>
              </a:rPr>
              <a:t>da gennaio 2025  a gennaio 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2575" y="6581001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11" name="Gra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412647"/>
              </p:ext>
            </p:extLst>
          </p:nvPr>
        </p:nvGraphicFramePr>
        <p:xfrm>
          <a:off x="230627" y="3578531"/>
          <a:ext cx="8445829" cy="3002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460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0" y="176137"/>
            <a:ext cx="83248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Tasso di affollamento negli istituti penitenziari del Lazio e in Italia calcolato sul totale dei posti effettivamente disponibili al 31 </a:t>
            </a:r>
            <a:r>
              <a:rPr lang="it-IT" b="1" dirty="0" smtClean="0"/>
              <a:t>Gennaio 2026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90270" y="6140579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istituti penitenziari in tutta Italia sono 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84" y="1052736"/>
            <a:ext cx="8269464" cy="484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5496" y="76562"/>
            <a:ext cx="83529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Dettaglio dei detenuti presenti negli istituti penitenziari del Lazio al  </a:t>
            </a:r>
            <a:r>
              <a:rPr lang="it-IT" b="1" dirty="0" smtClean="0"/>
              <a:t>31/01/2026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395536" y="6279703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/>
              <a:t>(*) i posti effettivamente disponibili degli istituti del Lazio sono calcolati in base all’ultimo aggiornamento disponibile delle schede di trasparenza degli istituti consultabili sul sito del Ministero della Giustizia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804248" y="6510535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775491"/>
              </p:ext>
            </p:extLst>
          </p:nvPr>
        </p:nvGraphicFramePr>
        <p:xfrm>
          <a:off x="224745" y="445894"/>
          <a:ext cx="8163678" cy="584840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903824">
                  <a:extLst>
                    <a:ext uri="{9D8B030D-6E8A-4147-A177-3AD203B41FA5}">
                      <a16:colId xmlns:a16="http://schemas.microsoft.com/office/drawing/2014/main" val="1406207836"/>
                    </a:ext>
                  </a:extLst>
                </a:gridCol>
                <a:gridCol w="755318">
                  <a:extLst>
                    <a:ext uri="{9D8B030D-6E8A-4147-A177-3AD203B41FA5}">
                      <a16:colId xmlns:a16="http://schemas.microsoft.com/office/drawing/2014/main" val="1751016505"/>
                    </a:ext>
                  </a:extLst>
                </a:gridCol>
                <a:gridCol w="1276916">
                  <a:extLst>
                    <a:ext uri="{9D8B030D-6E8A-4147-A177-3AD203B41FA5}">
                      <a16:colId xmlns:a16="http://schemas.microsoft.com/office/drawing/2014/main" val="3942614510"/>
                    </a:ext>
                  </a:extLst>
                </a:gridCol>
                <a:gridCol w="1186248">
                  <a:extLst>
                    <a:ext uri="{9D8B030D-6E8A-4147-A177-3AD203B41FA5}">
                      <a16:colId xmlns:a16="http://schemas.microsoft.com/office/drawing/2014/main" val="2079229812"/>
                    </a:ext>
                  </a:extLst>
                </a:gridCol>
                <a:gridCol w="1054774">
                  <a:extLst>
                    <a:ext uri="{9D8B030D-6E8A-4147-A177-3AD203B41FA5}">
                      <a16:colId xmlns:a16="http://schemas.microsoft.com/office/drawing/2014/main" val="1233130316"/>
                    </a:ext>
                  </a:extLst>
                </a:gridCol>
                <a:gridCol w="947583">
                  <a:extLst>
                    <a:ext uri="{9D8B030D-6E8A-4147-A177-3AD203B41FA5}">
                      <a16:colId xmlns:a16="http://schemas.microsoft.com/office/drawing/2014/main" val="3882217495"/>
                    </a:ext>
                  </a:extLst>
                </a:gridCol>
                <a:gridCol w="1039015">
                  <a:extLst>
                    <a:ext uri="{9D8B030D-6E8A-4147-A177-3AD203B41FA5}">
                      <a16:colId xmlns:a16="http://schemas.microsoft.com/office/drawing/2014/main" val="904374269"/>
                    </a:ext>
                  </a:extLst>
                </a:gridCol>
              </a:tblGrid>
              <a:tr h="315166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Tipo 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Capienza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Regolamentare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POSTI  </a:t>
                      </a:r>
                      <a:b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effettivamente disponili (*)</a:t>
                      </a:r>
                    </a:p>
                  </a:txBody>
                  <a:tcPr marL="3744" marR="3744" marT="3744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Detenuti presenti al 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 </a:t>
                      </a:r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gennaio</a:t>
                      </a:r>
                      <a:r>
                        <a:rPr lang="it-IT" sz="12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2026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 cui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stranieri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361083"/>
                  </a:ext>
                </a:extLst>
              </a:tr>
              <a:tr h="19358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onne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it-IT" sz="1100" b="1" i="0" u="none" strike="noStrike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744" marR="3744" marT="3744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728588"/>
                  </a:ext>
                </a:extLst>
              </a:tr>
              <a:tr h="30100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CASSINO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200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92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149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50  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86692806"/>
                  </a:ext>
                </a:extLst>
              </a:tr>
              <a:tr h="2585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FROSINONE "G. PAGLIEI"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144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89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26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507742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PALIANO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358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347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619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41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273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5497339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LATINA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517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497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632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188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5165946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RIETI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146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42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43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1913887"/>
                  </a:ext>
                </a:extLst>
              </a:tr>
              <a:tr h="2454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CIVITAVECCHIA "G. PASSERINI"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153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153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56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2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5192631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CIVITAVECCHIA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295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288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531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279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94850624"/>
                  </a:ext>
                </a:extLst>
              </a:tr>
              <a:tr h="47445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ROMA "G. STEFANINI" REBIBBIA FEMMINILE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CCF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272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236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373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373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120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85736609"/>
                  </a:ext>
                </a:extLst>
              </a:tr>
              <a:tr h="38963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ROMA "R. CINOTTI" REBIBBIA N.C.1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1.171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1.068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1.674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551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1362737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ROMA "REBIBBIA TERZA CASA"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132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104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21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80037742"/>
                  </a:ext>
                </a:extLst>
              </a:tr>
              <a:tr h="20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ROMA "REBIBBIA"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445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266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286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34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1991174"/>
                  </a:ext>
                </a:extLst>
              </a:tr>
              <a:tr h="47445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ROMA "REGINA COELI"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628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444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747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335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091062"/>
                  </a:ext>
                </a:extLst>
              </a:tr>
              <a:tr h="47445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VELLETRI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412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386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595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166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36216864"/>
                  </a:ext>
                </a:extLst>
              </a:tr>
              <a:tr h="47445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VITERBO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440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405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700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281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57601837"/>
                  </a:ext>
                </a:extLst>
              </a:tr>
              <a:tr h="47445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TOTALE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5.312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4.535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6.701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461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2.369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1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51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2305" y="1020871"/>
            <a:ext cx="6119390" cy="4816257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101" y="1841"/>
            <a:ext cx="8168315" cy="8704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000" b="1" dirty="0" smtClean="0"/>
              <a:t>Tasso affollamento calcolato sul numero effettivo di posti disponibili(*) </a:t>
            </a:r>
            <a:br>
              <a:rPr lang="it-IT" sz="2000" b="1" dirty="0" smtClean="0"/>
            </a:br>
            <a:r>
              <a:rPr lang="it-IT" sz="2000" b="1" dirty="0" smtClean="0"/>
              <a:t>e numero di detenuti per regione</a:t>
            </a:r>
            <a:br>
              <a:rPr lang="it-IT" sz="2000" b="1" dirty="0" smtClean="0"/>
            </a:br>
            <a:r>
              <a:rPr lang="it-IT" sz="2000" b="1" dirty="0" smtClean="0"/>
              <a:t>negli istituti penitenziari d’Italia al </a:t>
            </a:r>
            <a:r>
              <a:rPr lang="it-IT" sz="2000" b="1" dirty="0" smtClean="0"/>
              <a:t>31 gennaio 2026</a:t>
            </a:r>
            <a:endParaRPr lang="it-IT" sz="2000" b="1" dirty="0">
              <a:solidFill>
                <a:srgbClr val="FFC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sp>
        <p:nvSpPr>
          <p:cNvPr id="11" name="Rettangolo 10"/>
          <p:cNvSpPr/>
          <p:nvPr/>
        </p:nvSpPr>
        <p:spPr>
          <a:xfrm>
            <a:off x="122948" y="6183935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</a:t>
            </a:r>
            <a:r>
              <a:rPr lang="it-IT" sz="1050" smtClean="0"/>
              <a:t>istituti sono </a:t>
            </a:r>
            <a:r>
              <a:rPr lang="it-IT" sz="1050" dirty="0" smtClean="0"/>
              <a:t>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75258" y="2024409"/>
            <a:ext cx="1720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Tasso affollamento per Regione</a:t>
            </a:r>
            <a:endParaRPr lang="it-IT" sz="16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716" y="3010104"/>
            <a:ext cx="1705680" cy="128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0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per Nazionalità in Italia e nel Lazio al </a:t>
            </a:r>
            <a:r>
              <a:rPr lang="it-IT" sz="2000" b="1" dirty="0" smtClean="0"/>
              <a:t>31 gennaio 2026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76256" y="616530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0000000-0008-0000-05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7580578"/>
              </p:ext>
            </p:extLst>
          </p:nvPr>
        </p:nvGraphicFramePr>
        <p:xfrm>
          <a:off x="395536" y="1412776"/>
          <a:ext cx="8425377" cy="4297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359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per Genere in Italia e nel Lazio al </a:t>
            </a:r>
            <a:r>
              <a:rPr lang="it-IT" sz="2000" b="1" dirty="0" smtClean="0"/>
              <a:t>31 gennaio 2026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76256" y="616530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0000000-0008-0000-05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6913141"/>
              </p:ext>
            </p:extLst>
          </p:nvPr>
        </p:nvGraphicFramePr>
        <p:xfrm>
          <a:off x="107504" y="1268760"/>
          <a:ext cx="8712968" cy="4693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955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12177</TotalTime>
  <Words>807</Words>
  <Application>Microsoft Office PowerPoint</Application>
  <PresentationFormat>Presentazione su schermo (4:3)</PresentationFormat>
  <Paragraphs>257</Paragraphs>
  <Slides>15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Arial</vt:lpstr>
      <vt:lpstr>Calibri</vt:lpstr>
      <vt:lpstr>Tahoma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Tasso affollamento calcolato sul numero effettivo di posti disponibili(*)  e numero di detenuti per regione negli istituti penitenziari d’Italia al 31 gennaio 2026</vt:lpstr>
      <vt:lpstr>Detenuti per Nazionalità in Italia e nel Lazio al 31 gennaio 2026</vt:lpstr>
      <vt:lpstr>Detenuti per Genere in Italia e nel Lazio al 31 gennaio 2026</vt:lpstr>
      <vt:lpstr>Detenute madri con figli al seguito presenti negli Istituti penitenziari in Italia  al 31 gennaio 2026 </vt:lpstr>
      <vt:lpstr>Detenuti posizione per giuridica in Italia e nel Lazio al 31 gennaio 2026 </vt:lpstr>
      <vt:lpstr>Percentuali di detenuti in attesa di giudizio in Italia e nel Lazio  (da giugno 2019 a gennaio 2026)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User</dc:creator>
  <cp:lastModifiedBy>Lorenzo Fanoli</cp:lastModifiedBy>
  <cp:revision>867</cp:revision>
  <dcterms:created xsi:type="dcterms:W3CDTF">2020-06-03T15:49:37Z</dcterms:created>
  <dcterms:modified xsi:type="dcterms:W3CDTF">2026-02-02T17:02:53Z</dcterms:modified>
</cp:coreProperties>
</file>