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6" r:id="rId3"/>
    <p:sldId id="270" r:id="rId4"/>
    <p:sldId id="290" r:id="rId5"/>
    <p:sldId id="273" r:id="rId6"/>
    <p:sldId id="292" r:id="rId7"/>
    <p:sldId id="274" r:id="rId8"/>
    <p:sldId id="287" r:id="rId9"/>
    <p:sldId id="286" r:id="rId10"/>
    <p:sldId id="291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1" autoAdjust="0"/>
    <p:restoredTop sz="92662" autoAdjust="0"/>
  </p:normalViewPr>
  <p:slideViewPr>
    <p:cSldViewPr>
      <p:cViewPr varScale="1">
        <p:scale>
          <a:sx n="77" d="100"/>
          <a:sy n="77" d="100"/>
        </p:scale>
        <p:origin x="135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2%20marzo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2%20marzo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2%20marzo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2%20marzo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2%20marzo%20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2%20marzo%20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44070264879709E-2"/>
          <c:y val="7.7823408975648376E-4"/>
          <c:w val="0.97580924524931756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2C3-45D8-8167-14F10BD4D7B0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2C3-45D8-8167-14F10BD4D7B0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2C3-45D8-8167-14F10BD4D7B0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2C3-45D8-8167-14F10BD4D7B0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2C3-45D8-8167-14F10BD4D7B0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2C3-45D8-8167-14F10BD4D7B0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2C3-45D8-8167-14F10BD4D7B0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2C3-45D8-8167-14F10BD4D7B0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2C3-45D8-8167-14F10BD4D7B0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2C3-45D8-8167-14F10BD4D7B0}"/>
                </c:ext>
              </c:extLst>
            </c:dLbl>
            <c:dLbl>
              <c:idx val="47"/>
              <c:layout>
                <c:manualLayout>
                  <c:x val="1.07010711830588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2C3-45D8-8167-14F10BD4D7B0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2C3-45D8-8167-14F10BD4D7B0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2C3-45D8-8167-14F10BD4D7B0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2C3-45D8-8167-14F10BD4D7B0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2C3-45D8-8167-14F10BD4D7B0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2C3-45D8-8167-14F10BD4D7B0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2C3-45D8-8167-14F10BD4D7B0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2C3-45D8-8167-14F10BD4D7B0}"/>
                </c:ext>
              </c:extLst>
            </c:dLbl>
            <c:dLbl>
              <c:idx val="5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2C3-45D8-8167-14F10BD4D7B0}"/>
                </c:ext>
              </c:extLst>
            </c:dLbl>
            <c:dLbl>
              <c:idx val="56"/>
              <c:layout>
                <c:manualLayout>
                  <c:x val="-4.9389559306426611E-3"/>
                  <c:y val="-3.616774761074563E-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12C3-45D8-8167-14F10BD4D7B0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lazio'!$Y$79:$CC$79</c:f>
              <c:strCache>
                <c:ptCount val="57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6">
                  <c:v>giu. 24</c:v>
                </c:pt>
                <c:pt idx="43">
                  <c:v>gen. 25</c:v>
                </c:pt>
                <c:pt idx="48">
                  <c:v>giu. 25</c:v>
                </c:pt>
                <c:pt idx="56">
                  <c:v>FEBB. 26</c:v>
                </c:pt>
              </c:strCache>
            </c:strRef>
          </c:cat>
          <c:val>
            <c:numRef>
              <c:f>'trend lazio'!$Y$80:$CC$80</c:f>
              <c:numCache>
                <c:formatCode>_-* #,##0\ _€_-;\-* #,##0\ _€_-;_-* "-"??\ _€_-;_-@_-</c:formatCode>
                <c:ptCount val="57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  <c:pt idx="52">
                  <c:v>63493</c:v>
                </c:pt>
                <c:pt idx="53">
                  <c:v>63868</c:v>
                </c:pt>
                <c:pt idx="54">
                  <c:v>63499</c:v>
                </c:pt>
                <c:pt idx="55">
                  <c:v>63734</c:v>
                </c:pt>
                <c:pt idx="56">
                  <c:v>63799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2C3-45D8-8167-14F10BD4D7B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chemeClr val="dk1"/>
                </a:solidFill>
                <a:latin typeface="+mn-lt"/>
                <a:ea typeface="+mn-ea"/>
                <a:cs typeface="+mn-cs"/>
              </a:rPr>
              <a:t>DETENUTI PRESENTI</a:t>
            </a:r>
            <a:endParaRPr lang="en-US"/>
          </a:p>
        </c:rich>
      </c:tx>
      <c:layout>
        <c:manualLayout>
          <c:xMode val="edge"/>
          <c:yMode val="edge"/>
          <c:x val="0.37283385605680158"/>
          <c:y val="0"/>
        </c:manualLayout>
      </c:layout>
      <c:overlay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661-49A1-97B1-103460B84350}"/>
                </c:ext>
              </c:extLst>
            </c:dLbl>
            <c:dLbl>
              <c:idx val="2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661-49A1-97B1-103460B84350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'POSTI E PRESENZE TREND'!$B$406:$B$431</c:f>
              <c:strCache>
                <c:ptCount val="26"/>
                <c:pt idx="0">
                  <c:v>01/01/2025</c:v>
                </c:pt>
                <c:pt idx="4">
                  <c:v>15/03/2025</c:v>
                </c:pt>
                <c:pt idx="8">
                  <c:v>15/05/2025</c:v>
                </c:pt>
                <c:pt idx="12">
                  <c:v>15/07/2025</c:v>
                </c:pt>
                <c:pt idx="16">
                  <c:v>15/09/2025</c:v>
                </c:pt>
                <c:pt idx="21">
                  <c:v>31/12/2025</c:v>
                </c:pt>
                <c:pt idx="25">
                  <c:v>28/02/2026</c:v>
                </c:pt>
              </c:strCache>
            </c:strRef>
          </c:cat>
          <c:val>
            <c:numRef>
              <c:f>'POSTI E PRESENZE TREND'!$C$406:$C$431</c:f>
              <c:numCache>
                <c:formatCode>_-* #,##0\ _€_-;\-* #,##0\ _€_-;_-* "-"??\ _€_-;_-@_-</c:formatCode>
                <c:ptCount val="26"/>
                <c:pt idx="0">
                  <c:v>61856.999999999964</c:v>
                </c:pt>
                <c:pt idx="1">
                  <c:v>61461.999999999964</c:v>
                </c:pt>
                <c:pt idx="2">
                  <c:v>61940.999999999978</c:v>
                </c:pt>
                <c:pt idx="3">
                  <c:v>62160.999999999993</c:v>
                </c:pt>
                <c:pt idx="4">
                  <c:v>62115.000000000015</c:v>
                </c:pt>
                <c:pt idx="5">
                  <c:v>62278.999999999978</c:v>
                </c:pt>
                <c:pt idx="6">
                  <c:v>62397</c:v>
                </c:pt>
                <c:pt idx="7">
                  <c:v>62475</c:v>
                </c:pt>
                <c:pt idx="8">
                  <c:v>62494.000000000007</c:v>
                </c:pt>
                <c:pt idx="9">
                  <c:v>62713.999999999993</c:v>
                </c:pt>
                <c:pt idx="10">
                  <c:v>62717.000000000015</c:v>
                </c:pt>
                <c:pt idx="11">
                  <c:v>62727.000000000015</c:v>
                </c:pt>
                <c:pt idx="12">
                  <c:v>62413.000000000036</c:v>
                </c:pt>
                <c:pt idx="13">
                  <c:v>62567.999999999956</c:v>
                </c:pt>
                <c:pt idx="14">
                  <c:v>62695</c:v>
                </c:pt>
                <c:pt idx="15">
                  <c:v>63131.000000000065</c:v>
                </c:pt>
                <c:pt idx="16">
                  <c:v>63214.000000000015</c:v>
                </c:pt>
                <c:pt idx="17">
                  <c:v>63172.000000000015</c:v>
                </c:pt>
                <c:pt idx="18">
                  <c:v>63297.999999999978</c:v>
                </c:pt>
                <c:pt idx="19">
                  <c:v>63467.000000000029</c:v>
                </c:pt>
                <c:pt idx="20">
                  <c:v>63693</c:v>
                </c:pt>
                <c:pt idx="21">
                  <c:v>63825.000000000022</c:v>
                </c:pt>
                <c:pt idx="22">
                  <c:v>63707.999999999956</c:v>
                </c:pt>
                <c:pt idx="23">
                  <c:v>63499</c:v>
                </c:pt>
                <c:pt idx="24">
                  <c:v>63734</c:v>
                </c:pt>
                <c:pt idx="25">
                  <c:v>63799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661-49A1-97B1-103460B84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1184911"/>
        <c:axId val="1161185327"/>
      </c:lineChart>
      <c:catAx>
        <c:axId val="1161184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FFC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61185327"/>
        <c:crosses val="autoZero"/>
        <c:auto val="1"/>
        <c:lblAlgn val="ctr"/>
        <c:lblOffset val="100"/>
        <c:noMultiLvlLbl val="0"/>
      </c:catAx>
      <c:valAx>
        <c:axId val="1161185327"/>
        <c:scaling>
          <c:orientation val="minMax"/>
          <c:min val="61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161184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349C48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it-IT">
                <a:solidFill>
                  <a:schemeClr val="dk1"/>
                </a:solidFill>
                <a:latin typeface="+mn-lt"/>
                <a:ea typeface="+mn-ea"/>
                <a:cs typeface="+mn-cs"/>
              </a:rPr>
              <a:t>POSTI DISPONIBILI</a:t>
            </a:r>
            <a:endParaRPr lang="it-IT"/>
          </a:p>
        </c:rich>
      </c:tx>
      <c:layout/>
      <c:overlay val="0"/>
      <c:spPr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FF00"/>
              </a:solidFill>
              <a:rou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FFFF00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c:spPr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449-4F20-A9ED-08BC94C11497}"/>
                </c:ext>
              </c:extLst>
            </c:dLbl>
            <c:dLbl>
              <c:idx val="2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449-4F20-A9ED-08BC94C11497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'POSTI E PRESENZE TREND'!$E$406:$E$431</c:f>
              <c:strCache>
                <c:ptCount val="26"/>
                <c:pt idx="0">
                  <c:v>01/01/2025</c:v>
                </c:pt>
                <c:pt idx="4">
                  <c:v>15/03/2025</c:v>
                </c:pt>
                <c:pt idx="8">
                  <c:v>15/05/2025</c:v>
                </c:pt>
                <c:pt idx="12">
                  <c:v>15/07/2025</c:v>
                </c:pt>
                <c:pt idx="16">
                  <c:v>15/09/2025</c:v>
                </c:pt>
                <c:pt idx="21">
                  <c:v>31/12/2025</c:v>
                </c:pt>
                <c:pt idx="25">
                  <c:v>28/02/2026</c:v>
                </c:pt>
              </c:strCache>
            </c:strRef>
          </c:cat>
          <c:val>
            <c:numRef>
              <c:f>'POSTI E PRESENZE TREND'!$F$406:$F$431</c:f>
              <c:numCache>
                <c:formatCode>_-* #,##0\ _€_-;\-* #,##0\ _€_-;_-* "-"??\ _€_-;_-@_-</c:formatCode>
                <c:ptCount val="26"/>
                <c:pt idx="0">
                  <c:v>46824.000000000022</c:v>
                </c:pt>
                <c:pt idx="1">
                  <c:v>46506.000000000036</c:v>
                </c:pt>
                <c:pt idx="2">
                  <c:v>46842</c:v>
                </c:pt>
                <c:pt idx="3">
                  <c:v>46835.999999999971</c:v>
                </c:pt>
                <c:pt idx="4">
                  <c:v>46836.999999999971</c:v>
                </c:pt>
                <c:pt idx="5">
                  <c:v>46813.000000000051</c:v>
                </c:pt>
                <c:pt idx="6">
                  <c:v>46785.000000000029</c:v>
                </c:pt>
                <c:pt idx="7">
                  <c:v>46778.000000000029</c:v>
                </c:pt>
                <c:pt idx="8">
                  <c:v>46806</c:v>
                </c:pt>
                <c:pt idx="9">
                  <c:v>46698.000000000022</c:v>
                </c:pt>
                <c:pt idx="10">
                  <c:v>46699.000000000029</c:v>
                </c:pt>
                <c:pt idx="11">
                  <c:v>46717.000000000015</c:v>
                </c:pt>
                <c:pt idx="12">
                  <c:v>46743.999999999964</c:v>
                </c:pt>
                <c:pt idx="13">
                  <c:v>46767.000000000015</c:v>
                </c:pt>
                <c:pt idx="14">
                  <c:v>46761</c:v>
                </c:pt>
                <c:pt idx="15">
                  <c:v>46637.000000000029</c:v>
                </c:pt>
                <c:pt idx="16">
                  <c:v>46532.999999999964</c:v>
                </c:pt>
                <c:pt idx="17">
                  <c:v>46592.999999999985</c:v>
                </c:pt>
                <c:pt idx="18">
                  <c:v>46613.000000000007</c:v>
                </c:pt>
                <c:pt idx="19">
                  <c:v>46303.999999999978</c:v>
                </c:pt>
                <c:pt idx="20">
                  <c:v>46184.000000000022</c:v>
                </c:pt>
                <c:pt idx="21">
                  <c:v>46136.000000000007</c:v>
                </c:pt>
                <c:pt idx="22">
                  <c:v>46200</c:v>
                </c:pt>
                <c:pt idx="23">
                  <c:v>46081</c:v>
                </c:pt>
                <c:pt idx="24">
                  <c:v>46063</c:v>
                </c:pt>
                <c:pt idx="25">
                  <c:v>46091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49-4F20-A9ED-08BC94C114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3675567"/>
        <c:axId val="233685551"/>
      </c:lineChart>
      <c:catAx>
        <c:axId val="233675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3685551"/>
        <c:crosses val="autoZero"/>
        <c:auto val="1"/>
        <c:lblAlgn val="ctr"/>
        <c:lblOffset val="100"/>
        <c:noMultiLvlLbl val="0"/>
      </c:catAx>
      <c:valAx>
        <c:axId val="233685551"/>
        <c:scaling>
          <c:orientation val="minMax"/>
          <c:max val="47000"/>
          <c:min val="459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233675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002060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alternative1'!$B$136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8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17B-4BA0-BAE7-11D0BE75988F}"/>
                </c:ext>
              </c:extLst>
            </c:dLbl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alternative1'!$A$137:$A$150</c:f>
              <c:strCache>
                <c:ptCount val="14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</c:strCache>
            </c:strRef>
          </c:cat>
          <c:val>
            <c:numRef>
              <c:f>'misure alternative1'!$B$137:$B$150</c:f>
              <c:numCache>
                <c:formatCode>_-* #,##0\ _€_-;\-* #,##0\ _€_-;_-* "-"??\ _€_-;_-@_-</c:formatCode>
                <c:ptCount val="14"/>
                <c:pt idx="0">
                  <c:v>60769</c:v>
                </c:pt>
                <c:pt idx="1">
                  <c:v>53364</c:v>
                </c:pt>
                <c:pt idx="2">
                  <c:v>54134</c:v>
                </c:pt>
                <c:pt idx="3">
                  <c:v>56196</c:v>
                </c:pt>
                <c:pt idx="4">
                  <c:v>60166</c:v>
                </c:pt>
                <c:pt idx="5">
                  <c:v>61861</c:v>
                </c:pt>
                <c:pt idx="6">
                  <c:v>62281</c:v>
                </c:pt>
                <c:pt idx="7">
                  <c:v>62728</c:v>
                </c:pt>
                <c:pt idx="8">
                  <c:v>63198</c:v>
                </c:pt>
                <c:pt idx="9">
                  <c:v>63493</c:v>
                </c:pt>
                <c:pt idx="10">
                  <c:v>63803</c:v>
                </c:pt>
                <c:pt idx="11">
                  <c:v>63499</c:v>
                </c:pt>
                <c:pt idx="12">
                  <c:v>63734</c:v>
                </c:pt>
                <c:pt idx="13">
                  <c:v>63799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7B-4BA0-BAE7-11D0BE75988F}"/>
            </c:ext>
          </c:extLst>
        </c:ser>
        <c:ser>
          <c:idx val="1"/>
          <c:order val="1"/>
          <c:tx>
            <c:strRef>
              <c:f>'misure alternative1'!$C$136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617B-4BA0-BAE7-11D0BE75988F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17B-4BA0-BAE7-11D0BE75988F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alternative1'!$A$137:$A$150</c:f>
              <c:strCache>
                <c:ptCount val="14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</c:strCache>
            </c:strRef>
          </c:cat>
          <c:val>
            <c:numRef>
              <c:f>'misure alternative1'!$C$137:$C$150</c:f>
              <c:numCache>
                <c:formatCode>_-* #,##0\ _€_-;\-* #,##0\ _€_-;_-* "-"??\ _€_-;_-@_-</c:formatCode>
                <c:ptCount val="14"/>
                <c:pt idx="0">
                  <c:v>60360</c:v>
                </c:pt>
                <c:pt idx="1">
                  <c:v>59711</c:v>
                </c:pt>
                <c:pt idx="2">
                  <c:v>68830</c:v>
                </c:pt>
                <c:pt idx="3">
                  <c:v>74558</c:v>
                </c:pt>
                <c:pt idx="4">
                  <c:v>84829</c:v>
                </c:pt>
                <c:pt idx="5">
                  <c:v>93511</c:v>
                </c:pt>
                <c:pt idx="6">
                  <c:v>98257</c:v>
                </c:pt>
                <c:pt idx="7">
                  <c:v>99761</c:v>
                </c:pt>
                <c:pt idx="8">
                  <c:v>99549</c:v>
                </c:pt>
                <c:pt idx="9">
                  <c:v>99717</c:v>
                </c:pt>
                <c:pt idx="10">
                  <c:v>100699</c:v>
                </c:pt>
                <c:pt idx="11">
                  <c:v>100756</c:v>
                </c:pt>
                <c:pt idx="12">
                  <c:v>100331</c:v>
                </c:pt>
                <c:pt idx="13">
                  <c:v>100828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7B-4BA0-BAE7-11D0BE75988F}"/>
            </c:ext>
          </c:extLst>
        </c:ser>
        <c:ser>
          <c:idx val="2"/>
          <c:order val="2"/>
          <c:tx>
            <c:strRef>
              <c:f>'misure alternative1'!$D$136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0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17B-4BA0-BAE7-11D0BE75988F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alternative1'!$A$137:$A$150</c:f>
              <c:strCache>
                <c:ptCount val="14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</c:strCache>
            </c:strRef>
          </c:cat>
          <c:val>
            <c:numRef>
              <c:f>'misure alternative1'!$D$137:$D$150</c:f>
              <c:numCache>
                <c:formatCode>_-* #,##0\ _€_-;\-* #,##0\ _€_-;_-* "-"??\ _€_-;_-@_-</c:formatCode>
                <c:ptCount val="14"/>
                <c:pt idx="0">
                  <c:v>121129</c:v>
                </c:pt>
                <c:pt idx="1">
                  <c:v>113075</c:v>
                </c:pt>
                <c:pt idx="2">
                  <c:v>122964</c:v>
                </c:pt>
                <c:pt idx="3">
                  <c:v>130754</c:v>
                </c:pt>
                <c:pt idx="4">
                  <c:v>144995</c:v>
                </c:pt>
                <c:pt idx="5">
                  <c:v>155372</c:v>
                </c:pt>
                <c:pt idx="6">
                  <c:v>160538</c:v>
                </c:pt>
                <c:pt idx="7">
                  <c:v>162489</c:v>
                </c:pt>
                <c:pt idx="8">
                  <c:v>162747</c:v>
                </c:pt>
                <c:pt idx="9">
                  <c:v>163210</c:v>
                </c:pt>
                <c:pt idx="10">
                  <c:v>164502</c:v>
                </c:pt>
                <c:pt idx="11">
                  <c:v>164255</c:v>
                </c:pt>
                <c:pt idx="12">
                  <c:v>164065</c:v>
                </c:pt>
                <c:pt idx="13">
                  <c:v>164627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7B-4BA0-BAE7-11D0BE75988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75000"/>
          <c:min val="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alternative1'!$B$152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8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15B-4C7A-9A2C-9AF4ABC0FD1C}"/>
                </c:ext>
              </c:extLst>
            </c:dLbl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alternative1'!$A$153:$A$164</c:f>
              <c:strCache>
                <c:ptCount val="12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</c:strCache>
            </c:strRef>
          </c:cat>
          <c:val>
            <c:numRef>
              <c:f>'misure alternative1'!$B$153:$B$164</c:f>
              <c:numCache>
                <c:formatCode>_-* #,##0\ _€_-;\-* #,##0\ _€_-;_-* "-"??\ _€_-;_-@_-</c:formatCode>
                <c:ptCount val="12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  <c:pt idx="7">
                  <c:v>6659</c:v>
                </c:pt>
                <c:pt idx="8">
                  <c:v>6686</c:v>
                </c:pt>
                <c:pt idx="9">
                  <c:v>6647</c:v>
                </c:pt>
                <c:pt idx="10">
                  <c:v>6701</c:v>
                </c:pt>
                <c:pt idx="11">
                  <c:v>6681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5B-4C7A-9A2C-9AF4ABC0FD1C}"/>
            </c:ext>
          </c:extLst>
        </c:ser>
        <c:ser>
          <c:idx val="1"/>
          <c:order val="1"/>
          <c:tx>
            <c:strRef>
              <c:f>'misure alternative1'!$C$152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15B-4C7A-9A2C-9AF4ABC0FD1C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15B-4C7A-9A2C-9AF4ABC0FD1C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alternative1'!$A$153:$A$164</c:f>
              <c:strCache>
                <c:ptCount val="12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</c:strCache>
            </c:strRef>
          </c:cat>
          <c:val>
            <c:numRef>
              <c:f>'misure alternative1'!$C$153:$C$164</c:f>
              <c:numCache>
                <c:formatCode>_-* #,##0\ _€_-;\-* #,##0\ _€_-;_-* "-"??\ _€_-;_-@_-</c:formatCode>
                <c:ptCount val="12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  <c:pt idx="7">
                  <c:v>7309</c:v>
                </c:pt>
                <c:pt idx="8">
                  <c:v>7535</c:v>
                </c:pt>
                <c:pt idx="9">
                  <c:v>7498</c:v>
                </c:pt>
                <c:pt idx="10">
                  <c:v>7288</c:v>
                </c:pt>
                <c:pt idx="11">
                  <c:v>7246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5B-4C7A-9A2C-9AF4ABC0FD1C}"/>
            </c:ext>
          </c:extLst>
        </c:ser>
        <c:ser>
          <c:idx val="2"/>
          <c:order val="2"/>
          <c:tx>
            <c:strRef>
              <c:f>'misure alternative1'!$D$152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0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15B-4C7A-9A2C-9AF4ABC0FD1C}"/>
                </c:ext>
              </c:extLst>
            </c:dLbl>
            <c:dLbl>
              <c:idx val="11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15B-4C7A-9A2C-9AF4ABC0FD1C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alternative1'!$A$153:$A$164</c:f>
              <c:strCache>
                <c:ptCount val="12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</c:strCache>
            </c:strRef>
          </c:cat>
          <c:val>
            <c:numRef>
              <c:f>'misure alternative1'!$D$153:$D$164</c:f>
              <c:numCache>
                <c:formatCode>_-* #,##0\ _€_-;\-* #,##0\ _€_-;_-* "-"??\ _€_-;_-@_-</c:formatCode>
                <c:ptCount val="12"/>
                <c:pt idx="0">
                  <c:v>9778</c:v>
                </c:pt>
                <c:pt idx="1">
                  <c:v>9361</c:v>
                </c:pt>
                <c:pt idx="2">
                  <c:v>9531</c:v>
                </c:pt>
                <c:pt idx="3">
                  <c:v>10154</c:v>
                </c:pt>
                <c:pt idx="4">
                  <c:v>11301</c:v>
                </c:pt>
                <c:pt idx="5">
                  <c:v>12990</c:v>
                </c:pt>
                <c:pt idx="6">
                  <c:v>14089</c:v>
                </c:pt>
                <c:pt idx="7">
                  <c:v>13968</c:v>
                </c:pt>
                <c:pt idx="8">
                  <c:v>14221</c:v>
                </c:pt>
                <c:pt idx="9">
                  <c:v>14145</c:v>
                </c:pt>
                <c:pt idx="10">
                  <c:v>13989</c:v>
                </c:pt>
                <c:pt idx="11">
                  <c:v>13927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15B-4C7A-9A2C-9AF4ABC0FD1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500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'GIUSTIZIA MINORILE'!$B$183:$B$195</c:f>
              <c:strCache>
                <c:ptCount val="13"/>
                <c:pt idx="0">
                  <c:v>15/06/2023</c:v>
                </c:pt>
                <c:pt idx="2">
                  <c:v>15/12/2023</c:v>
                </c:pt>
                <c:pt idx="4">
                  <c:v>15/06/2024</c:v>
                </c:pt>
                <c:pt idx="6">
                  <c:v>31/12/2024</c:v>
                </c:pt>
                <c:pt idx="8">
                  <c:v>15/02/2026</c:v>
                </c:pt>
                <c:pt idx="12">
                  <c:v>15/02/2026</c:v>
                </c:pt>
              </c:strCache>
            </c:strRef>
          </c:cat>
          <c:val>
            <c:numRef>
              <c:f>'GIUSTIZIA MINORILE'!$C$183:$C$195</c:f>
              <c:numCache>
                <c:formatCode>_-* #,##0\ _€_-;\-* #,##0\ _€_-;_-* "-"??\ _€_-;_-@_-</c:formatCode>
                <c:ptCount val="13"/>
                <c:pt idx="0">
                  <c:v>1356</c:v>
                </c:pt>
                <c:pt idx="1">
                  <c:v>1311</c:v>
                </c:pt>
                <c:pt idx="2">
                  <c:v>1434</c:v>
                </c:pt>
                <c:pt idx="3">
                  <c:v>1511</c:v>
                </c:pt>
                <c:pt idx="4">
                  <c:v>1580</c:v>
                </c:pt>
                <c:pt idx="5">
                  <c:v>1627</c:v>
                </c:pt>
                <c:pt idx="6">
                  <c:v>1707</c:v>
                </c:pt>
                <c:pt idx="7">
                  <c:v>1749</c:v>
                </c:pt>
                <c:pt idx="8">
                  <c:v>1728</c:v>
                </c:pt>
                <c:pt idx="9">
                  <c:v>1782</c:v>
                </c:pt>
                <c:pt idx="10">
                  <c:v>1821</c:v>
                </c:pt>
                <c:pt idx="11">
                  <c:v>1826</c:v>
                </c:pt>
                <c:pt idx="12">
                  <c:v>1834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A3-4937-8CD4-60301EAEDC6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2056031"/>
        <c:axId val="932056863"/>
      </c:lineChart>
      <c:catAx>
        <c:axId val="932056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2056863"/>
        <c:crosses val="autoZero"/>
        <c:auto val="1"/>
        <c:lblAlgn val="ctr"/>
        <c:lblOffset val="100"/>
        <c:noMultiLvlLbl val="0"/>
      </c:catAx>
      <c:valAx>
        <c:axId val="932056863"/>
        <c:scaling>
          <c:orientation val="minMax"/>
          <c:min val="1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93205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02/03/2026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02/03/2026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209" y="513792"/>
            <a:ext cx="7470238" cy="536348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GIUSTIZIA MINORILE: numero di minori e giovani adulti presenti negli istituti penali e nelle comunità residenziali in Italia da giugno 2023 a febbraio 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790171"/>
              </p:ext>
            </p:extLst>
          </p:nvPr>
        </p:nvGraphicFramePr>
        <p:xfrm>
          <a:off x="539552" y="1196752"/>
          <a:ext cx="7918648" cy="5225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12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Feb. 2026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136219"/>
              </p:ext>
            </p:extLst>
          </p:nvPr>
        </p:nvGraphicFramePr>
        <p:xfrm>
          <a:off x="179512" y="1147615"/>
          <a:ext cx="8993485" cy="5307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28/02/2026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3" y="1196752"/>
            <a:ext cx="8908504" cy="522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2236691"/>
              </p:ext>
            </p:extLst>
          </p:nvPr>
        </p:nvGraphicFramePr>
        <p:xfrm>
          <a:off x="122352" y="807353"/>
          <a:ext cx="8568952" cy="2732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30627" y="96157"/>
            <a:ext cx="7965157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 E POSTI EFFETTIVAMENTE DISPONIBILI: 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TREND A CONFRONTO da gennaio 2025  a febbraio 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2575" y="6581001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1235371"/>
              </p:ext>
            </p:extLst>
          </p:nvPr>
        </p:nvGraphicFramePr>
        <p:xfrm>
          <a:off x="122352" y="3539490"/>
          <a:ext cx="8626112" cy="3041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60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28 febbraio 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313" y="1132361"/>
            <a:ext cx="7870905" cy="469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5496" y="76562"/>
            <a:ext cx="83529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Dettaglio dei detenuti presenti negli istituti penitenziari del Lazio al  </a:t>
            </a:r>
            <a:r>
              <a:rPr lang="it-IT" b="1" dirty="0" smtClean="0"/>
              <a:t>28/02/2026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395536" y="6279703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(*) i posti effettivamente disponibili degli istituti del Lazio sono calcolati in base all’ultimo aggiornamento disponibile delle schede di trasparenza degli istituti consultabili sul sito del Ministero della Giustizia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804248" y="651053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577624"/>
              </p:ext>
            </p:extLst>
          </p:nvPr>
        </p:nvGraphicFramePr>
        <p:xfrm>
          <a:off x="395536" y="620687"/>
          <a:ext cx="7704855" cy="561760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351492">
                  <a:extLst>
                    <a:ext uri="{9D8B030D-6E8A-4147-A177-3AD203B41FA5}">
                      <a16:colId xmlns:a16="http://schemas.microsoft.com/office/drawing/2014/main" val="1406207836"/>
                    </a:ext>
                  </a:extLst>
                </a:gridCol>
                <a:gridCol w="946232">
                  <a:extLst>
                    <a:ext uri="{9D8B030D-6E8A-4147-A177-3AD203B41FA5}">
                      <a16:colId xmlns:a16="http://schemas.microsoft.com/office/drawing/2014/main" val="1751016505"/>
                    </a:ext>
                  </a:extLst>
                </a:gridCol>
                <a:gridCol w="1599669">
                  <a:extLst>
                    <a:ext uri="{9D8B030D-6E8A-4147-A177-3AD203B41FA5}">
                      <a16:colId xmlns:a16="http://schemas.microsoft.com/office/drawing/2014/main" val="3942614510"/>
                    </a:ext>
                  </a:extLst>
                </a:gridCol>
                <a:gridCol w="1486084">
                  <a:extLst>
                    <a:ext uri="{9D8B030D-6E8A-4147-A177-3AD203B41FA5}">
                      <a16:colId xmlns:a16="http://schemas.microsoft.com/office/drawing/2014/main" val="2079229812"/>
                    </a:ext>
                  </a:extLst>
                </a:gridCol>
                <a:gridCol w="1321378">
                  <a:extLst>
                    <a:ext uri="{9D8B030D-6E8A-4147-A177-3AD203B41FA5}">
                      <a16:colId xmlns:a16="http://schemas.microsoft.com/office/drawing/2014/main" val="1233130316"/>
                    </a:ext>
                  </a:extLst>
                </a:gridCol>
              </a:tblGrid>
              <a:tr h="641190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 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Capienza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Regolamentare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POSTI  </a:t>
                      </a:r>
                      <a:b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effettivamente disponili (*)</a:t>
                      </a:r>
                    </a:p>
                  </a:txBody>
                  <a:tcPr marL="3744" marR="3744" marT="374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Detenuti presenti al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 </a:t>
                      </a:r>
                      <a:r>
                        <a:rPr lang="it-IT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febbraio </a:t>
                      </a:r>
                      <a:r>
                        <a:rPr lang="it-IT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2026</a:t>
                      </a:r>
                      <a:endParaRPr lang="it-IT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61083"/>
                  </a:ext>
                </a:extLst>
              </a:tr>
              <a:tr h="18034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28588"/>
                  </a:ext>
                </a:extLst>
              </a:tr>
              <a:tr h="24886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CASSINO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200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96   </a:t>
                      </a:r>
                    </a:p>
                  </a:txBody>
                  <a:tcPr marL="7620" marR="7620" marT="762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161   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86692806"/>
                  </a:ext>
                </a:extLst>
              </a:tr>
              <a:tr h="37876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CIVITAVECCHIA "G. PASSERINI"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172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144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85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15077429"/>
                  </a:ext>
                </a:extLst>
              </a:tr>
              <a:tr h="21354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CIVITAVECCHIA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358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347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617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973396"/>
                  </a:ext>
                </a:extLst>
              </a:tr>
              <a:tr h="238133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FROSINONE "G. PAGLIEI"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517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497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634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5165946"/>
                  </a:ext>
                </a:extLst>
              </a:tr>
              <a:tr h="21354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LATINA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77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77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144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1913887"/>
                  </a:ext>
                </a:extLst>
              </a:tr>
              <a:tr h="21354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PALIANO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153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153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59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1926315"/>
                  </a:ext>
                </a:extLst>
              </a:tr>
              <a:tr h="21354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RIETI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295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289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518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4850624"/>
                  </a:ext>
                </a:extLst>
              </a:tr>
              <a:tr h="41973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ROMA "G. STEFANINI" REBIBBIA FEMMINILE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272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240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375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85736609"/>
                  </a:ext>
                </a:extLst>
              </a:tr>
              <a:tr h="41973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ROMA "R. CINOTTI" REBIBBIA N.C.1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1.171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1.068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1.643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3627373"/>
                  </a:ext>
                </a:extLst>
              </a:tr>
              <a:tr h="37876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ROMA "REBIBBIA TERZA CASA"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172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132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104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80037742"/>
                  </a:ext>
                </a:extLst>
              </a:tr>
              <a:tr h="21354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ROMA "REBIBBIA"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445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259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292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01991174"/>
                  </a:ext>
                </a:extLst>
              </a:tr>
              <a:tr h="39226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ROMA "REGINA COELI"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628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502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781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91062"/>
                  </a:ext>
                </a:extLst>
              </a:tr>
              <a:tr h="39226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VELLETRI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412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386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596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36216864"/>
                  </a:ext>
                </a:extLst>
              </a:tr>
              <a:tr h="39226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VITERBO "N. IZZO"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440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404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672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57601837"/>
                  </a:ext>
                </a:extLst>
              </a:tr>
              <a:tr h="39226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5.312   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4.594   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6.681   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51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977" y="963716"/>
            <a:ext cx="6066046" cy="4930567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28 febbraio 2026</a:t>
            </a: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16" y="3010104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o di comunità in </a:t>
            </a:r>
            <a:r>
              <a:rPr lang="it-IT" sz="2000" b="1" dirty="0" smtClean="0">
                <a:solidFill>
                  <a:srgbClr val="C00000"/>
                </a:solidFill>
              </a:rPr>
              <a:t>ITALIA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feb. 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0" y="6304033"/>
            <a:ext cx="8990037" cy="4616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5248666"/>
              </p:ext>
            </p:extLst>
          </p:nvPr>
        </p:nvGraphicFramePr>
        <p:xfrm>
          <a:off x="107504" y="1111820"/>
          <a:ext cx="8804086" cy="499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feb. 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4161229"/>
              </p:ext>
            </p:extLst>
          </p:nvPr>
        </p:nvGraphicFramePr>
        <p:xfrm>
          <a:off x="191073" y="1207532"/>
          <a:ext cx="867918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12452</TotalTime>
  <Words>555</Words>
  <Application>Microsoft Office PowerPoint</Application>
  <PresentationFormat>Presentazione su schermo (4:3)</PresentationFormat>
  <Paragraphs>135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Tasso affollamento calcolato sul numero effettivo di posti disponibili(*)  e numero di detenuti per regione negli istituti penitenziari d’Italia al 28 febbraio 2026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884</cp:revision>
  <dcterms:created xsi:type="dcterms:W3CDTF">2020-06-03T15:49:37Z</dcterms:created>
  <dcterms:modified xsi:type="dcterms:W3CDTF">2026-03-02T14:07:10Z</dcterms:modified>
</cp:coreProperties>
</file>