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3" r:id="rId4"/>
    <p:sldId id="277" r:id="rId5"/>
    <p:sldId id="275" r:id="rId6"/>
    <p:sldId id="278" r:id="rId7"/>
    <p:sldId id="260" r:id="rId8"/>
    <p:sldId id="276" r:id="rId9"/>
    <p:sldId id="262" r:id="rId10"/>
    <p:sldId id="281" r:id="rId11"/>
    <p:sldId id="257" r:id="rId12"/>
    <p:sldId id="274" r:id="rId13"/>
    <p:sldId id="280" r:id="rId14"/>
    <p:sldId id="270" r:id="rId15"/>
    <p:sldId id="272" r:id="rId16"/>
    <p:sldId id="271" r:id="rId17"/>
    <p:sldId id="261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detenuti%20stranieri%20dati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178186006837112E-2"/>
          <c:y val="4.8024025915904836E-2"/>
          <c:w val="0.84483928682927256"/>
          <c:h val="0.792713811354747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'grafico serie storica'!$B$2</c:f>
              <c:strCache>
                <c:ptCount val="1"/>
                <c:pt idx="0">
                  <c:v>Detenuti stranieri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'grafico serie storica'!$A$3:$A$14</c:f>
              <c:strCache>
                <c:ptCount val="12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mar. 26</c:v>
                </c:pt>
              </c:strCache>
            </c:strRef>
          </c:cat>
          <c:val>
            <c:numRef>
              <c:f>'grafico serie storica'!$B$3:$B$14</c:f>
              <c:numCache>
                <c:formatCode>#,##0</c:formatCode>
                <c:ptCount val="12"/>
                <c:pt idx="0">
                  <c:v>17340</c:v>
                </c:pt>
                <c:pt idx="1">
                  <c:v>18621</c:v>
                </c:pt>
                <c:pt idx="2">
                  <c:v>19745</c:v>
                </c:pt>
                <c:pt idx="3">
                  <c:v>20255</c:v>
                </c:pt>
                <c:pt idx="4">
                  <c:v>19888</c:v>
                </c:pt>
                <c:pt idx="5">
                  <c:v>17344</c:v>
                </c:pt>
                <c:pt idx="6">
                  <c:v>17043</c:v>
                </c:pt>
                <c:pt idx="7">
                  <c:v>17683</c:v>
                </c:pt>
                <c:pt idx="8">
                  <c:v>18894</c:v>
                </c:pt>
                <c:pt idx="9">
                  <c:v>19694</c:v>
                </c:pt>
                <c:pt idx="10">
                  <c:v>20116</c:v>
                </c:pt>
                <c:pt idx="11">
                  <c:v>20130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A0-4C93-8886-770E581072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3764367"/>
        <c:axId val="373767279"/>
      </c:barChart>
      <c:lineChart>
        <c:grouping val="standard"/>
        <c:varyColors val="0"/>
        <c:ser>
          <c:idx val="1"/>
          <c:order val="1"/>
          <c:tx>
            <c:strRef>
              <c:f>'grafico serie storica'!$C$2</c:f>
              <c:strCache>
                <c:ptCount val="1"/>
                <c:pt idx="0">
                  <c:v>% su totale popolazione detenuta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657440813352657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9C-41FB-B40D-A71925A46E08}"/>
                </c:ext>
              </c:extLst>
            </c:dLbl>
            <c:dLbl>
              <c:idx val="1"/>
              <c:layout>
                <c:manualLayout>
                  <c:x val="-2.2322502832162337E-2"/>
                  <c:y val="5.15525329444025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9C-41FB-B40D-A71925A46E08}"/>
                </c:ext>
              </c:extLst>
            </c:dLbl>
            <c:dLbl>
              <c:idx val="2"/>
              <c:layout>
                <c:manualLayout>
                  <c:x val="-1.913357385613916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9C-41FB-B40D-A71925A46E08}"/>
                </c:ext>
              </c:extLst>
            </c:dLbl>
            <c:dLbl>
              <c:idx val="3"/>
              <c:layout>
                <c:manualLayout>
                  <c:x val="-2.5511431808185502E-2"/>
                  <c:y val="3.093151976664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B9C-41FB-B40D-A71925A46E08}"/>
                </c:ext>
              </c:extLst>
            </c:dLbl>
            <c:dLbl>
              <c:idx val="4"/>
              <c:layout>
                <c:manualLayout>
                  <c:x val="-3.7204171386937192E-2"/>
                  <c:y val="5.15525329444026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B9C-41FB-B40D-A71925A46E08}"/>
                </c:ext>
              </c:extLst>
            </c:dLbl>
            <c:dLbl>
              <c:idx val="5"/>
              <c:layout>
                <c:manualLayout>
                  <c:x val="-2.5511431808185502E-2"/>
                  <c:y val="-2.57762664722017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B9C-41FB-B40D-A71925A46E08}"/>
                </c:ext>
              </c:extLst>
            </c:dLbl>
            <c:dLbl>
              <c:idx val="6"/>
              <c:layout>
                <c:manualLayout>
                  <c:x val="-2.5511431808185502E-2"/>
                  <c:y val="-4.725594262768733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B9C-41FB-B40D-A71925A46E08}"/>
                </c:ext>
              </c:extLst>
            </c:dLbl>
            <c:dLbl>
              <c:idx val="7"/>
              <c:layout>
                <c:manualLayout>
                  <c:x val="-2.976333710954975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B9C-41FB-B40D-A71925A46E08}"/>
                </c:ext>
              </c:extLst>
            </c:dLbl>
            <c:dLbl>
              <c:idx val="8"/>
              <c:layout>
                <c:manualLayout>
                  <c:x val="-2.8700360784208769E-2"/>
                  <c:y val="5.1552532944402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B9C-41FB-B40D-A71925A46E08}"/>
                </c:ext>
              </c:extLst>
            </c:dLbl>
            <c:dLbl>
              <c:idx val="9"/>
              <c:layout>
                <c:manualLayout>
                  <c:x val="-2.5511431808185502E-2"/>
                  <c:y val="1.0310506588880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B9C-41FB-B40D-A71925A46E08}"/>
                </c:ext>
              </c:extLst>
            </c:dLbl>
            <c:dLbl>
              <c:idx val="10"/>
              <c:layout>
                <c:manualLayout>
                  <c:x val="-2.9763337109549756E-2"/>
                  <c:y val="5.15525329444026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B9C-41FB-B40D-A71925A46E08}"/>
                </c:ext>
              </c:extLst>
            </c:dLbl>
            <c:dLbl>
              <c:idx val="11"/>
              <c:layout>
                <c:manualLayout>
                  <c:x val="-2.5511431808185502E-2"/>
                  <c:y val="-4.725594262768733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B9C-41FB-B40D-A71925A46E08}"/>
                </c:ext>
              </c:extLst>
            </c:dLbl>
            <c:spPr>
              <a:solidFill>
                <a:schemeClr val="accent2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'grafico serie storica'!$A$3:$A$14</c:f>
              <c:strCache>
                <c:ptCount val="12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mar. 26</c:v>
                </c:pt>
              </c:strCache>
            </c:strRef>
          </c:cat>
          <c:val>
            <c:numRef>
              <c:f>'grafico serie storica'!$C$3:$C$14</c:f>
              <c:numCache>
                <c:formatCode>0.0%</c:formatCode>
                <c:ptCount val="12"/>
                <c:pt idx="0">
                  <c:v>0.33241315850011505</c:v>
                </c:pt>
                <c:pt idx="1">
                  <c:v>0.3407132270872596</c:v>
                </c:pt>
                <c:pt idx="2">
                  <c:v>0.34274753506457434</c:v>
                </c:pt>
                <c:pt idx="3">
                  <c:v>0.33953566339787111</c:v>
                </c:pt>
                <c:pt idx="4">
                  <c:v>0.32727212888150209</c:v>
                </c:pt>
                <c:pt idx="5">
                  <c:v>0.32501311745746198</c:v>
                </c:pt>
                <c:pt idx="6">
                  <c:v>0.31482986662725826</c:v>
                </c:pt>
                <c:pt idx="7">
                  <c:v>0.31466652430777992</c:v>
                </c:pt>
                <c:pt idx="8">
                  <c:v>0.31403118040089084</c:v>
                </c:pt>
                <c:pt idx="9">
                  <c:v>0.31835890140799533</c:v>
                </c:pt>
                <c:pt idx="10">
                  <c:v>0.31679239043134538</c:v>
                </c:pt>
                <c:pt idx="11">
                  <c:v>0.31454599434348485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5A0-4C93-8886-770E581072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3766447"/>
        <c:axId val="373765199"/>
      </c:lineChart>
      <c:catAx>
        <c:axId val="3737643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3767279"/>
        <c:crosses val="autoZero"/>
        <c:auto val="1"/>
        <c:lblAlgn val="ctr"/>
        <c:lblOffset val="100"/>
        <c:noMultiLvlLbl val="0"/>
      </c:catAx>
      <c:valAx>
        <c:axId val="373767279"/>
        <c:scaling>
          <c:orientation val="minMax"/>
          <c:max val="22000"/>
          <c:min val="1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3764367"/>
        <c:crosses val="autoZero"/>
        <c:crossBetween val="between"/>
        <c:majorUnit val="10000"/>
      </c:valAx>
      <c:valAx>
        <c:axId val="373765199"/>
        <c:scaling>
          <c:orientation val="minMax"/>
          <c:min val="0.25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3766447"/>
        <c:crosses val="max"/>
        <c:crossBetween val="between"/>
        <c:majorUnit val="0.1"/>
      </c:valAx>
      <c:catAx>
        <c:axId val="37376644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7376519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317743299985971"/>
          <c:y val="0.91523241363479257"/>
          <c:w val="0.64160096497064678"/>
          <c:h val="8.47675863652074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/>
      </a:pPr>
      <a:endParaRPr lang="it-I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'per tipologia di reato'!$B$103</c:f>
              <c:strCache>
                <c:ptCount val="1"/>
                <c:pt idx="0">
                  <c:v>stranieri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9"/>
              <c:layout>
                <c:manualLayout>
                  <c:x val="-9.875699247891629E-3"/>
                  <c:y val="-8.9219278351603234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480-46C6-8DA5-C0BD9C19F0EA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 tipologia di reato'!$A$104:$A$113</c:f>
              <c:strCache>
                <c:ptCount val="10"/>
                <c:pt idx="0">
                  <c:v>CONTRO IL PATRIMONIO</c:v>
                </c:pt>
                <c:pt idx="1">
                  <c:v>CONTRO LA PERSONA</c:v>
                </c:pt>
                <c:pt idx="2">
                  <c:v>LEGGE DROGA</c:v>
                </c:pt>
                <c:pt idx="3">
                  <c:v>ASSOCIAZIONE DI STAMPO MAFIOSO (416BIS)</c:v>
                </c:pt>
                <c:pt idx="4">
                  <c:v>LEGGE ARMI</c:v>
                </c:pt>
                <c:pt idx="5">
                  <c:v>CONTRO LA PUBBLICA AMMINISTRAZIONE</c:v>
                </c:pt>
                <c:pt idx="6">
                  <c:v>CONTRO L'AMMINISTRAZIONE DELLA GIUSTIZIA</c:v>
                </c:pt>
                <c:pt idx="7">
                  <c:v>CONTRO LA FAMIGLIA</c:v>
                </c:pt>
                <c:pt idx="8">
                  <c:v>CONTRAVVENZIONI</c:v>
                </c:pt>
                <c:pt idx="9">
                  <c:v>FEDE PUBBLICA</c:v>
                </c:pt>
              </c:strCache>
            </c:strRef>
          </c:cat>
          <c:val>
            <c:numRef>
              <c:f>'per tipologia di reato'!$B$104:$B$113</c:f>
              <c:numCache>
                <c:formatCode>0%</c:formatCode>
                <c:ptCount val="10"/>
                <c:pt idx="0">
                  <c:v>0.74627908601774862</c:v>
                </c:pt>
                <c:pt idx="1">
                  <c:v>0.64530780518482289</c:v>
                </c:pt>
                <c:pt idx="2">
                  <c:v>0.43008874292502269</c:v>
                </c:pt>
                <c:pt idx="3">
                  <c:v>1.5722171755991894E-2</c:v>
                </c:pt>
                <c:pt idx="4">
                  <c:v>4.9542310111103348E-2</c:v>
                </c:pt>
                <c:pt idx="5">
                  <c:v>0.32499475927608135</c:v>
                </c:pt>
                <c:pt idx="6">
                  <c:v>0.11222136817832437</c:v>
                </c:pt>
                <c:pt idx="7">
                  <c:v>0.13968276151212355</c:v>
                </c:pt>
                <c:pt idx="8">
                  <c:v>6.1141779051079592E-2</c:v>
                </c:pt>
                <c:pt idx="9">
                  <c:v>0.10642163370833624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80-46C6-8DA5-C0BD9C19F0EA}"/>
            </c:ext>
          </c:extLst>
        </c:ser>
        <c:ser>
          <c:idx val="1"/>
          <c:order val="1"/>
          <c:tx>
            <c:strRef>
              <c:f>'per tipologia di reato'!$C$103</c:f>
              <c:strCache>
                <c:ptCount val="1"/>
                <c:pt idx="0">
                  <c:v>italiani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5837994985944196E-3"/>
                  <c:y val="-2.2304819587900808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480-46C6-8DA5-C0BD9C19F0EA}"/>
                </c:ext>
              </c:extLst>
            </c:dLbl>
            <c:spPr>
              <a:solidFill>
                <a:schemeClr val="accent2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 tipologia di reato'!$A$104:$A$113</c:f>
              <c:strCache>
                <c:ptCount val="10"/>
                <c:pt idx="0">
                  <c:v>CONTRO IL PATRIMONIO</c:v>
                </c:pt>
                <c:pt idx="1">
                  <c:v>CONTRO LA PERSONA</c:v>
                </c:pt>
                <c:pt idx="2">
                  <c:v>LEGGE DROGA</c:v>
                </c:pt>
                <c:pt idx="3">
                  <c:v>ASSOCIAZIONE DI STAMPO MAFIOSO (416BIS)</c:v>
                </c:pt>
                <c:pt idx="4">
                  <c:v>LEGGE ARMI</c:v>
                </c:pt>
                <c:pt idx="5">
                  <c:v>CONTRO LA PUBBLICA AMMINISTRAZIONE</c:v>
                </c:pt>
                <c:pt idx="6">
                  <c:v>CONTRO L'AMMINISTRAZIONE DELLA GIUSTIZIA</c:v>
                </c:pt>
                <c:pt idx="7">
                  <c:v>CONTRO LA FAMIGLIA</c:v>
                </c:pt>
                <c:pt idx="8">
                  <c:v>CONTRAVVENZIONI</c:v>
                </c:pt>
                <c:pt idx="9">
                  <c:v>FEDE PUBBLICA</c:v>
                </c:pt>
              </c:strCache>
            </c:strRef>
          </c:cat>
          <c:val>
            <c:numRef>
              <c:f>'per tipologia di reato'!$C$104:$C$113</c:f>
              <c:numCache>
                <c:formatCode>0%</c:formatCode>
                <c:ptCount val="10"/>
                <c:pt idx="0">
                  <c:v>0.76688725928575685</c:v>
                </c:pt>
                <c:pt idx="1">
                  <c:v>0.57956239193942649</c:v>
                </c:pt>
                <c:pt idx="2">
                  <c:v>0.46053180707088776</c:v>
                </c:pt>
                <c:pt idx="3">
                  <c:v>0.27401180468610264</c:v>
                </c:pt>
                <c:pt idx="4">
                  <c:v>0.2624455970905622</c:v>
                </c:pt>
                <c:pt idx="5">
                  <c:v>0.225183330352352</c:v>
                </c:pt>
                <c:pt idx="6">
                  <c:v>0.20789363858582247</c:v>
                </c:pt>
                <c:pt idx="7">
                  <c:v>0.16663685685327609</c:v>
                </c:pt>
                <c:pt idx="8">
                  <c:v>0.10636141417754724</c:v>
                </c:pt>
                <c:pt idx="9">
                  <c:v>0.10168127347522804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80-46C6-8DA5-C0BD9C19F0E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89790399"/>
        <c:axId val="989802047"/>
      </c:barChart>
      <c:catAx>
        <c:axId val="9897903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89802047"/>
        <c:crosses val="autoZero"/>
        <c:auto val="1"/>
        <c:lblAlgn val="ctr"/>
        <c:lblOffset val="100"/>
        <c:noMultiLvlLbl val="0"/>
      </c:catAx>
      <c:valAx>
        <c:axId val="9898020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89790399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/>
      </a:pPr>
      <a:endParaRPr lang="it-I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'grafico serie storica'!$B$34</c:f>
              <c:strCache>
                <c:ptCount val="1"/>
                <c:pt idx="0">
                  <c:v>Detenuti stranieri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2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'grafico serie storica'!$A$35:$A$46</c:f>
              <c:strCache>
                <c:ptCount val="12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MAR. 26</c:v>
                </c:pt>
              </c:strCache>
            </c:strRef>
          </c:cat>
          <c:val>
            <c:numRef>
              <c:f>'grafico serie storica'!$B$35:$B$46</c:f>
              <c:numCache>
                <c:formatCode>_-* #,##0\ _€_-;\-* #,##0\ _€_-;_-* "-"??\ _€_-;_-@_-</c:formatCode>
                <c:ptCount val="12"/>
                <c:pt idx="0">
                  <c:v>2531</c:v>
                </c:pt>
                <c:pt idx="1">
                  <c:v>2687</c:v>
                </c:pt>
                <c:pt idx="2">
                  <c:v>2486</c:v>
                </c:pt>
                <c:pt idx="3">
                  <c:v>2624</c:v>
                </c:pt>
                <c:pt idx="4">
                  <c:v>2486</c:v>
                </c:pt>
                <c:pt idx="5">
                  <c:v>2177</c:v>
                </c:pt>
                <c:pt idx="6">
                  <c:v>2088</c:v>
                </c:pt>
                <c:pt idx="7">
                  <c:v>2205</c:v>
                </c:pt>
                <c:pt idx="8">
                  <c:v>2512</c:v>
                </c:pt>
                <c:pt idx="9">
                  <c:v>2452</c:v>
                </c:pt>
                <c:pt idx="10">
                  <c:v>2312</c:v>
                </c:pt>
                <c:pt idx="11">
                  <c:v>2390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3D-4835-9F3A-99080C1BA7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3764367"/>
        <c:axId val="373767279"/>
      </c:barChart>
      <c:lineChart>
        <c:grouping val="standard"/>
        <c:varyColors val="0"/>
        <c:ser>
          <c:idx val="1"/>
          <c:order val="1"/>
          <c:tx>
            <c:strRef>
              <c:f>'grafico serie storica'!$C$34</c:f>
              <c:strCache>
                <c:ptCount val="1"/>
                <c:pt idx="0">
                  <c:v>% su totale popolazione detenuta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11"/>
              <c:layout>
                <c:manualLayout>
                  <c:x val="-3.1327602674307543E-2"/>
                  <c:y val="-2.5406504065040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3D-4835-9F3A-99080C1BA73E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'grafico serie storica'!$A$35:$A$46</c:f>
              <c:strCache>
                <c:ptCount val="12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MAR. 26</c:v>
                </c:pt>
              </c:strCache>
            </c:strRef>
          </c:cat>
          <c:val>
            <c:numRef>
              <c:f>'grafico serie storica'!$C$35:$C$46</c:f>
              <c:numCache>
                <c:formatCode>0.0%</c:formatCode>
                <c:ptCount val="12"/>
                <c:pt idx="0">
                  <c:v>0.44171029668411865</c:v>
                </c:pt>
                <c:pt idx="1">
                  <c:v>0.43991486574983629</c:v>
                </c:pt>
                <c:pt idx="2">
                  <c:v>0.3985890652557319</c:v>
                </c:pt>
                <c:pt idx="3">
                  <c:v>0.40159167431894705</c:v>
                </c:pt>
                <c:pt idx="4">
                  <c:v>0.37861711848918672</c:v>
                </c:pt>
                <c:pt idx="5">
                  <c:v>0.37431224209078406</c:v>
                </c:pt>
                <c:pt idx="6">
                  <c:v>0.37635183850036047</c:v>
                </c:pt>
                <c:pt idx="7">
                  <c:v>0.37165009270183719</c:v>
                </c:pt>
                <c:pt idx="8">
                  <c:v>0.378</c:v>
                </c:pt>
                <c:pt idx="9">
                  <c:v>0.36799999999999999</c:v>
                </c:pt>
                <c:pt idx="10">
                  <c:v>0.34782608695652173</c:v>
                </c:pt>
                <c:pt idx="11">
                  <c:v>0.35554894376673607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B3D-4835-9F3A-99080C1BA7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3766447"/>
        <c:axId val="373765199"/>
      </c:lineChart>
      <c:catAx>
        <c:axId val="3737643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3767279"/>
        <c:crosses val="autoZero"/>
        <c:auto val="1"/>
        <c:lblAlgn val="ctr"/>
        <c:lblOffset val="100"/>
        <c:noMultiLvlLbl val="0"/>
      </c:catAx>
      <c:valAx>
        <c:axId val="373767279"/>
        <c:scaling>
          <c:orientation val="minMax"/>
          <c:max val="3000"/>
          <c:min val="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3764367"/>
        <c:crosses val="autoZero"/>
        <c:crossBetween val="between"/>
        <c:majorUnit val="1000"/>
      </c:valAx>
      <c:valAx>
        <c:axId val="373765199"/>
        <c:scaling>
          <c:orientation val="minMax"/>
          <c:min val="0.25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3766447"/>
        <c:crosses val="max"/>
        <c:crossBetween val="between"/>
        <c:majorUnit val="0.1"/>
      </c:valAx>
      <c:catAx>
        <c:axId val="37376644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7376519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it-I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'pena inflitta'!$A$91</c:f>
              <c:strCache>
                <c:ptCount val="1"/>
                <c:pt idx="0">
                  <c:v>IN ATTESA DI GIUDIZIO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6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inflitta'!$B$90:$C$90</c:f>
              <c:strCache>
                <c:ptCount val="2"/>
                <c:pt idx="0">
                  <c:v>ITALIANI (media 6,3)</c:v>
                </c:pt>
                <c:pt idx="1">
                  <c:v>STRANIERI (media 8,3)</c:v>
                </c:pt>
              </c:strCache>
            </c:strRef>
          </c:cat>
          <c:val>
            <c:numRef>
              <c:f>'pena inflitta'!$B$91:$C$91</c:f>
              <c:numCache>
                <c:formatCode>0.0%</c:formatCode>
                <c:ptCount val="2"/>
                <c:pt idx="0">
                  <c:v>0.29572254335260117</c:v>
                </c:pt>
                <c:pt idx="1">
                  <c:v>0.37988115449915111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22-4524-AE00-A7F2F288CAA4}"/>
            </c:ext>
          </c:extLst>
        </c:ser>
        <c:ser>
          <c:idx val="1"/>
          <c:order val="1"/>
          <c:tx>
            <c:strRef>
              <c:f>'pena inflitta'!$A$92</c:f>
              <c:strCache>
                <c:ptCount val="1"/>
                <c:pt idx="0">
                  <c:v>FINO A DUE ANNI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inflitta'!$B$90:$C$90</c:f>
              <c:strCache>
                <c:ptCount val="2"/>
                <c:pt idx="0">
                  <c:v>ITALIANI (media 6,3)</c:v>
                </c:pt>
                <c:pt idx="1">
                  <c:v>STRANIERI (media 8,3)</c:v>
                </c:pt>
              </c:strCache>
            </c:strRef>
          </c:cat>
          <c:val>
            <c:numRef>
              <c:f>'pena inflitta'!$B$92:$C$92</c:f>
              <c:numCache>
                <c:formatCode>0.0%</c:formatCode>
                <c:ptCount val="2"/>
                <c:pt idx="0">
                  <c:v>5.4335260115606937E-2</c:v>
                </c:pt>
                <c:pt idx="1">
                  <c:v>6.7487266553480474E-2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22-4524-AE00-A7F2F288CAA4}"/>
            </c:ext>
          </c:extLst>
        </c:ser>
        <c:ser>
          <c:idx val="2"/>
          <c:order val="2"/>
          <c:tx>
            <c:strRef>
              <c:f>'pena inflitta'!$A$93</c:f>
              <c:strCache>
                <c:ptCount val="1"/>
                <c:pt idx="0">
                  <c:v>DA 2 A 5 ANNI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inflitta'!$B$90:$C$90</c:f>
              <c:strCache>
                <c:ptCount val="2"/>
                <c:pt idx="0">
                  <c:v>ITALIANI (media 6,3)</c:v>
                </c:pt>
                <c:pt idx="1">
                  <c:v>STRANIERI (media 8,3)</c:v>
                </c:pt>
              </c:strCache>
            </c:strRef>
          </c:cat>
          <c:val>
            <c:numRef>
              <c:f>'pena inflitta'!$B$93:$C$93</c:f>
              <c:numCache>
                <c:formatCode>0.0%</c:formatCode>
                <c:ptCount val="2"/>
                <c:pt idx="0">
                  <c:v>0.26057803468208091</c:v>
                </c:pt>
                <c:pt idx="1">
                  <c:v>0.27546689303904925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22-4524-AE00-A7F2F288CAA4}"/>
            </c:ext>
          </c:extLst>
        </c:ser>
        <c:ser>
          <c:idx val="3"/>
          <c:order val="3"/>
          <c:tx>
            <c:strRef>
              <c:f>'pena inflitta'!$A$94</c:f>
              <c:strCache>
                <c:ptCount val="1"/>
                <c:pt idx="0">
                  <c:v>DA 5 A 10 ANNI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inflitta'!$B$90:$C$90</c:f>
              <c:strCache>
                <c:ptCount val="2"/>
                <c:pt idx="0">
                  <c:v>ITALIANI (media 6,3)</c:v>
                </c:pt>
                <c:pt idx="1">
                  <c:v>STRANIERI (media 8,3)</c:v>
                </c:pt>
              </c:strCache>
            </c:strRef>
          </c:cat>
          <c:val>
            <c:numRef>
              <c:f>'pena inflitta'!$B$94:$C$94</c:f>
              <c:numCache>
                <c:formatCode>0.0%</c:formatCode>
                <c:ptCount val="2"/>
                <c:pt idx="0">
                  <c:v>0.22543352601156069</c:v>
                </c:pt>
                <c:pt idx="1">
                  <c:v>0.19694397283531409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522-4524-AE00-A7F2F288CAA4}"/>
            </c:ext>
          </c:extLst>
        </c:ser>
        <c:ser>
          <c:idx val="4"/>
          <c:order val="4"/>
          <c:tx>
            <c:strRef>
              <c:f>'pena inflitta'!$A$95</c:f>
              <c:strCache>
                <c:ptCount val="1"/>
                <c:pt idx="0">
                  <c:v>DA 10 A 20 ANNI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inflitta'!$B$90:$C$90</c:f>
              <c:strCache>
                <c:ptCount val="2"/>
                <c:pt idx="0">
                  <c:v>ITALIANI (media 6,3)</c:v>
                </c:pt>
                <c:pt idx="1">
                  <c:v>STRANIERI (media 8,3)</c:v>
                </c:pt>
              </c:strCache>
            </c:strRef>
          </c:cat>
          <c:val>
            <c:numRef>
              <c:f>'pena inflitta'!$B$95:$C$95</c:f>
              <c:numCache>
                <c:formatCode>0.0%</c:formatCode>
                <c:ptCount val="2"/>
                <c:pt idx="0">
                  <c:v>0.14149704530531845</c:v>
                </c:pt>
                <c:pt idx="1">
                  <c:v>6.2818336162988112E-2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522-4524-AE00-A7F2F288CAA4}"/>
            </c:ext>
          </c:extLst>
        </c:ser>
        <c:ser>
          <c:idx val="5"/>
          <c:order val="5"/>
          <c:tx>
            <c:strRef>
              <c:f>'pena inflitta'!$A$96</c:f>
              <c:strCache>
                <c:ptCount val="1"/>
                <c:pt idx="0">
                  <c:v>OLTRE 20 O ERGASTOLO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inflitta'!$B$90:$C$90</c:f>
              <c:strCache>
                <c:ptCount val="2"/>
                <c:pt idx="0">
                  <c:v>ITALIANI (media 6,3)</c:v>
                </c:pt>
                <c:pt idx="1">
                  <c:v>STRANIERI (media 8,3)</c:v>
                </c:pt>
              </c:strCache>
            </c:strRef>
          </c:cat>
          <c:val>
            <c:numRef>
              <c:f>'pena inflitta'!$B$96:$C$96</c:f>
              <c:numCache>
                <c:formatCode>0.0%</c:formatCode>
                <c:ptCount val="2"/>
                <c:pt idx="0">
                  <c:v>6.427745664739884E-2</c:v>
                </c:pt>
                <c:pt idx="1">
                  <c:v>1.7402376910016979E-2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522-4524-AE00-A7F2F288CAA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57980607"/>
        <c:axId val="157971871"/>
      </c:barChart>
      <c:catAx>
        <c:axId val="1579806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7971871"/>
        <c:crosses val="autoZero"/>
        <c:auto val="1"/>
        <c:lblAlgn val="ctr"/>
        <c:lblOffset val="100"/>
        <c:noMultiLvlLbl val="0"/>
      </c:catAx>
      <c:valAx>
        <c:axId val="157971871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57980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'PENA RESIDUA'!$A$96</c:f>
              <c:strCache>
                <c:ptCount val="1"/>
                <c:pt idx="0">
                  <c:v>IN ATTESA DI GIUDIZIO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6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RESIDUA'!$B$95:$C$95</c:f>
              <c:strCache>
                <c:ptCount val="2"/>
                <c:pt idx="0">
                  <c:v>ITALIANI (media 4,8)</c:v>
                </c:pt>
                <c:pt idx="1">
                  <c:v>STRANIERI (media 3,5)</c:v>
                </c:pt>
              </c:strCache>
            </c:strRef>
          </c:cat>
          <c:val>
            <c:numRef>
              <c:f>'PENA RESIDUA'!$B$96:$C$96</c:f>
              <c:numCache>
                <c:formatCode>0.0%</c:formatCode>
                <c:ptCount val="2"/>
                <c:pt idx="0">
                  <c:v>0.29599999999999999</c:v>
                </c:pt>
                <c:pt idx="1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44-48D7-91C2-FE9C9C99BEFD}"/>
            </c:ext>
          </c:extLst>
        </c:ser>
        <c:ser>
          <c:idx val="1"/>
          <c:order val="1"/>
          <c:tx>
            <c:strRef>
              <c:f>'PENA RESIDUA'!$A$97</c:f>
              <c:strCache>
                <c:ptCount val="1"/>
                <c:pt idx="0">
                  <c:v>FINO A DUE ANNI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RESIDUA'!$B$95:$C$95</c:f>
              <c:strCache>
                <c:ptCount val="2"/>
                <c:pt idx="0">
                  <c:v>ITALIANI (media 4,8)</c:v>
                </c:pt>
                <c:pt idx="1">
                  <c:v>STRANIERI (media 3,5)</c:v>
                </c:pt>
              </c:strCache>
            </c:strRef>
          </c:cat>
          <c:val>
            <c:numRef>
              <c:f>'PENA RESIDUA'!$B$97:$C$97</c:f>
              <c:numCache>
                <c:formatCode>0.0%</c:formatCode>
                <c:ptCount val="2"/>
                <c:pt idx="0">
                  <c:v>0.26020761245674739</c:v>
                </c:pt>
                <c:pt idx="1">
                  <c:v>0.26557093425605538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44-48D7-91C2-FE9C9C99BEFD}"/>
            </c:ext>
          </c:extLst>
        </c:ser>
        <c:ser>
          <c:idx val="2"/>
          <c:order val="2"/>
          <c:tx>
            <c:strRef>
              <c:f>'PENA RESIDUA'!$A$98</c:f>
              <c:strCache>
                <c:ptCount val="1"/>
                <c:pt idx="0">
                  <c:v>DA 2 A 5 ANNI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RESIDUA'!$B$95:$C$95</c:f>
              <c:strCache>
                <c:ptCount val="2"/>
                <c:pt idx="0">
                  <c:v>ITALIANI (media 4,8)</c:v>
                </c:pt>
                <c:pt idx="1">
                  <c:v>STRANIERI (media 3,5)</c:v>
                </c:pt>
              </c:strCache>
            </c:strRef>
          </c:cat>
          <c:val>
            <c:numRef>
              <c:f>'PENA RESIDUA'!$B$98:$C$98</c:f>
              <c:numCache>
                <c:formatCode>0.0%</c:formatCode>
                <c:ptCount val="2"/>
                <c:pt idx="0">
                  <c:v>0.26897347174163783</c:v>
                </c:pt>
                <c:pt idx="1">
                  <c:v>0.25562283737024222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44-48D7-91C2-FE9C9C99BEFD}"/>
            </c:ext>
          </c:extLst>
        </c:ser>
        <c:ser>
          <c:idx val="3"/>
          <c:order val="3"/>
          <c:tx>
            <c:strRef>
              <c:f>'PENA RESIDUA'!$A$99</c:f>
              <c:strCache>
                <c:ptCount val="1"/>
                <c:pt idx="0">
                  <c:v>DA 5 A 10 ANNI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RESIDUA'!$B$95:$C$95</c:f>
              <c:strCache>
                <c:ptCount val="2"/>
                <c:pt idx="0">
                  <c:v>ITALIANI (media 4,8)</c:v>
                </c:pt>
                <c:pt idx="1">
                  <c:v>STRANIERI (media 3,5)</c:v>
                </c:pt>
              </c:strCache>
            </c:strRef>
          </c:cat>
          <c:val>
            <c:numRef>
              <c:f>'PENA RESIDUA'!$B$99:$C$99</c:f>
              <c:numCache>
                <c:formatCode>0.0%</c:formatCode>
                <c:ptCount val="2"/>
                <c:pt idx="0">
                  <c:v>0.1118800461361015</c:v>
                </c:pt>
                <c:pt idx="1">
                  <c:v>8.4775086505190306E-2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E44-48D7-91C2-FE9C9C99BEFD}"/>
            </c:ext>
          </c:extLst>
        </c:ser>
        <c:ser>
          <c:idx val="4"/>
          <c:order val="4"/>
          <c:tx>
            <c:strRef>
              <c:f>'PENA RESIDUA'!$A$100</c:f>
              <c:strCache>
                <c:ptCount val="1"/>
                <c:pt idx="0">
                  <c:v>DA 10 A 20 ANNI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RESIDUA'!$B$95:$C$95</c:f>
              <c:strCache>
                <c:ptCount val="2"/>
                <c:pt idx="0">
                  <c:v>ITALIANI (media 4,8)</c:v>
                </c:pt>
                <c:pt idx="1">
                  <c:v>STRANIERI (media 3,5)</c:v>
                </c:pt>
              </c:strCache>
            </c:strRef>
          </c:cat>
          <c:val>
            <c:numRef>
              <c:f>'PENA RESIDUA'!$B$100:$C$100</c:f>
              <c:numCache>
                <c:formatCode>0.0%</c:formatCode>
                <c:ptCount val="2"/>
                <c:pt idx="0">
                  <c:v>2.9527104959630911E-2</c:v>
                </c:pt>
                <c:pt idx="1">
                  <c:v>1.9896193771626297E-2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E44-48D7-91C2-FE9C9C99BEFD}"/>
            </c:ext>
          </c:extLst>
        </c:ser>
        <c:ser>
          <c:idx val="5"/>
          <c:order val="5"/>
          <c:tx>
            <c:strRef>
              <c:f>'PENA RESIDUA'!$A$101</c:f>
              <c:strCache>
                <c:ptCount val="1"/>
                <c:pt idx="0">
                  <c:v>OLTRE 20 O ERGASTOLO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RESIDUA'!$B$95:$C$95</c:f>
              <c:strCache>
                <c:ptCount val="2"/>
                <c:pt idx="0">
                  <c:v>ITALIANI (media 4,8)</c:v>
                </c:pt>
                <c:pt idx="1">
                  <c:v>STRANIERI (media 3,5)</c:v>
                </c:pt>
              </c:strCache>
            </c:strRef>
          </c:cat>
          <c:val>
            <c:numRef>
              <c:f>'PENA RESIDUA'!$B$101:$C$101</c:f>
              <c:numCache>
                <c:formatCode>0.0%</c:formatCode>
                <c:ptCount val="2"/>
                <c:pt idx="0">
                  <c:v>3.2064590542099196E-2</c:v>
                </c:pt>
                <c:pt idx="1">
                  <c:v>6.0553633217993079E-3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E44-48D7-91C2-FE9C9C99BEF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24061184"/>
        <c:axId val="1224065760"/>
      </c:barChart>
      <c:catAx>
        <c:axId val="1224061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24065760"/>
        <c:crosses val="autoZero"/>
        <c:auto val="1"/>
        <c:lblAlgn val="ctr"/>
        <c:lblOffset val="100"/>
        <c:noMultiLvlLbl val="0"/>
      </c:catAx>
      <c:valAx>
        <c:axId val="1224065760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224061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050"/>
      </a:pPr>
      <a:endParaRPr lang="it-I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'DETENUTI PER IStITUTO'!$Q$2</c:f>
              <c:strCache>
                <c:ptCount val="1"/>
                <c:pt idx="0">
                  <c:v>Numero detenuti italiani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'DETENUTI PER IStITUTO'!$P$3:$P$18</c:f>
              <c:strCache>
                <c:ptCount val="16"/>
                <c:pt idx="0">
                  <c:v>PALIANO -</c:v>
                </c:pt>
                <c:pt idx="1">
                  <c:v>ROMA "REBIBBIA"</c:v>
                </c:pt>
                <c:pt idx="2">
                  <c:v>ROMA "REBIBBIA TERZA CASA"</c:v>
                </c:pt>
                <c:pt idx="3">
                  <c:v>CIVITAVECCHIA "G. PASSERINI"</c:v>
                </c:pt>
                <c:pt idx="4">
                  <c:v>VELLETRI -</c:v>
                </c:pt>
                <c:pt idx="5">
                  <c:v>LATINA -</c:v>
                </c:pt>
                <c:pt idx="6">
                  <c:v>FROSINONE "G. PAGLIEI"</c:v>
                </c:pt>
                <c:pt idx="7">
                  <c:v>ROMA "G. STEFANINI" REBIBBIA FEMMINILE</c:v>
                </c:pt>
                <c:pt idx="8">
                  <c:v>TOTALE ITALIA</c:v>
                </c:pt>
                <c:pt idx="9">
                  <c:v>ROMA "R. CINOTTI" REBIBBIA N.C.1</c:v>
                </c:pt>
                <c:pt idx="10">
                  <c:v>CASSINO -</c:v>
                </c:pt>
                <c:pt idx="11">
                  <c:v>TOTALE</c:v>
                </c:pt>
                <c:pt idx="12">
                  <c:v>CIVITAVECCHIA "N.C."</c:v>
                </c:pt>
                <c:pt idx="13">
                  <c:v>VITERBO "N. IZZO"</c:v>
                </c:pt>
                <c:pt idx="14">
                  <c:v>ROMA "REGINA COELI"</c:v>
                </c:pt>
                <c:pt idx="15">
                  <c:v>RIETI "N.C."</c:v>
                </c:pt>
              </c:strCache>
            </c:strRef>
          </c:cat>
          <c:val>
            <c:numRef>
              <c:f>'DETENUTI PER IStITUTO'!$Q$3:$Q$18</c:f>
              <c:numCache>
                <c:formatCode>_-* #,##0_-;\-* #,##0_-;_-* "-"??_-;_-@_-</c:formatCode>
                <c:ptCount val="16"/>
                <c:pt idx="0">
                  <c:v>60</c:v>
                </c:pt>
                <c:pt idx="1">
                  <c:v>245</c:v>
                </c:pt>
                <c:pt idx="2">
                  <c:v>83</c:v>
                </c:pt>
                <c:pt idx="3">
                  <c:v>63</c:v>
                </c:pt>
                <c:pt idx="4">
                  <c:v>434</c:v>
                </c:pt>
                <c:pt idx="5">
                  <c:v>108</c:v>
                </c:pt>
                <c:pt idx="6">
                  <c:v>447</c:v>
                </c:pt>
                <c:pt idx="7">
                  <c:v>253</c:v>
                </c:pt>
                <c:pt idx="8">
                  <c:v>43867</c:v>
                </c:pt>
                <c:pt idx="9">
                  <c:v>1119</c:v>
                </c:pt>
                <c:pt idx="10">
                  <c:v>107</c:v>
                </c:pt>
                <c:pt idx="11">
                  <c:v>4332</c:v>
                </c:pt>
                <c:pt idx="12">
                  <c:v>357</c:v>
                </c:pt>
                <c:pt idx="13">
                  <c:v>382</c:v>
                </c:pt>
                <c:pt idx="14">
                  <c:v>416</c:v>
                </c:pt>
                <c:pt idx="15">
                  <c:v>258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9B-4342-AEFD-50043CCA48B3}"/>
            </c:ext>
          </c:extLst>
        </c:ser>
        <c:ser>
          <c:idx val="1"/>
          <c:order val="1"/>
          <c:tx>
            <c:strRef>
              <c:f>'DETENUTI PER IStITUTO'!$R$2</c:f>
              <c:strCache>
                <c:ptCount val="1"/>
                <c:pt idx="0">
                  <c:v>Numero detenuti stranieri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'DETENUTI PER IStITUTO'!$P$3:$P$18</c:f>
              <c:strCache>
                <c:ptCount val="16"/>
                <c:pt idx="0">
                  <c:v>PALIANO -</c:v>
                </c:pt>
                <c:pt idx="1">
                  <c:v>ROMA "REBIBBIA"</c:v>
                </c:pt>
                <c:pt idx="2">
                  <c:v>ROMA "REBIBBIA TERZA CASA"</c:v>
                </c:pt>
                <c:pt idx="3">
                  <c:v>CIVITAVECCHIA "G. PASSERINI"</c:v>
                </c:pt>
                <c:pt idx="4">
                  <c:v>VELLETRI -</c:v>
                </c:pt>
                <c:pt idx="5">
                  <c:v>LATINA -</c:v>
                </c:pt>
                <c:pt idx="6">
                  <c:v>FROSINONE "G. PAGLIEI"</c:v>
                </c:pt>
                <c:pt idx="7">
                  <c:v>ROMA "G. STEFANINI" REBIBBIA FEMMINILE</c:v>
                </c:pt>
                <c:pt idx="8">
                  <c:v>TOTALE ITALIA</c:v>
                </c:pt>
                <c:pt idx="9">
                  <c:v>ROMA "R. CINOTTI" REBIBBIA N.C.1</c:v>
                </c:pt>
                <c:pt idx="10">
                  <c:v>CASSINO -</c:v>
                </c:pt>
                <c:pt idx="11">
                  <c:v>TOTALE</c:v>
                </c:pt>
                <c:pt idx="12">
                  <c:v>CIVITAVECCHIA "N.C."</c:v>
                </c:pt>
                <c:pt idx="13">
                  <c:v>VITERBO "N. IZZO"</c:v>
                </c:pt>
                <c:pt idx="14">
                  <c:v>ROMA "REGINA COELI"</c:v>
                </c:pt>
                <c:pt idx="15">
                  <c:v>RIETI "N.C."</c:v>
                </c:pt>
              </c:strCache>
            </c:strRef>
          </c:cat>
          <c:val>
            <c:numRef>
              <c:f>'DETENUTI PER IStITUTO'!$R$3:$R$18</c:f>
              <c:numCache>
                <c:formatCode>_-* #,##0_-;\-* #,##0_-;_-* "-"??_-;_-@_-</c:formatCode>
                <c:ptCount val="16"/>
                <c:pt idx="0">
                  <c:v>2</c:v>
                </c:pt>
                <c:pt idx="1">
                  <c:v>38</c:v>
                </c:pt>
                <c:pt idx="2">
                  <c:v>21</c:v>
                </c:pt>
                <c:pt idx="3">
                  <c:v>23</c:v>
                </c:pt>
                <c:pt idx="4">
                  <c:v>160</c:v>
                </c:pt>
                <c:pt idx="5">
                  <c:v>44</c:v>
                </c:pt>
                <c:pt idx="6">
                  <c:v>192</c:v>
                </c:pt>
                <c:pt idx="7">
                  <c:v>114</c:v>
                </c:pt>
                <c:pt idx="8">
                  <c:v>20130</c:v>
                </c:pt>
                <c:pt idx="9">
                  <c:v>533</c:v>
                </c:pt>
                <c:pt idx="10">
                  <c:v>54</c:v>
                </c:pt>
                <c:pt idx="11">
                  <c:v>2390</c:v>
                </c:pt>
                <c:pt idx="12">
                  <c:v>263</c:v>
                </c:pt>
                <c:pt idx="13">
                  <c:v>290</c:v>
                </c:pt>
                <c:pt idx="14">
                  <c:v>392</c:v>
                </c:pt>
                <c:pt idx="15">
                  <c:v>264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9B-4342-AEFD-50043CCA48B3}"/>
            </c:ext>
          </c:extLst>
        </c:ser>
        <c:ser>
          <c:idx val="2"/>
          <c:order val="2"/>
          <c:tx>
            <c:strRef>
              <c:f>'DETENUTI PER IStITUTO'!$S$2</c:f>
              <c:strCache>
                <c:ptCount val="1"/>
                <c:pt idx="0">
                  <c:v>% detenuti stranieri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2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'DETENUTI PER IStITUTO'!$P$3:$P$18</c:f>
              <c:strCache>
                <c:ptCount val="16"/>
                <c:pt idx="0">
                  <c:v>PALIANO -</c:v>
                </c:pt>
                <c:pt idx="1">
                  <c:v>ROMA "REBIBBIA"</c:v>
                </c:pt>
                <c:pt idx="2">
                  <c:v>ROMA "REBIBBIA TERZA CASA"</c:v>
                </c:pt>
                <c:pt idx="3">
                  <c:v>CIVITAVECCHIA "G. PASSERINI"</c:v>
                </c:pt>
                <c:pt idx="4">
                  <c:v>VELLETRI -</c:v>
                </c:pt>
                <c:pt idx="5">
                  <c:v>LATINA -</c:v>
                </c:pt>
                <c:pt idx="6">
                  <c:v>FROSINONE "G. PAGLIEI"</c:v>
                </c:pt>
                <c:pt idx="7">
                  <c:v>ROMA "G. STEFANINI" REBIBBIA FEMMINILE</c:v>
                </c:pt>
                <c:pt idx="8">
                  <c:v>TOTALE ITALIA</c:v>
                </c:pt>
                <c:pt idx="9">
                  <c:v>ROMA "R. CINOTTI" REBIBBIA N.C.1</c:v>
                </c:pt>
                <c:pt idx="10">
                  <c:v>CASSINO -</c:v>
                </c:pt>
                <c:pt idx="11">
                  <c:v>TOTALE</c:v>
                </c:pt>
                <c:pt idx="12">
                  <c:v>CIVITAVECCHIA "N.C."</c:v>
                </c:pt>
                <c:pt idx="13">
                  <c:v>VITERBO "N. IZZO"</c:v>
                </c:pt>
                <c:pt idx="14">
                  <c:v>ROMA "REGINA COELI"</c:v>
                </c:pt>
                <c:pt idx="15">
                  <c:v>RIETI "N.C."</c:v>
                </c:pt>
              </c:strCache>
            </c:strRef>
          </c:cat>
          <c:val>
            <c:numRef>
              <c:f>'DETENUTI PER IStITUTO'!$S$3:$S$18</c:f>
              <c:numCache>
                <c:formatCode>0.0%</c:formatCode>
                <c:ptCount val="16"/>
                <c:pt idx="0">
                  <c:v>3.2258064516129031E-2</c:v>
                </c:pt>
                <c:pt idx="1">
                  <c:v>0.13427561837455831</c:v>
                </c:pt>
                <c:pt idx="2">
                  <c:v>0.20192307692307693</c:v>
                </c:pt>
                <c:pt idx="3">
                  <c:v>0.26744186046511625</c:v>
                </c:pt>
                <c:pt idx="4">
                  <c:v>0.26936026936026936</c:v>
                </c:pt>
                <c:pt idx="5">
                  <c:v>0.28947368421052633</c:v>
                </c:pt>
                <c:pt idx="6">
                  <c:v>0.30046948356807512</c:v>
                </c:pt>
                <c:pt idx="7">
                  <c:v>0.31062670299727518</c:v>
                </c:pt>
                <c:pt idx="8">
                  <c:v>0.31454599434348485</c:v>
                </c:pt>
                <c:pt idx="9">
                  <c:v>0.32263922518159804</c:v>
                </c:pt>
                <c:pt idx="10">
                  <c:v>0.33540372670807456</c:v>
                </c:pt>
                <c:pt idx="11">
                  <c:v>0.35554894376673607</c:v>
                </c:pt>
                <c:pt idx="12">
                  <c:v>0.42419354838709677</c:v>
                </c:pt>
                <c:pt idx="13">
                  <c:v>0.43154761904761907</c:v>
                </c:pt>
                <c:pt idx="14">
                  <c:v>0.48514851485148514</c:v>
                </c:pt>
                <c:pt idx="15">
                  <c:v>0.50574712643678166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9B-4342-AEFD-50043CCA48B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47211471"/>
        <c:axId val="1747213967"/>
      </c:barChart>
      <c:catAx>
        <c:axId val="17472114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747213967"/>
        <c:crosses val="autoZero"/>
        <c:auto val="1"/>
        <c:lblAlgn val="ctr"/>
        <c:lblOffset val="100"/>
        <c:noMultiLvlLbl val="0"/>
      </c:catAx>
      <c:valAx>
        <c:axId val="17472139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7472114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it-I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9521717911176184E-2"/>
          <c:y val="9.6261189784736981E-2"/>
          <c:w val="0.70130465024229216"/>
          <c:h val="0.86571599652705011"/>
        </c:manualLayout>
      </c:layout>
      <c:pie3DChart>
        <c:varyColors val="1"/>
        <c:ser>
          <c:idx val="0"/>
          <c:order val="0"/>
          <c:tx>
            <c:strRef>
              <c:f>ETA!$B$100</c:f>
              <c:strCache>
                <c:ptCount val="1"/>
                <c:pt idx="0">
                  <c:v>Italiani (età media 45,3)</c:v>
                </c:pt>
              </c:strCache>
            </c:strRef>
          </c:tx>
          <c:dPt>
            <c:idx val="0"/>
            <c:bubble3D val="0"/>
            <c:explosion val="13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A024-4B56-B585-49E6A135665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A024-4B56-B585-49E6A135665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A024-4B56-B585-49E6A135665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A024-4B56-B585-49E6A135665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A024-4B56-B585-49E6A1356656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ETA!$A$101:$A$105</c:f>
              <c:strCache>
                <c:ptCount val="5"/>
                <c:pt idx="0">
                  <c:v>fino a 25 anni</c:v>
                </c:pt>
                <c:pt idx="1">
                  <c:v>da 25 a 34 anni</c:v>
                </c:pt>
                <c:pt idx="2">
                  <c:v>da 35 a 44 anni</c:v>
                </c:pt>
                <c:pt idx="3">
                  <c:v>da 45 a 59 anni</c:v>
                </c:pt>
                <c:pt idx="4">
                  <c:v>60 e oltre</c:v>
                </c:pt>
              </c:strCache>
            </c:strRef>
          </c:cat>
          <c:val>
            <c:numRef>
              <c:f>ETA!$B$101:$B$105</c:f>
              <c:numCache>
                <c:formatCode>General</c:formatCode>
                <c:ptCount val="5"/>
                <c:pt idx="0">
                  <c:v>217</c:v>
                </c:pt>
                <c:pt idx="1">
                  <c:v>787</c:v>
                </c:pt>
                <c:pt idx="2">
                  <c:v>1113</c:v>
                </c:pt>
                <c:pt idx="3">
                  <c:v>1638</c:v>
                </c:pt>
                <c:pt idx="4">
                  <c:v>580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024-4B56-B585-49E6A135665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400"/>
      </a:pPr>
      <a:endParaRPr lang="it-IT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ETA!$B$114</c:f>
              <c:strCache>
                <c:ptCount val="1"/>
                <c:pt idx="0">
                  <c:v>Stranieri(età media 38,4)</c:v>
                </c:pt>
              </c:strCache>
            </c:strRef>
          </c:tx>
          <c:dPt>
            <c:idx val="0"/>
            <c:bubble3D val="0"/>
            <c:explosion val="13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6567-460A-BEE0-8FFF091773D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6567-460A-BEE0-8FFF091773D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6567-460A-BEE0-8FFF091773D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6567-460A-BEE0-8FFF091773D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6567-460A-BEE0-8FFF091773D8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ETA!$A$115:$A$119</c:f>
              <c:strCache>
                <c:ptCount val="5"/>
                <c:pt idx="0">
                  <c:v>fino a 25 anni</c:v>
                </c:pt>
                <c:pt idx="1">
                  <c:v>da 25 a 34 anni</c:v>
                </c:pt>
                <c:pt idx="2">
                  <c:v>da 35 a 44 anni</c:v>
                </c:pt>
                <c:pt idx="3">
                  <c:v>da 45 a 59 anni</c:v>
                </c:pt>
                <c:pt idx="4">
                  <c:v>60 e oltre</c:v>
                </c:pt>
              </c:strCache>
            </c:strRef>
          </c:cat>
          <c:val>
            <c:numRef>
              <c:f>ETA!$B$115:$B$119</c:f>
              <c:numCache>
                <c:formatCode>General</c:formatCode>
                <c:ptCount val="5"/>
                <c:pt idx="0">
                  <c:v>222</c:v>
                </c:pt>
                <c:pt idx="1">
                  <c:v>683</c:v>
                </c:pt>
                <c:pt idx="2">
                  <c:v>785</c:v>
                </c:pt>
                <c:pt idx="3">
                  <c:v>541</c:v>
                </c:pt>
                <c:pt idx="4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567-460A-BEE0-8FFF091773D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400"/>
      </a:pPr>
      <a:endParaRPr lang="it-IT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ITALIA</a:t>
            </a:r>
            <a:br>
              <a:rPr lang="it-IT"/>
            </a:br>
            <a:endParaRPr lang="it-IT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C16-4194-9203-4A8329F3559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C16-4194-9203-4A8329F355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C16-4194-9203-4A8329F3559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C16-4194-9203-4A8329F3559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5C16-4194-9203-4A8329F3559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5C16-4194-9203-4A8329F3559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5C16-4194-9203-4A8329F3559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5C16-4194-9203-4A8329F35592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5C16-4194-9203-4A8329F35592}"/>
              </c:ext>
            </c:extLst>
          </c:dPt>
          <c:dLbls>
            <c:dLbl>
              <c:idx val="6"/>
              <c:layout>
                <c:manualLayout>
                  <c:x val="1.9491428382014821E-2"/>
                  <c:y val="3.7665591528577978E-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C16-4194-9203-4A8329F35592}"/>
                </c:ext>
              </c:extLst>
            </c:dLbl>
            <c:dLbl>
              <c:idx val="7"/>
              <c:layout>
                <c:manualLayout>
                  <c:x val="-2.2162958677237676E-2"/>
                  <c:y val="3.455460438017453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C16-4194-9203-4A8329F35592}"/>
                </c:ext>
              </c:extLst>
            </c:dLbl>
            <c:dLbl>
              <c:idx val="8"/>
              <c:layout>
                <c:manualLayout>
                  <c:x val="2.6590849507761014E-2"/>
                  <c:y val="2.263892762723460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C16-4194-9203-4A8329F35592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pivot!$A$28:$A$36</c:f>
              <c:strCache>
                <c:ptCount val="9"/>
                <c:pt idx="0">
                  <c:v>Nord Africa</c:v>
                </c:pt>
                <c:pt idx="1">
                  <c:v>UE e altri paesi europei</c:v>
                </c:pt>
                <c:pt idx="2">
                  <c:v>Altri Paesei africani</c:v>
                </c:pt>
                <c:pt idx="3">
                  <c:v>America centro meridionale</c:v>
                </c:pt>
                <c:pt idx="4">
                  <c:v>Asia</c:v>
                </c:pt>
                <c:pt idx="5">
                  <c:v>Est europa + Russia </c:v>
                </c:pt>
                <c:pt idx="6">
                  <c:v>CINA</c:v>
                </c:pt>
                <c:pt idx="7">
                  <c:v>Medio oriente</c:v>
                </c:pt>
                <c:pt idx="8">
                  <c:v>USA UK CANADA AUSTRALIA E ALTRI</c:v>
                </c:pt>
              </c:strCache>
            </c:strRef>
          </c:cat>
          <c:val>
            <c:numRef>
              <c:f>pivot!$B$28:$B$36</c:f>
              <c:numCache>
                <c:formatCode>General</c:formatCode>
                <c:ptCount val="9"/>
                <c:pt idx="0">
                  <c:v>8457</c:v>
                </c:pt>
                <c:pt idx="1">
                  <c:v>5030</c:v>
                </c:pt>
                <c:pt idx="2">
                  <c:v>2857</c:v>
                </c:pt>
                <c:pt idx="3">
                  <c:v>1340</c:v>
                </c:pt>
                <c:pt idx="4">
                  <c:v>1080</c:v>
                </c:pt>
                <c:pt idx="5">
                  <c:v>957</c:v>
                </c:pt>
                <c:pt idx="6">
                  <c:v>193</c:v>
                </c:pt>
                <c:pt idx="7">
                  <c:v>161</c:v>
                </c:pt>
                <c:pt idx="8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5C16-4194-9203-4A8329F3559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050"/>
      </a:pPr>
      <a:endParaRPr lang="it-IT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LAZIO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5DA-4018-90E1-1BD81061FAC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5DA-4018-90E1-1BD81061FAC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5DA-4018-90E1-1BD81061FAC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5DA-4018-90E1-1BD81061FAC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35DA-4018-90E1-1BD81061FAC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35DA-4018-90E1-1BD81061FAC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35DA-4018-90E1-1BD81061FAC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35DA-4018-90E1-1BD81061FACC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35DA-4018-90E1-1BD81061FACC}"/>
              </c:ext>
            </c:extLst>
          </c:dPt>
          <c:dLbls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5DA-4018-90E1-1BD81061FACC}"/>
                </c:ext>
              </c:extLst>
            </c:dLbl>
            <c:dLbl>
              <c:idx val="7"/>
              <c:layout>
                <c:manualLayout>
                  <c:x val="1.8751266998746994E-2"/>
                  <c:y val="0.1036022266281713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5DA-4018-90E1-1BD81061FACC}"/>
                </c:ext>
              </c:extLst>
            </c:dLbl>
            <c:dLbl>
              <c:idx val="8"/>
              <c:layout>
                <c:manualLayout>
                  <c:x val="3.5688747332096232E-2"/>
                  <c:y val="0.1575443593265895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5DA-4018-90E1-1BD81061FACC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pivot!$A$40:$A$48</c:f>
              <c:strCache>
                <c:ptCount val="9"/>
                <c:pt idx="0">
                  <c:v>Nord Africa</c:v>
                </c:pt>
                <c:pt idx="1">
                  <c:v>UE e altri paesi europei</c:v>
                </c:pt>
                <c:pt idx="2">
                  <c:v>Altri Paesi africani</c:v>
                </c:pt>
                <c:pt idx="3">
                  <c:v>America centro meridionale</c:v>
                </c:pt>
                <c:pt idx="4">
                  <c:v>Asia</c:v>
                </c:pt>
                <c:pt idx="5">
                  <c:v>Est europa + Russia </c:v>
                </c:pt>
                <c:pt idx="6">
                  <c:v>CINA</c:v>
                </c:pt>
                <c:pt idx="7">
                  <c:v>Medio oriente</c:v>
                </c:pt>
                <c:pt idx="8">
                  <c:v>USA UK CANADA AUSTRALIA E ALTRI</c:v>
                </c:pt>
              </c:strCache>
            </c:strRef>
          </c:cat>
          <c:val>
            <c:numRef>
              <c:f>pivot!$B$40:$B$48</c:f>
              <c:numCache>
                <c:formatCode>General</c:formatCode>
                <c:ptCount val="9"/>
                <c:pt idx="0">
                  <c:v>638</c:v>
                </c:pt>
                <c:pt idx="1">
                  <c:v>854</c:v>
                </c:pt>
                <c:pt idx="2">
                  <c:v>319</c:v>
                </c:pt>
                <c:pt idx="3">
                  <c:v>256</c:v>
                </c:pt>
                <c:pt idx="4">
                  <c:v>154</c:v>
                </c:pt>
                <c:pt idx="5">
                  <c:v>118</c:v>
                </c:pt>
                <c:pt idx="6">
                  <c:v>12</c:v>
                </c:pt>
                <c:pt idx="7">
                  <c:v>19</c:v>
                </c:pt>
                <c:pt idx="8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35DA-4018-90E1-1BD81061FAC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Italia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'PER POSZIONE GIURIDICA'!$A$118</c:f>
              <c:strCache>
                <c:ptCount val="1"/>
                <c:pt idx="0">
                  <c:v>In attesa di primo giudizio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'PER POSZIONE GIURIDICA'!$B$117:$C$117</c:f>
              <c:strCache>
                <c:ptCount val="2"/>
                <c:pt idx="0">
                  <c:v>Italiani</c:v>
                </c:pt>
                <c:pt idx="1">
                  <c:v>Stranieri</c:v>
                </c:pt>
              </c:strCache>
            </c:strRef>
          </c:cat>
          <c:val>
            <c:numRef>
              <c:f>'PER POSZIONE GIURIDICA'!$B$118:$C$118</c:f>
              <c:numCache>
                <c:formatCode>0.0%</c:formatCode>
                <c:ptCount val="2"/>
                <c:pt idx="0">
                  <c:v>0.13219504411060706</c:v>
                </c:pt>
                <c:pt idx="1">
                  <c:v>0.16845504222553404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F7-46D8-801F-7A00A8F6E01B}"/>
            </c:ext>
          </c:extLst>
        </c:ser>
        <c:ser>
          <c:idx val="1"/>
          <c:order val="1"/>
          <c:tx>
            <c:strRef>
              <c:f>'PER POSZIONE GIURIDICA'!$A$119</c:f>
              <c:strCache>
                <c:ptCount val="1"/>
                <c:pt idx="0">
                  <c:v>Appellanti e ricorrenti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'PER POSZIONE GIURIDICA'!$B$117:$C$117</c:f>
              <c:strCache>
                <c:ptCount val="2"/>
                <c:pt idx="0">
                  <c:v>Italiani</c:v>
                </c:pt>
                <c:pt idx="1">
                  <c:v>Stranieri</c:v>
                </c:pt>
              </c:strCache>
            </c:strRef>
          </c:cat>
          <c:val>
            <c:numRef>
              <c:f>'PER POSZIONE GIURIDICA'!$B$119:$C$119</c:f>
              <c:numCache>
                <c:formatCode>0.0%</c:formatCode>
                <c:ptCount val="2"/>
                <c:pt idx="0">
                  <c:v>8.3525201176282857E-2</c:v>
                </c:pt>
                <c:pt idx="1">
                  <c:v>0.10923994038748137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F7-46D8-801F-7A00A8F6E01B}"/>
            </c:ext>
          </c:extLst>
        </c:ser>
        <c:ser>
          <c:idx val="2"/>
          <c:order val="2"/>
          <c:tx>
            <c:strRef>
              <c:f>'PER POSZIONE GIURIDICA'!$A$120</c:f>
              <c:strCache>
                <c:ptCount val="1"/>
                <c:pt idx="0">
                  <c:v>Condannati definitivi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3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'PER POSZIONE GIURIDICA'!$B$117:$C$117</c:f>
              <c:strCache>
                <c:ptCount val="2"/>
                <c:pt idx="0">
                  <c:v>Italiani</c:v>
                </c:pt>
                <c:pt idx="1">
                  <c:v>Stranieri</c:v>
                </c:pt>
              </c:strCache>
            </c:strRef>
          </c:cat>
          <c:val>
            <c:numRef>
              <c:f>'PER POSZIONE GIURIDICA'!$B$120:$C$120</c:f>
              <c:numCache>
                <c:formatCode>0.0%</c:formatCode>
                <c:ptCount val="2"/>
                <c:pt idx="0">
                  <c:v>0.77803360156837709</c:v>
                </c:pt>
                <c:pt idx="1">
                  <c:v>0.7174863387978142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F7-46D8-801F-7A00A8F6E01B}"/>
            </c:ext>
          </c:extLst>
        </c:ser>
        <c:ser>
          <c:idx val="3"/>
          <c:order val="3"/>
          <c:tx>
            <c:strRef>
              <c:f>'PER POSZIONE GIURIDICA'!$A$121</c:f>
              <c:strCache>
                <c:ptCount val="1"/>
                <c:pt idx="0">
                  <c:v>Altra posizione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4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'PER POSZIONE GIURIDICA'!$B$117:$C$117</c:f>
              <c:strCache>
                <c:ptCount val="2"/>
                <c:pt idx="0">
                  <c:v>Italiani</c:v>
                </c:pt>
                <c:pt idx="1">
                  <c:v>Stranieri</c:v>
                </c:pt>
              </c:strCache>
            </c:strRef>
          </c:cat>
          <c:val>
            <c:numRef>
              <c:f>'PER POSZIONE GIURIDICA'!$B$121:$C$121</c:f>
              <c:numCache>
                <c:formatCode>0.0%</c:formatCode>
                <c:ptCount val="2"/>
                <c:pt idx="0">
                  <c:v>6.2461531447329799E-3</c:v>
                </c:pt>
                <c:pt idx="1">
                  <c:v>4.8186785891703998E-3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2F7-46D8-801F-7A00A8F6E01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864688687"/>
        <c:axId val="864689935"/>
      </c:barChart>
      <c:catAx>
        <c:axId val="8646886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64689935"/>
        <c:crosses val="autoZero"/>
        <c:auto val="1"/>
        <c:lblAlgn val="ctr"/>
        <c:lblOffset val="100"/>
        <c:noMultiLvlLbl val="0"/>
      </c:catAx>
      <c:valAx>
        <c:axId val="864689935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8646886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 b="1"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'pena inflitta'!$A$82</c:f>
              <c:strCache>
                <c:ptCount val="1"/>
                <c:pt idx="0">
                  <c:v>IN ATTESA DI GIUDIZIO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6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inflitta'!$B$81:$C$81</c:f>
              <c:strCache>
                <c:ptCount val="2"/>
                <c:pt idx="0">
                  <c:v>ITALIANI (media 9,8)</c:v>
                </c:pt>
                <c:pt idx="1">
                  <c:v>STRANIERI (media 6,6)</c:v>
                </c:pt>
              </c:strCache>
            </c:strRef>
          </c:cat>
          <c:val>
            <c:numRef>
              <c:f>'pena inflitta'!$B$82:$C$82</c:f>
              <c:numCache>
                <c:formatCode>0.0%</c:formatCode>
                <c:ptCount val="2"/>
                <c:pt idx="0">
                  <c:v>0.23075511935609622</c:v>
                </c:pt>
                <c:pt idx="1">
                  <c:v>0.2912539619651347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16-4F23-945C-5938668D7591}"/>
            </c:ext>
          </c:extLst>
        </c:ser>
        <c:ser>
          <c:idx val="1"/>
          <c:order val="1"/>
          <c:tx>
            <c:strRef>
              <c:f>'pena inflitta'!$A$83</c:f>
              <c:strCache>
                <c:ptCount val="1"/>
                <c:pt idx="0">
                  <c:v>FINO A DUE ANNI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inflitta'!$B$81:$C$81</c:f>
              <c:strCache>
                <c:ptCount val="2"/>
                <c:pt idx="0">
                  <c:v>ITALIANI (media 9,8)</c:v>
                </c:pt>
                <c:pt idx="1">
                  <c:v>STRANIERI (media 6,6)</c:v>
                </c:pt>
              </c:strCache>
            </c:strRef>
          </c:cat>
          <c:val>
            <c:numRef>
              <c:f>'pena inflitta'!$B$83:$C$83</c:f>
              <c:numCache>
                <c:formatCode>0.0%</c:formatCode>
                <c:ptCount val="2"/>
                <c:pt idx="0">
                  <c:v>5.5791235754087461E-2</c:v>
                </c:pt>
                <c:pt idx="1">
                  <c:v>8.1963153724247229E-2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16-4F23-945C-5938668D7591}"/>
            </c:ext>
          </c:extLst>
        </c:ser>
        <c:ser>
          <c:idx val="2"/>
          <c:order val="2"/>
          <c:tx>
            <c:strRef>
              <c:f>'pena inflitta'!$A$84</c:f>
              <c:strCache>
                <c:ptCount val="1"/>
                <c:pt idx="0">
                  <c:v>DA 2 A 5 ANNI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inflitta'!$B$81:$C$81</c:f>
              <c:strCache>
                <c:ptCount val="2"/>
                <c:pt idx="0">
                  <c:v>ITALIANI (media 9,8)</c:v>
                </c:pt>
                <c:pt idx="1">
                  <c:v>STRANIERI (media 6,6)</c:v>
                </c:pt>
              </c:strCache>
            </c:strRef>
          </c:cat>
          <c:val>
            <c:numRef>
              <c:f>'pena inflitta'!$B$84:$C$84</c:f>
              <c:numCache>
                <c:formatCode>0.0%</c:formatCode>
                <c:ptCount val="2"/>
                <c:pt idx="0">
                  <c:v>0.23171822330252931</c:v>
                </c:pt>
                <c:pt idx="1">
                  <c:v>0.30571513470681461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B16-4F23-945C-5938668D7591}"/>
            </c:ext>
          </c:extLst>
        </c:ser>
        <c:ser>
          <c:idx val="3"/>
          <c:order val="3"/>
          <c:tx>
            <c:strRef>
              <c:f>'pena inflitta'!$A$85</c:f>
              <c:strCache>
                <c:ptCount val="1"/>
                <c:pt idx="0">
                  <c:v>DA 5 A 10 ANNI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inflitta'!$B$81:$C$81</c:f>
              <c:strCache>
                <c:ptCount val="2"/>
                <c:pt idx="0">
                  <c:v>ITALIANI (media 9,8)</c:v>
                </c:pt>
                <c:pt idx="1">
                  <c:v>STRANIERI (media 6,6)</c:v>
                </c:pt>
              </c:strCache>
            </c:strRef>
          </c:cat>
          <c:val>
            <c:numRef>
              <c:f>'pena inflitta'!$B$85:$C$85</c:f>
              <c:numCache>
                <c:formatCode>0.0%</c:formatCode>
                <c:ptCount val="2"/>
                <c:pt idx="0">
                  <c:v>0.23451581095645394</c:v>
                </c:pt>
                <c:pt idx="1">
                  <c:v>0.21553090332805072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B16-4F23-945C-5938668D7591}"/>
            </c:ext>
          </c:extLst>
        </c:ser>
        <c:ser>
          <c:idx val="4"/>
          <c:order val="4"/>
          <c:tx>
            <c:strRef>
              <c:f>'pena inflitta'!$A$86</c:f>
              <c:strCache>
                <c:ptCount val="1"/>
                <c:pt idx="0">
                  <c:v>DA 10 A 20 ANNI</c:v>
                </c:pt>
              </c:strCache>
            </c:strRef>
          </c:tx>
          <c:spPr>
            <a:solidFill>
              <a:srgbClr val="C00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inflitta'!$B$81:$C$81</c:f>
              <c:strCache>
                <c:ptCount val="2"/>
                <c:pt idx="0">
                  <c:v>ITALIANI (media 9,8)</c:v>
                </c:pt>
                <c:pt idx="1">
                  <c:v>STRANIERI (media 6,6)</c:v>
                </c:pt>
              </c:strCache>
            </c:strRef>
          </c:cat>
          <c:val>
            <c:numRef>
              <c:f>'pena inflitta'!$B$86:$C$86</c:f>
              <c:numCache>
                <c:formatCode>0.0%</c:formatCode>
                <c:ptCount val="2"/>
                <c:pt idx="0">
                  <c:v>0.14795111100919536</c:v>
                </c:pt>
                <c:pt idx="1">
                  <c:v>0.1123611208161554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16-4F23-945C-5938668D7591}"/>
            </c:ext>
          </c:extLst>
        </c:ser>
        <c:ser>
          <c:idx val="5"/>
          <c:order val="5"/>
          <c:tx>
            <c:strRef>
              <c:f>'pena inflitta'!$A$87</c:f>
              <c:strCache>
                <c:ptCount val="1"/>
                <c:pt idx="0">
                  <c:v>OLTRE 20 O ERGASTOLO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0.121112028626479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7030A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B16-4F23-945C-5938668D7591}"/>
                </c:ext>
              </c:extLst>
            </c:dLbl>
            <c:dLbl>
              <c:idx val="1"/>
              <c:layout>
                <c:manualLayout>
                  <c:x val="-1.6801075268817205E-3"/>
                  <c:y val="-0.1183594825213322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7030A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B16-4F23-945C-5938668D75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inflitta'!$B$81:$C$81</c:f>
              <c:strCache>
                <c:ptCount val="2"/>
                <c:pt idx="0">
                  <c:v>ITALIANI (media 9,8)</c:v>
                </c:pt>
                <c:pt idx="1">
                  <c:v>STRANIERI (media 6,6)</c:v>
                </c:pt>
              </c:strCache>
            </c:strRef>
          </c:cat>
          <c:val>
            <c:numRef>
              <c:f>'pena inflitta'!$B$87:$C$87</c:f>
              <c:numCache>
                <c:formatCode>0.0%</c:formatCode>
                <c:ptCount val="2"/>
                <c:pt idx="0">
                  <c:v>9.9268499621637737E-2</c:v>
                </c:pt>
                <c:pt idx="1">
                  <c:v>2.59013470681458E-2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B16-4F23-945C-5938668D759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57980607"/>
        <c:axId val="157971871"/>
      </c:barChart>
      <c:catAx>
        <c:axId val="1579806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7971871"/>
        <c:crosses val="autoZero"/>
        <c:auto val="1"/>
        <c:lblAlgn val="ctr"/>
        <c:lblOffset val="100"/>
        <c:noMultiLvlLbl val="0"/>
      </c:catAx>
      <c:valAx>
        <c:axId val="157971871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57980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'PENA RESIDUA'!$A$86</c:f>
              <c:strCache>
                <c:ptCount val="1"/>
                <c:pt idx="0">
                  <c:v>IN ATTESA DI GIUDIZIO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6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RESIDUA'!$B$85:$C$85</c:f>
              <c:strCache>
                <c:ptCount val="2"/>
                <c:pt idx="0">
                  <c:v>ITALIANI (media 6)</c:v>
                </c:pt>
                <c:pt idx="1">
                  <c:v>STRANIERI (media 3,6)</c:v>
                </c:pt>
              </c:strCache>
            </c:strRef>
          </c:cat>
          <c:val>
            <c:numRef>
              <c:f>'PENA RESIDUA'!$B$86:$C$86</c:f>
              <c:numCache>
                <c:formatCode>0.0%</c:formatCode>
                <c:ptCount val="2"/>
                <c:pt idx="0">
                  <c:v>0.23100000000000001</c:v>
                </c:pt>
                <c:pt idx="1">
                  <c:v>0.29099999999999998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3D-4243-9278-CE7DCCAFB99A}"/>
            </c:ext>
          </c:extLst>
        </c:ser>
        <c:ser>
          <c:idx val="1"/>
          <c:order val="1"/>
          <c:tx>
            <c:strRef>
              <c:f>'PENA RESIDUA'!$A$87</c:f>
              <c:strCache>
                <c:ptCount val="1"/>
                <c:pt idx="0">
                  <c:v>FINO A DUE ANNI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733D-4243-9278-CE7DCCAFB99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733D-4243-9278-CE7DCCAFB99A}"/>
              </c:ext>
            </c:extLst>
          </c:dPt>
          <c:dLbls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RESIDUA'!$B$85:$C$85</c:f>
              <c:strCache>
                <c:ptCount val="2"/>
                <c:pt idx="0">
                  <c:v>ITALIANI (media 6)</c:v>
                </c:pt>
                <c:pt idx="1">
                  <c:v>STRANIERI (media 3,6)</c:v>
                </c:pt>
              </c:strCache>
            </c:strRef>
          </c:cat>
          <c:val>
            <c:numRef>
              <c:f>'PENA RESIDUA'!$B$87:$C$87</c:f>
              <c:numCache>
                <c:formatCode>0.0%</c:formatCode>
                <c:ptCount val="2"/>
                <c:pt idx="0">
                  <c:v>0.23400000000000001</c:v>
                </c:pt>
                <c:pt idx="1">
                  <c:v>0.314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3D-4243-9278-CE7DCCAFB99A}"/>
            </c:ext>
          </c:extLst>
        </c:ser>
        <c:ser>
          <c:idx val="2"/>
          <c:order val="2"/>
          <c:tx>
            <c:strRef>
              <c:f>'PENA RESIDUA'!$A$88</c:f>
              <c:strCache>
                <c:ptCount val="1"/>
                <c:pt idx="0">
                  <c:v>DA 2 A 5 ANNI</c:v>
                </c:pt>
              </c:strCache>
            </c:strRef>
          </c:tx>
          <c:spPr>
            <a:solidFill>
              <a:srgbClr val="FFC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RESIDUA'!$B$85:$C$85</c:f>
              <c:strCache>
                <c:ptCount val="2"/>
                <c:pt idx="0">
                  <c:v>ITALIANI (media 6)</c:v>
                </c:pt>
                <c:pt idx="1">
                  <c:v>STRANIERI (media 3,6)</c:v>
                </c:pt>
              </c:strCache>
            </c:strRef>
          </c:cat>
          <c:val>
            <c:numRef>
              <c:f>'PENA RESIDUA'!$B$88:$C$88</c:f>
              <c:numCache>
                <c:formatCode>0.0%</c:formatCode>
                <c:ptCount val="2"/>
                <c:pt idx="0">
                  <c:v>0.28399999999999997</c:v>
                </c:pt>
                <c:pt idx="1">
                  <c:v>0.27300000000000002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3D-4243-9278-CE7DCCAFB99A}"/>
            </c:ext>
          </c:extLst>
        </c:ser>
        <c:ser>
          <c:idx val="3"/>
          <c:order val="3"/>
          <c:tx>
            <c:strRef>
              <c:f>'PENA RESIDUA'!$A$89</c:f>
              <c:strCache>
                <c:ptCount val="1"/>
                <c:pt idx="0">
                  <c:v>DA 5 A 10 ANNI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RESIDUA'!$B$85:$C$85</c:f>
              <c:strCache>
                <c:ptCount val="2"/>
                <c:pt idx="0">
                  <c:v>ITALIANI (media 6)</c:v>
                </c:pt>
                <c:pt idx="1">
                  <c:v>STRANIERI (media 3,6)</c:v>
                </c:pt>
              </c:strCache>
            </c:strRef>
          </c:cat>
          <c:val>
            <c:numRef>
              <c:f>'PENA RESIDUA'!$B$89:$C$89</c:f>
              <c:numCache>
                <c:formatCode>0.0%</c:formatCode>
                <c:ptCount val="2"/>
                <c:pt idx="0">
                  <c:v>0.14499999999999999</c:v>
                </c:pt>
                <c:pt idx="1">
                  <c:v>9.0999999999999998E-2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3D-4243-9278-CE7DCCAFB99A}"/>
            </c:ext>
          </c:extLst>
        </c:ser>
        <c:ser>
          <c:idx val="4"/>
          <c:order val="4"/>
          <c:tx>
            <c:strRef>
              <c:f>'PENA RESIDUA'!$A$90</c:f>
              <c:strCache>
                <c:ptCount val="1"/>
                <c:pt idx="0">
                  <c:v>DA 10 A 20 ANNI</c:v>
                </c:pt>
              </c:strCache>
            </c:strRef>
          </c:tx>
          <c:spPr>
            <a:solidFill>
              <a:srgbClr val="C00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RESIDUA'!$B$85:$C$85</c:f>
              <c:strCache>
                <c:ptCount val="2"/>
                <c:pt idx="0">
                  <c:v>ITALIANI (media 6)</c:v>
                </c:pt>
                <c:pt idx="1">
                  <c:v>STRANIERI (media 3,6)</c:v>
                </c:pt>
              </c:strCache>
            </c:strRef>
          </c:cat>
          <c:val>
            <c:numRef>
              <c:f>'PENA RESIDUA'!$B$90:$C$90</c:f>
              <c:numCache>
                <c:formatCode>0.0%</c:formatCode>
                <c:ptCount val="2"/>
                <c:pt idx="0">
                  <c:v>5.6620772500462019E-2</c:v>
                </c:pt>
                <c:pt idx="1">
                  <c:v>2.1374499035178861E-2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3D-4243-9278-CE7DCCAFB99A}"/>
            </c:ext>
          </c:extLst>
        </c:ser>
        <c:ser>
          <c:idx val="5"/>
          <c:order val="5"/>
          <c:tx>
            <c:strRef>
              <c:f>'PENA RESIDUA'!$A$91</c:f>
              <c:strCache>
                <c:ptCount val="1"/>
                <c:pt idx="0">
                  <c:v>OLTRE 20 O ERGASTOLO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1"/>
              <c:layout>
                <c:manualLayout>
                  <c:x val="1.6134236850596966E-3"/>
                  <c:y val="-7.582938388625595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3D-4243-9278-CE7DCCAFB99A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'PENA RESIDUA'!$B$85:$C$85</c:f>
              <c:strCache>
                <c:ptCount val="2"/>
                <c:pt idx="0">
                  <c:v>ITALIANI (media 6)</c:v>
                </c:pt>
                <c:pt idx="1">
                  <c:v>STRANIERI (media 3,6)</c:v>
                </c:pt>
              </c:strCache>
            </c:strRef>
          </c:cat>
          <c:val>
            <c:numRef>
              <c:f>'PENA RESIDUA'!$B$91:$C$91</c:f>
              <c:numCache>
                <c:formatCode>0.0%</c:formatCode>
                <c:ptCount val="2"/>
                <c:pt idx="0">
                  <c:v>5.0013860654222878E-2</c:v>
                </c:pt>
                <c:pt idx="1">
                  <c:v>1.0340903468408293E-2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3D-4243-9278-CE7DCCAFB99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24061184"/>
        <c:axId val="1224065760"/>
      </c:barChart>
      <c:catAx>
        <c:axId val="1224061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24065760"/>
        <c:crosses val="autoZero"/>
        <c:auto val="1"/>
        <c:lblAlgn val="ctr"/>
        <c:lblOffset val="100"/>
        <c:noMultiLvlLbl val="0"/>
      </c:catAx>
      <c:valAx>
        <c:axId val="1224065760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224061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050"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'PER POSZIONE GIURIDICA'!$I$178</c:f>
              <c:strCache>
                <c:ptCount val="1"/>
                <c:pt idx="0">
                  <c:v>stranieri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</a:ln>
              <a:effectLst/>
            </c:spPr>
            <c:trendlineType val="movingAvg"/>
            <c:period val="2"/>
            <c:dispRSqr val="0"/>
            <c:dispEq val="0"/>
          </c:trendline>
          <c:cat>
            <c:strRef>
              <c:f>'PER POSZIONE GIURIDICA'!$H$179:$H$186</c:f>
              <c:strCache>
                <c:ptCount val="8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</c:strCache>
            </c:strRef>
          </c:cat>
          <c:val>
            <c:numRef>
              <c:f>'PER POSZIONE GIURIDICA'!$I$179:$I$186</c:f>
              <c:numCache>
                <c:formatCode>0.0%</c:formatCode>
                <c:ptCount val="8"/>
                <c:pt idx="0">
                  <c:v>0.38360898543569488</c:v>
                </c:pt>
                <c:pt idx="1">
                  <c:v>0.35564159292035397</c:v>
                </c:pt>
                <c:pt idx="2">
                  <c:v>0.34968865313653136</c:v>
                </c:pt>
                <c:pt idx="3">
                  <c:v>0.32764184709264799</c:v>
                </c:pt>
                <c:pt idx="4">
                  <c:v>0.30888423909970025</c:v>
                </c:pt>
                <c:pt idx="5">
                  <c:v>0.29877209696199852</c:v>
                </c:pt>
                <c:pt idx="6">
                  <c:v>0.2884634914187062</c:v>
                </c:pt>
                <c:pt idx="7">
                  <c:v>0.2885762577053092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87-47B5-BFA8-17238FA53F45}"/>
            </c:ext>
          </c:extLst>
        </c:ser>
        <c:ser>
          <c:idx val="1"/>
          <c:order val="1"/>
          <c:tx>
            <c:strRef>
              <c:f>'PER POSZIONE GIURIDICA'!$J$178</c:f>
              <c:strCache>
                <c:ptCount val="1"/>
                <c:pt idx="0">
                  <c:v>italiani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solidFill>
                <a:schemeClr val="accent2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 POSZIONE GIURIDICA'!$H$179:$H$186</c:f>
              <c:strCache>
                <c:ptCount val="8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</c:strCache>
            </c:strRef>
          </c:cat>
          <c:val>
            <c:numRef>
              <c:f>'PER POSZIONE GIURIDICA'!$J$179:$J$186</c:f>
              <c:numCache>
                <c:formatCode>0.0%</c:formatCode>
                <c:ptCount val="8"/>
                <c:pt idx="0">
                  <c:v>0.3082994923857868</c:v>
                </c:pt>
                <c:pt idx="1">
                  <c:v>0.29757099875247672</c:v>
                </c:pt>
                <c:pt idx="2">
                  <c:v>0.30860632981676844</c:v>
                </c:pt>
                <c:pt idx="3">
                  <c:v>0.2943840823919549</c:v>
                </c:pt>
                <c:pt idx="4">
                  <c:v>0.27172643003661101</c:v>
                </c:pt>
                <c:pt idx="5">
                  <c:v>0.25070265555340182</c:v>
                </c:pt>
                <c:pt idx="6">
                  <c:v>0.23591908364360756</c:v>
                </c:pt>
                <c:pt idx="7">
                  <c:v>0.226747804439527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87-47B5-BFA8-17238FA53F4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852477887"/>
        <c:axId val="852474975"/>
      </c:barChart>
      <c:catAx>
        <c:axId val="8524778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52474975"/>
        <c:crosses val="autoZero"/>
        <c:auto val="1"/>
        <c:lblAlgn val="ctr"/>
        <c:lblOffset val="100"/>
        <c:noMultiLvlLbl val="0"/>
      </c:catAx>
      <c:valAx>
        <c:axId val="852474975"/>
        <c:scaling>
          <c:orientation val="minMax"/>
          <c:min val="0.1500000000000000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52477887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Valori assoluti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'INGRESSI IN CARCERE '!$B$54</c:f>
              <c:strCache>
                <c:ptCount val="1"/>
                <c:pt idx="0">
                  <c:v>STRANIERI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name>linea tendenza stranieri (media mobile)</c:name>
            <c:spPr>
              <a:ln w="19050" cap="rnd">
                <a:solidFill>
                  <a:schemeClr val="accent1"/>
                </a:solidFill>
              </a:ln>
              <a:effectLst/>
            </c:spPr>
            <c:trendlineType val="movingAvg"/>
            <c:period val="2"/>
            <c:dispRSqr val="0"/>
            <c:dispEq val="0"/>
          </c:trendline>
          <c:cat>
            <c:strRef>
              <c:f>'INGRESSI IN CARCERE '!$A$55:$A$63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strCache>
            </c:strRef>
          </c:cat>
          <c:val>
            <c:numRef>
              <c:f>'INGRESSI IN CARCERE '!$B$55:$B$63</c:f>
              <c:numCache>
                <c:formatCode>#,##0</c:formatCode>
                <c:ptCount val="9"/>
                <c:pt idx="0">
                  <c:v>21077</c:v>
                </c:pt>
                <c:pt idx="1">
                  <c:v>20245</c:v>
                </c:pt>
                <c:pt idx="2">
                  <c:v>18760</c:v>
                </c:pt>
                <c:pt idx="3">
                  <c:v>14466</c:v>
                </c:pt>
                <c:pt idx="4">
                  <c:v>14409</c:v>
                </c:pt>
                <c:pt idx="5">
                  <c:v>15488</c:v>
                </c:pt>
                <c:pt idx="6">
                  <c:v>16518</c:v>
                </c:pt>
                <c:pt idx="7">
                  <c:v>17839</c:v>
                </c:pt>
                <c:pt idx="8">
                  <c:v>17113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CB-40D3-B3D7-2FEB75F23E73}"/>
            </c:ext>
          </c:extLst>
        </c:ser>
        <c:ser>
          <c:idx val="1"/>
          <c:order val="1"/>
          <c:tx>
            <c:strRef>
              <c:f>'INGRESSI IN CARCERE '!$C$54</c:f>
              <c:strCache>
                <c:ptCount val="1"/>
                <c:pt idx="0">
                  <c:v>ITALIANI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dk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name>linea tendenza italiani (media mobile)</c:name>
            <c:spPr>
              <a:ln w="19050" cap="rnd">
                <a:solidFill>
                  <a:schemeClr val="accent2"/>
                </a:solidFill>
              </a:ln>
              <a:effectLst/>
            </c:spPr>
            <c:trendlineType val="movingAvg"/>
            <c:period val="2"/>
            <c:dispRSqr val="0"/>
            <c:dispEq val="0"/>
          </c:trendline>
          <c:cat>
            <c:strRef>
              <c:f>'INGRESSI IN CARCERE '!$A$55:$A$63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strCache>
            </c:strRef>
          </c:cat>
          <c:val>
            <c:numRef>
              <c:f>'INGRESSI IN CARCERE '!$C$55:$C$63</c:f>
              <c:numCache>
                <c:formatCode>#,##0</c:formatCode>
                <c:ptCount val="9"/>
                <c:pt idx="0">
                  <c:v>27067</c:v>
                </c:pt>
                <c:pt idx="1">
                  <c:v>27012</c:v>
                </c:pt>
                <c:pt idx="2">
                  <c:v>27441</c:v>
                </c:pt>
                <c:pt idx="3">
                  <c:v>20814</c:v>
                </c:pt>
                <c:pt idx="4">
                  <c:v>22130</c:v>
                </c:pt>
                <c:pt idx="5">
                  <c:v>22637</c:v>
                </c:pt>
                <c:pt idx="6">
                  <c:v>24143</c:v>
                </c:pt>
                <c:pt idx="7">
                  <c:v>25650</c:v>
                </c:pt>
                <c:pt idx="8">
                  <c:v>24892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CB-40D3-B3D7-2FEB75F23E7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139171408"/>
        <c:axId val="1139192624"/>
      </c:barChart>
      <c:catAx>
        <c:axId val="1139171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39192624"/>
        <c:crosses val="autoZero"/>
        <c:auto val="1"/>
        <c:lblAlgn val="ctr"/>
        <c:lblOffset val="100"/>
        <c:noMultiLvlLbl val="0"/>
      </c:catAx>
      <c:valAx>
        <c:axId val="1139192624"/>
        <c:scaling>
          <c:orientation val="minMax"/>
          <c:max val="30000"/>
          <c:min val="5000"/>
        </c:scaling>
        <c:delete val="1"/>
        <c:axPos val="l"/>
        <c:numFmt formatCode="#,##0" sourceLinked="1"/>
        <c:majorTickMark val="none"/>
        <c:minorTickMark val="none"/>
        <c:tickLblPos val="nextTo"/>
        <c:crossAx val="1139171408"/>
        <c:crosses val="autoZero"/>
        <c:crossBetween val="between"/>
        <c:majorUnit val="10000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b="1"/>
              <a:t>PERCENTUALI SUL TOTALE INGRESSI IN CARCERE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'INGRESSI IN CARCERE '!$B$66</c:f>
              <c:strCache>
                <c:ptCount val="1"/>
                <c:pt idx="0">
                  <c:v>STRANIERI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'INGRESSI IN CARCERE '!$A$67:$A$75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strCache>
            </c:strRef>
          </c:cat>
          <c:val>
            <c:numRef>
              <c:f>'INGRESSI IN CARCERE '!$B$67:$B$75</c:f>
              <c:numCache>
                <c:formatCode>0%</c:formatCode>
                <c:ptCount val="9"/>
                <c:pt idx="0">
                  <c:v>0.43779079428381523</c:v>
                </c:pt>
                <c:pt idx="1">
                  <c:v>0.42840214148168526</c:v>
                </c:pt>
                <c:pt idx="2">
                  <c:v>0.4060518170602368</c:v>
                </c:pt>
                <c:pt idx="3">
                  <c:v>0.41003401360544217</c:v>
                </c:pt>
                <c:pt idx="4">
                  <c:v>0.39434576753605738</c:v>
                </c:pt>
                <c:pt idx="5">
                  <c:v>0.4062426229508197</c:v>
                </c:pt>
                <c:pt idx="6">
                  <c:v>0.40623693465482896</c:v>
                </c:pt>
                <c:pt idx="7">
                  <c:v>0.41019568166662834</c:v>
                </c:pt>
                <c:pt idx="8">
                  <c:v>0.40740388049041781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54-42A1-A59A-7D505E2C393B}"/>
            </c:ext>
          </c:extLst>
        </c:ser>
        <c:ser>
          <c:idx val="1"/>
          <c:order val="1"/>
          <c:tx>
            <c:strRef>
              <c:f>'INGRESSI IN CARCERE '!$C$66</c:f>
              <c:strCache>
                <c:ptCount val="1"/>
                <c:pt idx="0">
                  <c:v>ITALIANI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'INGRESSI IN CARCERE '!$A$67:$A$75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strCache>
            </c:strRef>
          </c:cat>
          <c:val>
            <c:numRef>
              <c:f>'INGRESSI IN CARCERE '!$C$67:$C$75</c:f>
              <c:numCache>
                <c:formatCode>0%</c:formatCode>
                <c:ptCount val="9"/>
                <c:pt idx="0">
                  <c:v>0.56220920571618482</c:v>
                </c:pt>
                <c:pt idx="1">
                  <c:v>0.57159785851831479</c:v>
                </c:pt>
                <c:pt idx="2">
                  <c:v>0.59394818293976326</c:v>
                </c:pt>
                <c:pt idx="3">
                  <c:v>0.58996598639455777</c:v>
                </c:pt>
                <c:pt idx="4">
                  <c:v>0.60565423246394268</c:v>
                </c:pt>
                <c:pt idx="5">
                  <c:v>0.5937573770491803</c:v>
                </c:pt>
                <c:pt idx="6">
                  <c:v>0.59376306534517109</c:v>
                </c:pt>
                <c:pt idx="7">
                  <c:v>0.58980431833337166</c:v>
                </c:pt>
                <c:pt idx="8">
                  <c:v>0.59259611950958224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54-42A1-A59A-7D505E2C39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09971216"/>
        <c:axId val="1209979120"/>
      </c:barChart>
      <c:catAx>
        <c:axId val="1209971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09979120"/>
        <c:crosses val="autoZero"/>
        <c:auto val="1"/>
        <c:lblAlgn val="ctr"/>
        <c:lblOffset val="100"/>
        <c:noMultiLvlLbl val="0"/>
      </c:catAx>
      <c:valAx>
        <c:axId val="12099791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09971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9521717911176184E-2"/>
          <c:y val="9.6261189784736981E-2"/>
          <c:w val="0.70130465024229216"/>
          <c:h val="0.86571599652705011"/>
        </c:manualLayout>
      </c:layout>
      <c:pie3DChart>
        <c:varyColors val="1"/>
        <c:ser>
          <c:idx val="0"/>
          <c:order val="0"/>
          <c:tx>
            <c:strRef>
              <c:f>ETA!$B$82</c:f>
              <c:strCache>
                <c:ptCount val="1"/>
                <c:pt idx="0">
                  <c:v>Italiani (età media 45,4)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85CC-4D4E-94F4-D5C80A6FF440}"/>
              </c:ext>
            </c:extLst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85CC-4D4E-94F4-D5C80A6FF44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85CC-4D4E-94F4-D5C80A6FF440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85CC-4D4E-94F4-D5C80A6FF440}"/>
              </c:ext>
            </c:extLst>
          </c:dPt>
          <c:dPt>
            <c:idx val="4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85CC-4D4E-94F4-D5C80A6FF440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ETA!$A$83:$A$87</c:f>
              <c:strCache>
                <c:ptCount val="5"/>
                <c:pt idx="0">
                  <c:v>fino a 25 anni</c:v>
                </c:pt>
                <c:pt idx="1">
                  <c:v>da 25 a 34 anni</c:v>
                </c:pt>
                <c:pt idx="2">
                  <c:v>da 35 a 44 anni</c:v>
                </c:pt>
                <c:pt idx="3">
                  <c:v>da 45 a 59 anni</c:v>
                </c:pt>
                <c:pt idx="4">
                  <c:v>60 e oltre</c:v>
                </c:pt>
              </c:strCache>
            </c:strRef>
          </c:cat>
          <c:val>
            <c:numRef>
              <c:f>ETA!$B$83:$B$87</c:f>
              <c:numCache>
                <c:formatCode>General</c:formatCode>
                <c:ptCount val="5"/>
                <c:pt idx="0">
                  <c:v>2094</c:v>
                </c:pt>
                <c:pt idx="1">
                  <c:v>7949</c:v>
                </c:pt>
                <c:pt idx="2">
                  <c:v>11082</c:v>
                </c:pt>
                <c:pt idx="3">
                  <c:v>16295</c:v>
                </c:pt>
                <c:pt idx="4">
                  <c:v>5963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5CC-4D4E-94F4-D5C80A6FF44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600"/>
      </a:pPr>
      <a:endParaRPr lang="it-I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4170596081883357E-2"/>
          <c:y val="3.1915000552858279E-2"/>
          <c:w val="0.785001956618116"/>
          <c:h val="0.96726370791537708"/>
        </c:manualLayout>
      </c:layout>
      <c:pie3DChart>
        <c:varyColors val="1"/>
        <c:ser>
          <c:idx val="0"/>
          <c:order val="0"/>
          <c:tx>
            <c:strRef>
              <c:f>ETA!$B$89</c:f>
              <c:strCache>
                <c:ptCount val="1"/>
                <c:pt idx="0">
                  <c:v>Stranieri(età media 37,5)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CA12-4AE9-BEC2-49157D13D1C5}"/>
              </c:ext>
            </c:extLst>
          </c:dPt>
          <c:dPt>
            <c:idx val="1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CA12-4AE9-BEC2-49157D13D1C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CA12-4AE9-BEC2-49157D13D1C5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CA12-4AE9-BEC2-49157D13D1C5}"/>
              </c:ext>
            </c:extLst>
          </c:dPt>
          <c:dPt>
            <c:idx val="4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CA12-4AE9-BEC2-49157D13D1C5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ETA!$A$90:$A$94</c:f>
              <c:strCache>
                <c:ptCount val="5"/>
                <c:pt idx="0">
                  <c:v>fino a 25 anni</c:v>
                </c:pt>
                <c:pt idx="1">
                  <c:v>da 25 a 34 anni</c:v>
                </c:pt>
                <c:pt idx="2">
                  <c:v>da 35 a 44 anni</c:v>
                </c:pt>
                <c:pt idx="3">
                  <c:v>da 45 a 59 anni</c:v>
                </c:pt>
                <c:pt idx="4">
                  <c:v>60 e oltre</c:v>
                </c:pt>
              </c:strCache>
            </c:strRef>
          </c:cat>
          <c:val>
            <c:numRef>
              <c:f>ETA!$B$90:$B$94</c:f>
              <c:numCache>
                <c:formatCode>General</c:formatCode>
                <c:ptCount val="5"/>
                <c:pt idx="0">
                  <c:v>2100</c:v>
                </c:pt>
                <c:pt idx="1">
                  <c:v>6724</c:v>
                </c:pt>
                <c:pt idx="2">
                  <c:v>6487</c:v>
                </c:pt>
                <c:pt idx="3">
                  <c:v>4180</c:v>
                </c:pt>
                <c:pt idx="4">
                  <c:v>622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A12-4AE9-BEC2-49157D13D1C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1454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854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5317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4401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843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6539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1828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2281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666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6017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17DB-5140-438E-9EDE-2155F5ECC05D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05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017DB-5140-438E-9EDE-2155F5ECC05D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11FC1-5A5D-472A-B250-DB5AA91046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760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03315" y="371498"/>
            <a:ext cx="10514210" cy="120032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/>
              <a:t>NUMERO E PERCENTUALI DETENUTI STRANIERI PRESENTI </a:t>
            </a:r>
          </a:p>
          <a:p>
            <a:pPr algn="ctr"/>
            <a:r>
              <a:rPr lang="it-IT" sz="2400" b="1" dirty="0"/>
              <a:t>NEGLI ISTITUTI PENITENZIARI</a:t>
            </a:r>
          </a:p>
          <a:p>
            <a:pPr algn="ctr"/>
            <a:r>
              <a:rPr lang="it-IT" sz="2400" b="1" dirty="0"/>
              <a:t>IN ITALIA DA DICEMBRE 2015 A MARZO 2026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758184" y="6434935"/>
            <a:ext cx="4649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Fonte: elaborazioni su Dati Dipartimento Amministrazione Penitenziaria</a:t>
            </a: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0459115"/>
              </p:ext>
            </p:extLst>
          </p:nvPr>
        </p:nvGraphicFramePr>
        <p:xfrm>
          <a:off x="181155" y="1507922"/>
          <a:ext cx="11947585" cy="4927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55535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5774" y="97366"/>
            <a:ext cx="794252" cy="1052736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411296" y="208236"/>
            <a:ext cx="9398538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002060"/>
                </a:solidFill>
              </a:rPr>
              <a:t>PRIMI VENTI ISITUTI PENITENZIARI PER INCIDENZA DI DETENUTI STRANIERI SUL TOTALE DEI PRESENTI (dati al 31 marzo 2026)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22283"/>
              </p:ext>
            </p:extLst>
          </p:nvPr>
        </p:nvGraphicFramePr>
        <p:xfrm>
          <a:off x="1043708" y="1169988"/>
          <a:ext cx="7777018" cy="514005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058835">
                  <a:extLst>
                    <a:ext uri="{9D8B030D-6E8A-4147-A177-3AD203B41FA5}">
                      <a16:colId xmlns:a16="http://schemas.microsoft.com/office/drawing/2014/main" val="1348546808"/>
                    </a:ext>
                  </a:extLst>
                </a:gridCol>
                <a:gridCol w="906061">
                  <a:extLst>
                    <a:ext uri="{9D8B030D-6E8A-4147-A177-3AD203B41FA5}">
                      <a16:colId xmlns:a16="http://schemas.microsoft.com/office/drawing/2014/main" val="3782182206"/>
                    </a:ext>
                  </a:extLst>
                </a:gridCol>
                <a:gridCol w="906061">
                  <a:extLst>
                    <a:ext uri="{9D8B030D-6E8A-4147-A177-3AD203B41FA5}">
                      <a16:colId xmlns:a16="http://schemas.microsoft.com/office/drawing/2014/main" val="245457935"/>
                    </a:ext>
                  </a:extLst>
                </a:gridCol>
                <a:gridCol w="906061">
                  <a:extLst>
                    <a:ext uri="{9D8B030D-6E8A-4147-A177-3AD203B41FA5}">
                      <a16:colId xmlns:a16="http://schemas.microsoft.com/office/drawing/2014/main" val="4079690961"/>
                    </a:ext>
                  </a:extLst>
                </a:gridCol>
              </a:tblGrid>
              <a:tr h="534164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ISTITUTO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DETENUTI PRESENTI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DETENUTI STRANIERI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PERCENTUALE DETENUTI STRANIERI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4052404273"/>
                  </a:ext>
                </a:extLst>
              </a:tr>
              <a:tr h="1440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CIRCONDARIALE  GROSSETO -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22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16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73%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1516099189"/>
                  </a:ext>
                </a:extLst>
              </a:tr>
              <a:tr h="1440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CIRCONDARIALE PIACENZA "SAN LAZZARO"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570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400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70%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1781717446"/>
                  </a:ext>
                </a:extLst>
              </a:tr>
              <a:tr h="1440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CIRCONDARIALE TRIESTE -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233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155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67%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380560233"/>
                  </a:ext>
                </a:extLst>
              </a:tr>
              <a:tr h="1440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CIRCONDARIALE BOLZANO -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109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72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66%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2475333521"/>
                  </a:ext>
                </a:extLst>
              </a:tr>
              <a:tr h="1440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>
                          <a:effectLst/>
                        </a:rPr>
                        <a:t>CASA DI RECLUSIONE VIGEVANO -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23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15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65%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2368120842"/>
                  </a:ext>
                </a:extLst>
              </a:tr>
              <a:tr h="1440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DI RECLUSIONE LIVORNO "GORGONA"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122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79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65%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188056254"/>
                  </a:ext>
                </a:extLst>
              </a:tr>
              <a:tr h="27608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DI RECLUSIONE PORTO AZZURRO "P. DE SANTIS"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404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259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64%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3960728320"/>
                  </a:ext>
                </a:extLst>
              </a:tr>
              <a:tr h="1440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CIRCODARIALE VERONA "MONTORIO"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607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387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64%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3346131040"/>
                  </a:ext>
                </a:extLst>
              </a:tr>
              <a:tr h="27608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DI RECLUSIONE LAUREANA DI BORRELLO "L. DAGA"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49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 dirty="0">
                          <a:effectLst/>
                        </a:rPr>
                        <a:t>31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63%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2562245824"/>
                  </a:ext>
                </a:extLst>
              </a:tr>
              <a:tr h="1440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DI RECLUSIONE ARBUS "IS ARENAS"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135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85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63%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2262164247"/>
                  </a:ext>
                </a:extLst>
              </a:tr>
              <a:tr h="27608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CIRCONDARIALE TRENTO "SPINI DI GARDOLO"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405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254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63%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335341654"/>
                  </a:ext>
                </a:extLst>
              </a:tr>
              <a:tr h="1440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>
                          <a:effectLst/>
                        </a:rPr>
                        <a:t>CASA CIRCONDARIALE LA SPEZIA -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208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130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63%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1857105914"/>
                  </a:ext>
                </a:extLst>
              </a:tr>
              <a:tr h="1440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CIRCONDARIALE FIRENZE "SOLLICCIANO"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578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359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62%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1741458557"/>
                  </a:ext>
                </a:extLst>
              </a:tr>
              <a:tr h="27608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>
                          <a:effectLst/>
                        </a:rPr>
                        <a:t>CASA CIRCONDARIALE MILANO "F. DI CATALDO" SAN VITTORE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1.000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614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61%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4021589012"/>
                  </a:ext>
                </a:extLst>
              </a:tr>
              <a:tr h="1440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CIRCONDARIALE PISTOIA -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85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52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61%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2850630834"/>
                  </a:ext>
                </a:extLst>
              </a:tr>
              <a:tr h="1440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>
                          <a:effectLst/>
                        </a:rPr>
                        <a:t>CASA CIRCONDARIALE PADOVA -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234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143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61%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1581710493"/>
                  </a:ext>
                </a:extLst>
              </a:tr>
              <a:tr h="1440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CIRCONDARIALE CREMONA -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600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366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61%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677215464"/>
                  </a:ext>
                </a:extLst>
              </a:tr>
              <a:tr h="1440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CIRCONDARIALE SIENA -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73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44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60%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592065518"/>
                  </a:ext>
                </a:extLst>
              </a:tr>
              <a:tr h="14404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CIRCONDARIALE MODENA -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540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323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60%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1910434818"/>
                  </a:ext>
                </a:extLst>
              </a:tr>
              <a:tr h="27608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DI RECLUSIONE ALESSANDRIA "SAN MICHELE"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52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31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60%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2376408814"/>
                  </a:ext>
                </a:extLst>
              </a:tr>
              <a:tr h="27608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none" strike="noStrike" dirty="0">
                          <a:effectLst/>
                        </a:rPr>
                        <a:t>CASA CIRCONDARIALE PERUGIA "NUOVO COMPLESSO PENITENZIARIO CAPANNE"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483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u="none" strike="noStrike">
                          <a:effectLst/>
                        </a:rPr>
                        <a:t>281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002" marR="6002" marT="60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effectLst/>
                        </a:rPr>
                        <a:t>58%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02" marR="6002" marT="6002" marB="0" anchor="b"/>
                </a:tc>
                <a:extLst>
                  <a:ext uri="{0D108BD9-81ED-4DB2-BD59-A6C34878D82A}">
                    <a16:rowId xmlns:a16="http://schemas.microsoft.com/office/drawing/2014/main" val="829620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484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46138" y="393192"/>
            <a:ext cx="10147009" cy="646331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b="1" dirty="0"/>
              <a:t>DETENUTI STRANIERI E PERCENTUALI SUL TOTALE DEI DETENUTI PRESENTI NEGLI ISTITUTI PENITENZIARI</a:t>
            </a:r>
          </a:p>
          <a:p>
            <a:pPr algn="ctr"/>
            <a:r>
              <a:rPr lang="it-IT" b="1" dirty="0"/>
              <a:t>NEL LAZIO DA DICEMBRE 2015 A MARZO 2026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758184" y="6434935"/>
            <a:ext cx="4649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Fonte: elaborazioni su dati Dipartimento Amministrazione Penitenziaria</a:t>
            </a:r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983490"/>
              </p:ext>
            </p:extLst>
          </p:nvPr>
        </p:nvGraphicFramePr>
        <p:xfrm>
          <a:off x="1091381" y="1436215"/>
          <a:ext cx="8868696" cy="4998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70685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0" y="303086"/>
            <a:ext cx="10658866" cy="646331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/>
              <a:t>DETENUTI  ITALIANI E STRANIERI NEGLI ISTITUTI PENITENZIARI DEL LAZIO PER DURATA DELLA PENA INFLITTA Aggiornamento al 31 dicembre 2025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758184" y="6434935"/>
            <a:ext cx="4649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Fonte: elaborazioni su dati Dipartimento Amministrazione Penitenziaria</a:t>
            </a:r>
          </a:p>
        </p:txBody>
      </p:sp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5653786"/>
              </p:ext>
            </p:extLst>
          </p:nvPr>
        </p:nvGraphicFramePr>
        <p:xfrm>
          <a:off x="2183130" y="1122045"/>
          <a:ext cx="8317722" cy="4846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06108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0" y="303086"/>
            <a:ext cx="10658866" cy="646331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/>
              <a:t>DETENUTI  ITALIANI E STRANIERI NEGLI ISTITUTI PENITENZIARI DEL LAZIO PER DURATA DELLA PENA RESIDUA Aggiornamento al 31 dicembre 2025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758184" y="6434935"/>
            <a:ext cx="4649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Fonte: elaborazioni su dati Dipartimento Amministrazione Penitenziaria</a:t>
            </a:r>
          </a:p>
        </p:txBody>
      </p:sp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4252159"/>
              </p:ext>
            </p:extLst>
          </p:nvPr>
        </p:nvGraphicFramePr>
        <p:xfrm>
          <a:off x="1225204" y="1019984"/>
          <a:ext cx="9113520" cy="5132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22261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4635" y="100583"/>
            <a:ext cx="664050" cy="880161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238299" y="134035"/>
            <a:ext cx="10798509" cy="646331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/>
              <a:t>DETENUTI STRANIERI E ITALIANI PRESENTI NEGLI ISTITUTI PENITENZIARI DEL LAZIO AL 31 MARZO 2026</a:t>
            </a:r>
          </a:p>
          <a:p>
            <a:pPr algn="ctr"/>
            <a:r>
              <a:rPr lang="it-IT" b="1" dirty="0"/>
              <a:t>(Val. </a:t>
            </a:r>
            <a:r>
              <a:rPr lang="it-IT" b="1" dirty="0" err="1"/>
              <a:t>Ass</a:t>
            </a:r>
            <a:r>
              <a:rPr lang="it-IT" b="1" dirty="0"/>
              <a:t>. e percentuale  detenuti stranieri su totale presenti)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14037" y="6538134"/>
            <a:ext cx="113168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Fonte: elaborazioni su dati Dipartimento amministrazione penitenziaria</a:t>
            </a: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6136232"/>
              </p:ext>
            </p:extLst>
          </p:nvPr>
        </p:nvGraphicFramePr>
        <p:xfrm>
          <a:off x="238299" y="980744"/>
          <a:ext cx="11650386" cy="5420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302428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708069" y="341974"/>
            <a:ext cx="8047332" cy="6463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b="1" dirty="0"/>
              <a:t>DISTRIBUZIONE PER CLASSI DI ETA’ DEI DETENUTI ITALIANI E STRANIERI NEL LAZIO</a:t>
            </a:r>
          </a:p>
          <a:p>
            <a:pPr algn="ctr"/>
            <a:r>
              <a:rPr lang="it-IT" b="1" dirty="0"/>
              <a:t>Aggiornamento 31 DICEMBRE 2026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575304" y="6231521"/>
            <a:ext cx="4649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Fonte: elaborazioni su dati Dipartimento Amministrazione Penitenziaria</a:t>
            </a:r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0321044"/>
              </p:ext>
            </p:extLst>
          </p:nvPr>
        </p:nvGraphicFramePr>
        <p:xfrm>
          <a:off x="1049225" y="1389175"/>
          <a:ext cx="5433060" cy="3863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a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4144731"/>
              </p:ext>
            </p:extLst>
          </p:nvPr>
        </p:nvGraphicFramePr>
        <p:xfrm>
          <a:off x="6482284" y="1385365"/>
          <a:ext cx="5316425" cy="3867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21281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91215" y="341974"/>
            <a:ext cx="10281020" cy="646331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b="1" dirty="0"/>
              <a:t>DETENUTI STRANIERI NEGLI ISTITUTI PENITENZIARI IN ITALIA E NEL LAZIO PER PROVENIENZA GEOGRAFICA</a:t>
            </a:r>
          </a:p>
          <a:p>
            <a:pPr algn="ctr"/>
            <a:r>
              <a:rPr lang="it-IT" b="1" dirty="0"/>
              <a:t>Aggiornamento 31 MARZO 2025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575304" y="6231521"/>
            <a:ext cx="4649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Fonte: elaborazioni su dati Dipartimento Amministrazione Penitenziaria</a:t>
            </a:r>
          </a:p>
        </p:txBody>
      </p:sp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7068348"/>
              </p:ext>
            </p:extLst>
          </p:nvPr>
        </p:nvGraphicFramePr>
        <p:xfrm>
          <a:off x="516070" y="1229698"/>
          <a:ext cx="6602485" cy="48663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Gra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0039722"/>
              </p:ext>
            </p:extLst>
          </p:nvPr>
        </p:nvGraphicFramePr>
        <p:xfrm>
          <a:off x="7118554" y="1229698"/>
          <a:ext cx="4770131" cy="5001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66321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348290" y="341974"/>
            <a:ext cx="8766888" cy="646331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b="1" dirty="0"/>
              <a:t>PRIME DIECI NAZIONALITA’ DEI DETENUTI STRANIERI PRESENTI  IN ITALIAN E NEL LAZIO </a:t>
            </a:r>
          </a:p>
          <a:p>
            <a:pPr algn="ctr"/>
            <a:r>
              <a:rPr lang="it-IT" b="1" dirty="0"/>
              <a:t>Aggiornamento al 31 MARZO 2026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3758184" y="6434935"/>
            <a:ext cx="46074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Fonte: elaborazioni su dati Dipartimento Amministrazione Penitenziaria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680646"/>
              </p:ext>
            </p:extLst>
          </p:nvPr>
        </p:nvGraphicFramePr>
        <p:xfrm>
          <a:off x="343759" y="1060611"/>
          <a:ext cx="10775942" cy="5269166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997981">
                  <a:extLst>
                    <a:ext uri="{9D8B030D-6E8A-4147-A177-3AD203B41FA5}">
                      <a16:colId xmlns:a16="http://schemas.microsoft.com/office/drawing/2014/main" val="463587147"/>
                    </a:ext>
                  </a:extLst>
                </a:gridCol>
                <a:gridCol w="1727750">
                  <a:extLst>
                    <a:ext uri="{9D8B030D-6E8A-4147-A177-3AD203B41FA5}">
                      <a16:colId xmlns:a16="http://schemas.microsoft.com/office/drawing/2014/main" val="1453063789"/>
                    </a:ext>
                  </a:extLst>
                </a:gridCol>
                <a:gridCol w="1502714">
                  <a:extLst>
                    <a:ext uri="{9D8B030D-6E8A-4147-A177-3AD203B41FA5}">
                      <a16:colId xmlns:a16="http://schemas.microsoft.com/office/drawing/2014/main" val="3691069305"/>
                    </a:ext>
                  </a:extLst>
                </a:gridCol>
                <a:gridCol w="226824">
                  <a:extLst>
                    <a:ext uri="{9D8B030D-6E8A-4147-A177-3AD203B41FA5}">
                      <a16:colId xmlns:a16="http://schemas.microsoft.com/office/drawing/2014/main" val="2007005194"/>
                    </a:ext>
                  </a:extLst>
                </a:gridCol>
                <a:gridCol w="1857440">
                  <a:extLst>
                    <a:ext uri="{9D8B030D-6E8A-4147-A177-3AD203B41FA5}">
                      <a16:colId xmlns:a16="http://schemas.microsoft.com/office/drawing/2014/main" val="1541138955"/>
                    </a:ext>
                  </a:extLst>
                </a:gridCol>
                <a:gridCol w="1524775">
                  <a:extLst>
                    <a:ext uri="{9D8B030D-6E8A-4147-A177-3AD203B41FA5}">
                      <a16:colId xmlns:a16="http://schemas.microsoft.com/office/drawing/2014/main" val="94430370"/>
                    </a:ext>
                  </a:extLst>
                </a:gridCol>
                <a:gridCol w="1938458">
                  <a:extLst>
                    <a:ext uri="{9D8B030D-6E8A-4147-A177-3AD203B41FA5}">
                      <a16:colId xmlns:a16="http://schemas.microsoft.com/office/drawing/2014/main" val="1228705770"/>
                    </a:ext>
                  </a:extLst>
                </a:gridCol>
              </a:tblGrid>
              <a:tr h="204973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TOTALE ITALIA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b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REGIONE LAZIO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241466"/>
                  </a:ext>
                </a:extLst>
              </a:tr>
              <a:tr h="22955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NAZIONALITA' 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01" marR="5101" marT="51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NUMERO DI DETENUTI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01" marR="5101" marT="5101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 SU DETENUTI STRANIERI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01" marR="5101" marT="5101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NAZIONALITA' 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01" marR="5101" marT="51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NUMERO DI DETENUTI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01" marR="5101" marT="51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 SU DETENUTI STRANIERI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01" marR="5101" marT="5101" marB="0" anchor="b"/>
                </a:tc>
                <a:extLst>
                  <a:ext uri="{0D108BD9-81ED-4DB2-BD59-A6C34878D82A}">
                    <a16:rowId xmlns:a16="http://schemas.microsoft.com/office/drawing/2014/main" val="3794745564"/>
                  </a:ext>
                </a:extLst>
              </a:tr>
              <a:tr h="23465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MAROCCO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4.502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ROMANIA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35012078"/>
                  </a:ext>
                </a:extLst>
              </a:tr>
              <a:tr h="23465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TUNISIA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2.267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ALBANIA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8458509"/>
                  </a:ext>
                </a:extLst>
              </a:tr>
              <a:tr h="23465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ROMANIA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2.094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MAROCCO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227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84288049"/>
                  </a:ext>
                </a:extLst>
              </a:tr>
              <a:tr h="23465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ALBANIA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1.963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TUNISIA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209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9207020"/>
                  </a:ext>
                </a:extLst>
              </a:tr>
              <a:tr h="23465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EGITTO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1.098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EGITTO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46573778"/>
                  </a:ext>
                </a:extLst>
              </a:tr>
              <a:tr h="12242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NIGERIA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1.028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NIGERIA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8584245"/>
                  </a:ext>
                </a:extLst>
              </a:tr>
              <a:tr h="23465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SENEGAL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503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ALGERIA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78747034"/>
                  </a:ext>
                </a:extLst>
              </a:tr>
              <a:tr h="23465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ALGERIA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479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PERU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34741264"/>
                  </a:ext>
                </a:extLst>
              </a:tr>
              <a:tr h="46931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GAMBIA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387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INDIA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85851274"/>
                  </a:ext>
                </a:extLst>
              </a:tr>
              <a:tr h="12242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PAKISTAN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347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BOSNIA E ERZEGOVINA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00141064"/>
                  </a:ext>
                </a:extLst>
              </a:tr>
              <a:tr h="58664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Prime dieci nazionalità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14.668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it-IT" sz="14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Prime dieci nazionalità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14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1.571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14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66%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11970317"/>
                  </a:ext>
                </a:extLst>
              </a:tr>
              <a:tr h="46931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Altre 137 nazionalità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5.462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Altre 96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Nazionalità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819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34%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6439565"/>
                  </a:ext>
                </a:extLst>
              </a:tr>
              <a:tr h="58664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TOTALE DETENUTI STRANIERI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20.130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100,0%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01" marR="5101" marT="5101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TOTALE DETENUTI STRANIERI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2.390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70688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846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950249" y="341974"/>
            <a:ext cx="9562938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b="1" dirty="0"/>
              <a:t>DETENUTI ITALIANI E STRANIERI NEGLI ISTITUTI PENITENZIARI IN ITALIA PER POSIZIONE GIURIDICA</a:t>
            </a:r>
          </a:p>
          <a:p>
            <a:pPr algn="ctr"/>
            <a:r>
              <a:rPr lang="it-IT" b="1" dirty="0"/>
              <a:t>31 marzo 2026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624466" y="6581001"/>
            <a:ext cx="4649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Fonte: elaborazioni su dati Dipartimento Amministrazione Penitenziaria</a:t>
            </a: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3108996"/>
              </p:ext>
            </p:extLst>
          </p:nvPr>
        </p:nvGraphicFramePr>
        <p:xfrm>
          <a:off x="1190386" y="1229698"/>
          <a:ext cx="9517380" cy="5604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84216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0" y="303086"/>
            <a:ext cx="10658866" cy="923330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/>
              <a:t>DETENUTI  ITALIANI E STRANIERI NEGLI ISTITUTI PENITENZIARI  D’ITALIA PER DURATA DELLA PENA INFLITTA Aggiornamento al 31 dicembre 2025</a:t>
            </a:r>
          </a:p>
          <a:p>
            <a:pPr algn="ctr"/>
            <a:endParaRPr lang="it-IT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758184" y="6434935"/>
            <a:ext cx="4649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Fonte: elaborazioni su dati Dipartimento Amministrazione Penitenziaria</a:t>
            </a: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3990613"/>
              </p:ext>
            </p:extLst>
          </p:nvPr>
        </p:nvGraphicFramePr>
        <p:xfrm>
          <a:off x="904568" y="1226416"/>
          <a:ext cx="9226590" cy="5014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4844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83127" y="109019"/>
            <a:ext cx="10658866" cy="923330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/>
              <a:t>DETENUTI  ITALIANI E STRANIERI NEGLI ISTITUTI PENITENZIARI  D’ITALIA PER DURATA DELLA PENA RESIDUA Aggiornamento al 31 dicembre 2025</a:t>
            </a:r>
          </a:p>
          <a:p>
            <a:pPr algn="ctr"/>
            <a:endParaRPr lang="it-IT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758184" y="6434935"/>
            <a:ext cx="4649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Fonte: elaborazioni su dati Dipartimento Amministrazione Penitenziaria</a:t>
            </a:r>
          </a:p>
        </p:txBody>
      </p:sp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7035571"/>
              </p:ext>
            </p:extLst>
          </p:nvPr>
        </p:nvGraphicFramePr>
        <p:xfrm>
          <a:off x="674255" y="1403928"/>
          <a:ext cx="9965299" cy="4858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85150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2421516" y="88597"/>
            <a:ext cx="6797437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b="1" dirty="0"/>
              <a:t>Percentuali di detenuti Italiani e stranieri in attesa di giudizio in Italia </a:t>
            </a:r>
          </a:p>
          <a:p>
            <a:pPr algn="ctr"/>
            <a:r>
              <a:rPr lang="it-IT" b="1" dirty="0"/>
              <a:t>(dicembre 2018-marzo 2026)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624466" y="6581001"/>
            <a:ext cx="4649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Fonte: elaborazioni su dati Dipartimento Amministrazione Penitenziaria</a:t>
            </a: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6577229"/>
              </p:ext>
            </p:extLst>
          </p:nvPr>
        </p:nvGraphicFramePr>
        <p:xfrm>
          <a:off x="1147179" y="565011"/>
          <a:ext cx="9799320" cy="6015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69632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83127" y="109019"/>
            <a:ext cx="10658866" cy="646331"/>
          </a:xfrm>
          <a:prstGeom prst="rect">
            <a:avLst/>
          </a:prstGeom>
          <a:solidFill>
            <a:srgbClr val="00206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/>
              <a:t>INGRESSI IN CARCERE DALLA LIBERTA’ (2017-2025) CONFRONTO TRA ITALIANI E STRANIERI</a:t>
            </a:r>
          </a:p>
          <a:p>
            <a:pPr algn="ctr"/>
            <a:endParaRPr lang="it-IT" b="1" dirty="0"/>
          </a:p>
        </p:txBody>
      </p:sp>
      <p:sp>
        <p:nvSpPr>
          <p:cNvPr id="7" name="CasellaDiTesto 6"/>
          <p:cNvSpPr txBox="1"/>
          <p:nvPr/>
        </p:nvSpPr>
        <p:spPr>
          <a:xfrm rot="16200000">
            <a:off x="9838289" y="3784098"/>
            <a:ext cx="3639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Fonte: elaborazioni su dati Dipartimento Amministrazione Penitenziaria</a:t>
            </a: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8295802"/>
              </p:ext>
            </p:extLst>
          </p:nvPr>
        </p:nvGraphicFramePr>
        <p:xfrm>
          <a:off x="306145" y="796116"/>
          <a:ext cx="10583256" cy="3036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1588071"/>
              </p:ext>
            </p:extLst>
          </p:nvPr>
        </p:nvGraphicFramePr>
        <p:xfrm>
          <a:off x="306145" y="3722253"/>
          <a:ext cx="10583256" cy="3038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6665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306068" y="341974"/>
            <a:ext cx="8851334" cy="646331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b="1" dirty="0"/>
              <a:t>DETENUTI STRANIERI  E ITALIANI PER CLASSI DI ETA’ NEGLI ISTITUTI PENITENZIARI IN ITALIA</a:t>
            </a:r>
          </a:p>
          <a:p>
            <a:pPr algn="ctr"/>
            <a:r>
              <a:rPr lang="it-IT" b="1" dirty="0"/>
              <a:t>Aggiornamento 31 dicembre 2025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575304" y="6231521"/>
            <a:ext cx="4649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Fonte: elaborazioni su dati Dipartimento Amministrazione Penitenziaria</a:t>
            </a:r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6890377"/>
              </p:ext>
            </p:extLst>
          </p:nvPr>
        </p:nvGraphicFramePr>
        <p:xfrm>
          <a:off x="466853" y="1229698"/>
          <a:ext cx="5639813" cy="4426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8991112"/>
              </p:ext>
            </p:extLst>
          </p:nvPr>
        </p:nvGraphicFramePr>
        <p:xfrm>
          <a:off x="6106665" y="1278754"/>
          <a:ext cx="5614279" cy="4377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17133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808" y="100583"/>
            <a:ext cx="851877" cy="1129115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617646" y="100583"/>
            <a:ext cx="9940413" cy="923330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/>
              <a:t>DETENUTI STRANIERI E ITALIANI PER TIPOLOGIA DI REATO </a:t>
            </a:r>
          </a:p>
          <a:p>
            <a:pPr algn="ctr"/>
            <a:r>
              <a:rPr lang="it-IT" b="1" dirty="0"/>
              <a:t>(Valori percentuali sul totale dei condannati a pane definitive)</a:t>
            </a:r>
          </a:p>
          <a:p>
            <a:pPr algn="ctr"/>
            <a:r>
              <a:rPr lang="it-IT" b="1" dirty="0"/>
              <a:t>31 dicembre 2025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3758184" y="6434935"/>
            <a:ext cx="46074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Fonte: elaborazioni su dati Dipartimento Amministrazione Penitenziaria</a:t>
            </a: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2484635"/>
              </p:ext>
            </p:extLst>
          </p:nvPr>
        </p:nvGraphicFramePr>
        <p:xfrm>
          <a:off x="138896" y="1229698"/>
          <a:ext cx="11573864" cy="5219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45470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7769" y="1058974"/>
            <a:ext cx="6149625" cy="5046262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5774" y="97366"/>
            <a:ext cx="794252" cy="1052736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4504316" y="6494218"/>
            <a:ext cx="4665251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/>
              <a:t>Fonte: elaborazioni su dati Dipartimento Amministrazione Penitenziaria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411296" y="208236"/>
            <a:ext cx="9398538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002060"/>
                </a:solidFill>
              </a:rPr>
              <a:t>Numero di detenuti stranieri e percentuali sul totale dei presenti negli Istituti Penitenziari in Italia  per regione al 31 Marzo 2026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1191762" y="1455972"/>
            <a:ext cx="22528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/>
              <a:t>Legenda:</a:t>
            </a:r>
          </a:p>
          <a:p>
            <a:pPr algn="ctr"/>
            <a:r>
              <a:rPr lang="it-IT" sz="1600" dirty="0"/>
              <a:t> % di stranieri su totale detenuti</a:t>
            </a: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1081" y="2286969"/>
            <a:ext cx="2140382" cy="1384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2797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2571</TotalTime>
  <Words>856</Words>
  <Application>Microsoft Office PowerPoint</Application>
  <PresentationFormat>Widescreen</PresentationFormat>
  <Paragraphs>243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Tahoma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Lorenzo</dc:creator>
  <cp:lastModifiedBy>Ugo Degl'Innocenti</cp:lastModifiedBy>
  <cp:revision>191</cp:revision>
  <dcterms:created xsi:type="dcterms:W3CDTF">2022-10-11T15:14:06Z</dcterms:created>
  <dcterms:modified xsi:type="dcterms:W3CDTF">2026-04-13T17:10:13Z</dcterms:modified>
</cp:coreProperties>
</file>