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66" r:id="rId3"/>
    <p:sldId id="270" r:id="rId4"/>
    <p:sldId id="273" r:id="rId5"/>
    <p:sldId id="292" r:id="rId6"/>
    <p:sldId id="274" r:id="rId7"/>
    <p:sldId id="293" r:id="rId8"/>
    <p:sldId id="287" r:id="rId9"/>
    <p:sldId id="286" r:id="rId10"/>
    <p:sldId id="291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41" autoAdjust="0"/>
    <p:restoredTop sz="92662" autoAdjust="0"/>
  </p:normalViewPr>
  <p:slideViewPr>
    <p:cSldViewPr>
      <p:cViewPr>
        <p:scale>
          <a:sx n="75" d="100"/>
          <a:sy n="75" d="100"/>
        </p:scale>
        <p:origin x="14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aprile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aprile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aprile%20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aprile%20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abelle%20e%20grafici%20%20aprile%20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044070264879709E-2"/>
          <c:y val="7.7823408975648376E-4"/>
          <c:w val="0.92984238157627153"/>
          <c:h val="0.8884643795452451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6.39735576113998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934-490C-A3EB-0D9F6C29ACE0}"/>
                </c:ext>
              </c:extLst>
            </c:dLbl>
            <c:dLbl>
              <c:idx val="7"/>
              <c:layout>
                <c:manualLayout>
                  <c:x val="-3.018215979815221E-17"/>
                  <c:y val="3.52105002843783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934-490C-A3EB-0D9F6C29ACE0}"/>
                </c:ext>
              </c:extLst>
            </c:dLbl>
            <c:dLbl>
              <c:idx val="12"/>
              <c:layout>
                <c:manualLayout>
                  <c:x val="-4.9389559306425397E-3"/>
                  <c:y val="1.30047582836406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934-490C-A3EB-0D9F6C29ACE0}"/>
                </c:ext>
              </c:extLst>
            </c:dLbl>
            <c:dLbl>
              <c:idx val="19"/>
              <c:layout>
                <c:manualLayout>
                  <c:x val="0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934-490C-A3EB-0D9F6C29ACE0}"/>
                </c:ext>
              </c:extLst>
            </c:dLbl>
            <c:dLbl>
              <c:idx val="24"/>
              <c:layout>
                <c:manualLayout>
                  <c:x val="-4.1157966088687832E-3"/>
                  <c:y val="4.31080759613974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934-490C-A3EB-0D9F6C29ACE0}"/>
                </c:ext>
              </c:extLst>
            </c:dLbl>
            <c:dLbl>
              <c:idx val="31"/>
              <c:layout>
                <c:manualLayout>
                  <c:x val="-4.1157966088687832E-3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934-490C-A3EB-0D9F6C29ACE0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934-490C-A3EB-0D9F6C29ACE0}"/>
                </c:ext>
              </c:extLst>
            </c:dLbl>
            <c:dLbl>
              <c:idx val="38"/>
              <c:layout>
                <c:manualLayout>
                  <c:x val="-8.2315932177375668E-4"/>
                  <c:y val="1.7351733627391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934-490C-A3EB-0D9F6C29ACE0}"/>
                </c:ext>
              </c:extLst>
            </c:dLbl>
            <c:dLbl>
              <c:idx val="43"/>
              <c:layout>
                <c:manualLayout>
                  <c:x val="-4.9389559306426611E-3"/>
                  <c:y val="-1.48515952886089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934-490C-A3EB-0D9F6C29ACE0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934-490C-A3EB-0D9F6C29ACE0}"/>
                </c:ext>
              </c:extLst>
            </c:dLbl>
            <c:dLbl>
              <c:idx val="47"/>
              <c:layout>
                <c:manualLayout>
                  <c:x val="1.070107118305883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934-490C-A3EB-0D9F6C29ACE0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934-490C-A3EB-0D9F6C29ACE0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934-490C-A3EB-0D9F6C29ACE0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934-490C-A3EB-0D9F6C29ACE0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934-490C-A3EB-0D9F6C29ACE0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934-490C-A3EB-0D9F6C29ACE0}"/>
                </c:ext>
              </c:extLst>
            </c:dLbl>
            <c:dLbl>
              <c:idx val="5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934-490C-A3EB-0D9F6C29ACE0}"/>
                </c:ext>
              </c:extLst>
            </c:dLbl>
            <c:dLbl>
              <c:idx val="5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934-490C-A3EB-0D9F6C29ACE0}"/>
                </c:ext>
              </c:extLst>
            </c:dLbl>
            <c:dLbl>
              <c:idx val="5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934-490C-A3EB-0D9F6C29ACE0}"/>
                </c:ext>
              </c:extLst>
            </c:dLbl>
            <c:dLbl>
              <c:idx val="5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934-490C-A3EB-0D9F6C29ACE0}"/>
                </c:ext>
              </c:extLst>
            </c:dLbl>
            <c:dLbl>
              <c:idx val="57"/>
              <c:layout>
                <c:manualLayout>
                  <c:x val="-3.2926372870951473E-3"/>
                  <c:y val="1.73517336273911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E934-490C-A3EB-0D9F6C29ACE0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dash"/>
                <a:headEnd type="none" w="med" len="med"/>
                <a:tailEnd type="arrow" w="med" len="med"/>
              </a:ln>
              <a:effectLst/>
            </c:spPr>
            <c:trendlineType val="poly"/>
            <c:order val="2"/>
            <c:forward val="2"/>
            <c:dispRSqr val="0"/>
            <c:dispEq val="0"/>
          </c:trendline>
          <c:cat>
            <c:strRef>
              <c:f>'trend lazio'!$Y$79:$CD$79</c:f>
              <c:strCache>
                <c:ptCount val="58"/>
                <c:pt idx="0">
                  <c:v>giu. 21</c:v>
                </c:pt>
                <c:pt idx="7">
                  <c:v>gen 22</c:v>
                </c:pt>
                <c:pt idx="12">
                  <c:v>giu. 22</c:v>
                </c:pt>
                <c:pt idx="19">
                  <c:v>gen. 23</c:v>
                </c:pt>
                <c:pt idx="24">
                  <c:v>giu. 23</c:v>
                </c:pt>
                <c:pt idx="31">
                  <c:v>gen. 24</c:v>
                </c:pt>
                <c:pt idx="36">
                  <c:v>giu. 24</c:v>
                </c:pt>
                <c:pt idx="43">
                  <c:v>gen. 25</c:v>
                </c:pt>
                <c:pt idx="48">
                  <c:v>giu. 25</c:v>
                </c:pt>
                <c:pt idx="57">
                  <c:v>MAR. 26</c:v>
                </c:pt>
              </c:strCache>
            </c:strRef>
          </c:cat>
          <c:val>
            <c:numRef>
              <c:f>'trend lazio'!$Y$80:$CD$80</c:f>
              <c:numCache>
                <c:formatCode>_-* #,##0\ _€_-;\-* #,##0\ _€_-;_-* "-"??\ _€_-;_-@_-</c:formatCode>
                <c:ptCount val="58"/>
                <c:pt idx="0">
                  <c:v>53637</c:v>
                </c:pt>
                <c:pt idx="1">
                  <c:v>53129</c:v>
                </c:pt>
                <c:pt idx="2">
                  <c:v>53557</c:v>
                </c:pt>
                <c:pt idx="3">
                  <c:v>53930</c:v>
                </c:pt>
                <c:pt idx="4">
                  <c:v>54307</c:v>
                </c:pt>
                <c:pt idx="5">
                  <c:v>54593</c:v>
                </c:pt>
                <c:pt idx="6">
                  <c:v>54134</c:v>
                </c:pt>
                <c:pt idx="7">
                  <c:v>54372</c:v>
                </c:pt>
                <c:pt idx="8">
                  <c:v>54635</c:v>
                </c:pt>
                <c:pt idx="9">
                  <c:v>54609</c:v>
                </c:pt>
                <c:pt idx="10">
                  <c:v>54595</c:v>
                </c:pt>
                <c:pt idx="11">
                  <c:v>54771</c:v>
                </c:pt>
                <c:pt idx="12">
                  <c:v>54841</c:v>
                </c:pt>
                <c:pt idx="13">
                  <c:v>54979</c:v>
                </c:pt>
                <c:pt idx="14">
                  <c:v>55637</c:v>
                </c:pt>
                <c:pt idx="15">
                  <c:v>55835</c:v>
                </c:pt>
                <c:pt idx="16">
                  <c:v>56225</c:v>
                </c:pt>
                <c:pt idx="17">
                  <c:v>56524</c:v>
                </c:pt>
                <c:pt idx="18">
                  <c:v>56196</c:v>
                </c:pt>
                <c:pt idx="19">
                  <c:v>56127</c:v>
                </c:pt>
                <c:pt idx="20">
                  <c:v>56319</c:v>
                </c:pt>
                <c:pt idx="21">
                  <c:v>56605</c:v>
                </c:pt>
                <c:pt idx="22">
                  <c:v>56674</c:v>
                </c:pt>
                <c:pt idx="23">
                  <c:v>57230</c:v>
                </c:pt>
                <c:pt idx="24">
                  <c:v>57525</c:v>
                </c:pt>
                <c:pt idx="25">
                  <c:v>57749</c:v>
                </c:pt>
                <c:pt idx="26">
                  <c:v>58428</c:v>
                </c:pt>
                <c:pt idx="27" formatCode="#,##0">
                  <c:v>58987</c:v>
                </c:pt>
                <c:pt idx="28">
                  <c:v>59715</c:v>
                </c:pt>
                <c:pt idx="29">
                  <c:v>60116</c:v>
                </c:pt>
                <c:pt idx="30">
                  <c:v>60166</c:v>
                </c:pt>
                <c:pt idx="31" formatCode="#,##0">
                  <c:v>60637</c:v>
                </c:pt>
                <c:pt idx="32">
                  <c:v>60924</c:v>
                </c:pt>
                <c:pt idx="33">
                  <c:v>61049</c:v>
                </c:pt>
                <c:pt idx="34" formatCode="#,##0">
                  <c:v>61297</c:v>
                </c:pt>
                <c:pt idx="35">
                  <c:v>61547</c:v>
                </c:pt>
                <c:pt idx="36">
                  <c:v>61480</c:v>
                </c:pt>
                <c:pt idx="37" formatCode="#,##0">
                  <c:v>61133</c:v>
                </c:pt>
                <c:pt idx="38">
                  <c:v>61758</c:v>
                </c:pt>
                <c:pt idx="39">
                  <c:v>61862</c:v>
                </c:pt>
                <c:pt idx="40">
                  <c:v>62110</c:v>
                </c:pt>
                <c:pt idx="41">
                  <c:v>62464</c:v>
                </c:pt>
                <c:pt idx="42">
                  <c:v>61861</c:v>
                </c:pt>
                <c:pt idx="43">
                  <c:v>61916</c:v>
                </c:pt>
                <c:pt idx="44">
                  <c:v>62165</c:v>
                </c:pt>
                <c:pt idx="45">
                  <c:v>62281</c:v>
                </c:pt>
                <c:pt idx="46">
                  <c:v>62445</c:v>
                </c:pt>
                <c:pt idx="47">
                  <c:v>62761</c:v>
                </c:pt>
                <c:pt idx="48">
                  <c:v>62728</c:v>
                </c:pt>
                <c:pt idx="49">
                  <c:v>62569</c:v>
                </c:pt>
                <c:pt idx="50">
                  <c:v>63167</c:v>
                </c:pt>
                <c:pt idx="51">
                  <c:v>63198</c:v>
                </c:pt>
                <c:pt idx="52">
                  <c:v>63493</c:v>
                </c:pt>
                <c:pt idx="53">
                  <c:v>63868</c:v>
                </c:pt>
                <c:pt idx="54">
                  <c:v>63499</c:v>
                </c:pt>
                <c:pt idx="55">
                  <c:v>63734</c:v>
                </c:pt>
                <c:pt idx="56">
                  <c:v>63799</c:v>
                </c:pt>
                <c:pt idx="57">
                  <c:v>63977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E934-490C-A3EB-0D9F6C29ACE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190169952"/>
        <c:axId val="1190171200"/>
      </c:barChart>
      <c:catAx>
        <c:axId val="119016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90171200"/>
        <c:crosses val="autoZero"/>
        <c:auto val="1"/>
        <c:lblAlgn val="ctr"/>
        <c:lblOffset val="100"/>
        <c:noMultiLvlLbl val="0"/>
      </c:catAx>
      <c:valAx>
        <c:axId val="1190171200"/>
        <c:scaling>
          <c:orientation val="minMax"/>
          <c:min val="30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119016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100" b="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51657399252458E-2"/>
          <c:y val="1.4474772539288668E-2"/>
          <c:w val="0.87502990548552051"/>
          <c:h val="0.838843841790247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'detenuti e posti disponibili'!$B$33</c:f>
              <c:strCache>
                <c:ptCount val="1"/>
                <c:pt idx="0">
                  <c:v>Numero detenuti presenti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515-4D5B-A3EB-3D4E4B9FA231}"/>
                </c:ext>
              </c:extLst>
            </c:dLbl>
            <c:dLbl>
              <c:idx val="8"/>
              <c:layout>
                <c:manualLayout>
                  <c:x val="-5.5648302726767343E-3"/>
                  <c:y val="2.6881720430107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515-4D5B-A3EB-3D4E4B9FA231}"/>
                </c:ext>
              </c:extLst>
            </c:dLbl>
            <c:dLbl>
              <c:idx val="21"/>
              <c:layout>
                <c:manualLayout>
                  <c:x val="2.9039618336444722E-2"/>
                  <c:y val="2.0678246484698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515-4D5B-A3EB-3D4E4B9FA231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detenuti presenti</c:nam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disponibili'!$A$34:$A$56</c:f>
              <c:strCache>
                <c:ptCount val="23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  <c:pt idx="19">
                  <c:v>dic. 25</c:v>
                </c:pt>
                <c:pt idx="20">
                  <c:v>gen. 26</c:v>
                </c:pt>
                <c:pt idx="21">
                  <c:v>feb.26</c:v>
                </c:pt>
                <c:pt idx="22">
                  <c:v>mar. 26</c:v>
                </c:pt>
              </c:strCache>
            </c:strRef>
          </c:cat>
          <c:val>
            <c:numRef>
              <c:f>'detenuti e posti disponibili'!$B$34:$B$56</c:f>
              <c:numCache>
                <c:formatCode>_-* #,##0\ _€_-;\-* #,##0\ _€_-;_-* "-"??\ _€_-;_-@_-</c:formatCode>
                <c:ptCount val="23"/>
                <c:pt idx="0">
                  <c:v>52273</c:v>
                </c:pt>
                <c:pt idx="1">
                  <c:v>54157</c:v>
                </c:pt>
                <c:pt idx="2">
                  <c:v>56167</c:v>
                </c:pt>
                <c:pt idx="3">
                  <c:v>57749</c:v>
                </c:pt>
                <c:pt idx="4" formatCode="#,##0">
                  <c:v>60637</c:v>
                </c:pt>
                <c:pt idx="5">
                  <c:v>61480</c:v>
                </c:pt>
                <c:pt idx="6">
                  <c:v>62464</c:v>
                </c:pt>
                <c:pt idx="7">
                  <c:v>61861</c:v>
                </c:pt>
                <c:pt idx="8">
                  <c:v>61916</c:v>
                </c:pt>
                <c:pt idx="9">
                  <c:v>62132</c:v>
                </c:pt>
                <c:pt idx="10">
                  <c:v>62281</c:v>
                </c:pt>
                <c:pt idx="11">
                  <c:v>62445</c:v>
                </c:pt>
                <c:pt idx="12">
                  <c:v>62761</c:v>
                </c:pt>
                <c:pt idx="13">
                  <c:v>62728</c:v>
                </c:pt>
                <c:pt idx="14">
                  <c:v>62569</c:v>
                </c:pt>
                <c:pt idx="15">
                  <c:v>63167</c:v>
                </c:pt>
                <c:pt idx="16">
                  <c:v>63198</c:v>
                </c:pt>
                <c:pt idx="17">
                  <c:v>63493</c:v>
                </c:pt>
                <c:pt idx="18">
                  <c:v>63868</c:v>
                </c:pt>
                <c:pt idx="19">
                  <c:v>63499</c:v>
                </c:pt>
                <c:pt idx="20">
                  <c:v>63734</c:v>
                </c:pt>
                <c:pt idx="21">
                  <c:v>63799</c:v>
                </c:pt>
                <c:pt idx="22">
                  <c:v>63997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15-4D5B-A3EB-3D4E4B9FA231}"/>
            </c:ext>
          </c:extLst>
        </c:ser>
        <c:ser>
          <c:idx val="1"/>
          <c:order val="1"/>
          <c:tx>
            <c:strRef>
              <c:f>'detenuti e posti disponibili'!$C$33</c:f>
              <c:strCache>
                <c:ptCount val="1"/>
                <c:pt idx="0">
                  <c:v>Posti effettivamente disponibili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515-4D5B-A3EB-3D4E4B9FA231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515-4D5B-A3EB-3D4E4B9FA231}"/>
                </c:ext>
              </c:extLst>
            </c:dLbl>
            <c:dLbl>
              <c:idx val="2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515-4D5B-A3EB-3D4E4B9FA231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numero posti disponibili</c:nam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disponibili'!$A$34:$A$56</c:f>
              <c:strCache>
                <c:ptCount val="23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  <c:pt idx="19">
                  <c:v>dic. 25</c:v>
                </c:pt>
                <c:pt idx="20">
                  <c:v>gen. 26</c:v>
                </c:pt>
                <c:pt idx="21">
                  <c:v>feb.26</c:v>
                </c:pt>
                <c:pt idx="22">
                  <c:v>mar. 26</c:v>
                </c:pt>
              </c:strCache>
            </c:strRef>
          </c:cat>
          <c:val>
            <c:numRef>
              <c:f>'detenuti e posti disponibili'!$C$34:$C$56</c:f>
              <c:numCache>
                <c:formatCode>_-* #,##0\ _€_-;\-* #,##0\ _€_-;_-* "-"??\ _€_-;_-@_-</c:formatCode>
                <c:ptCount val="23"/>
                <c:pt idx="0">
                  <c:v>47923</c:v>
                </c:pt>
                <c:pt idx="1">
                  <c:v>47258</c:v>
                </c:pt>
                <c:pt idx="2">
                  <c:v>47661</c:v>
                </c:pt>
                <c:pt idx="3">
                  <c:v>47631</c:v>
                </c:pt>
                <c:pt idx="4">
                  <c:v>47691</c:v>
                </c:pt>
                <c:pt idx="5">
                  <c:v>47578</c:v>
                </c:pt>
                <c:pt idx="6">
                  <c:v>46662</c:v>
                </c:pt>
                <c:pt idx="7">
                  <c:v>46679</c:v>
                </c:pt>
                <c:pt idx="8">
                  <c:v>46626</c:v>
                </c:pt>
                <c:pt idx="9">
                  <c:v>46900</c:v>
                </c:pt>
                <c:pt idx="10">
                  <c:v>46948</c:v>
                </c:pt>
                <c:pt idx="11">
                  <c:v>46777</c:v>
                </c:pt>
                <c:pt idx="12">
                  <c:v>46792</c:v>
                </c:pt>
                <c:pt idx="13">
                  <c:v>46796</c:v>
                </c:pt>
                <c:pt idx="14">
                  <c:v>46696</c:v>
                </c:pt>
                <c:pt idx="15">
                  <c:v>46670</c:v>
                </c:pt>
                <c:pt idx="16">
                  <c:v>46657</c:v>
                </c:pt>
                <c:pt idx="17">
                  <c:v>46561</c:v>
                </c:pt>
                <c:pt idx="18">
                  <c:v>46101</c:v>
                </c:pt>
                <c:pt idx="19">
                  <c:v>46081</c:v>
                </c:pt>
                <c:pt idx="20">
                  <c:v>46063</c:v>
                </c:pt>
                <c:pt idx="21">
                  <c:v>46091</c:v>
                </c:pt>
                <c:pt idx="22">
                  <c:v>46353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515-4D5B-A3EB-3D4E4B9FA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574127"/>
        <c:axId val="378574959"/>
      </c:barChart>
      <c:lineChart>
        <c:grouping val="standard"/>
        <c:varyColors val="0"/>
        <c:ser>
          <c:idx val="2"/>
          <c:order val="2"/>
          <c:tx>
            <c:strRef>
              <c:f>'detenuti e posti disponibili'!$D$33</c:f>
              <c:strCache>
                <c:ptCount val="1"/>
                <c:pt idx="0">
                  <c:v>Tasso affollamento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515-4D5B-A3EB-3D4E4B9FA231}"/>
                </c:ext>
              </c:extLst>
            </c:dLbl>
            <c:dLbl>
              <c:idx val="21"/>
              <c:layout>
                <c:manualLayout>
                  <c:x val="-6.222775357809583E-3"/>
                  <c:y val="-8.2712985938792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515-4D5B-A3EB-3D4E4B9FA231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e posti disponibili'!$A$34:$A$56</c:f>
              <c:strCache>
                <c:ptCount val="23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  <c:pt idx="17">
                  <c:v>ott. 25</c:v>
                </c:pt>
                <c:pt idx="18">
                  <c:v>nov. 25</c:v>
                </c:pt>
                <c:pt idx="19">
                  <c:v>dic. 25</c:v>
                </c:pt>
                <c:pt idx="20">
                  <c:v>gen. 26</c:v>
                </c:pt>
                <c:pt idx="21">
                  <c:v>feb.26</c:v>
                </c:pt>
                <c:pt idx="22">
                  <c:v>mar. 26</c:v>
                </c:pt>
              </c:strCache>
            </c:strRef>
          </c:cat>
          <c:val>
            <c:numRef>
              <c:f>'detenuti e posti disponibili'!$D$34:$D$56</c:f>
              <c:numCache>
                <c:formatCode>0.0%</c:formatCode>
                <c:ptCount val="23"/>
                <c:pt idx="0">
                  <c:v>1.090770611188782</c:v>
                </c:pt>
                <c:pt idx="1">
                  <c:v>1.1459858648271193</c:v>
                </c:pt>
                <c:pt idx="2">
                  <c:v>1.1784687690144982</c:v>
                </c:pt>
                <c:pt idx="3">
                  <c:v>1.2124246814049673</c:v>
                </c:pt>
                <c:pt idx="4">
                  <c:v>1.2714558302405066</c:v>
                </c:pt>
                <c:pt idx="5">
                  <c:v>1.2921938711169028</c:v>
                </c:pt>
                <c:pt idx="6">
                  <c:v>1.3386481505293386</c:v>
                </c:pt>
                <c:pt idx="7">
                  <c:v>1.325242614451895</c:v>
                </c:pt>
                <c:pt idx="8">
                  <c:v>1.3279286235147771</c:v>
                </c:pt>
                <c:pt idx="9">
                  <c:v>1.324776119402985</c:v>
                </c:pt>
                <c:pt idx="10">
                  <c:v>1.3265953821249041</c:v>
                </c:pt>
                <c:pt idx="11">
                  <c:v>1.3349509374265129</c:v>
                </c:pt>
                <c:pt idx="12">
                  <c:v>1.3412762865447085</c:v>
                </c:pt>
                <c:pt idx="13">
                  <c:v>1.3404564492691684</c:v>
                </c:pt>
                <c:pt idx="14">
                  <c:v>1.3399220489977728</c:v>
                </c:pt>
                <c:pt idx="15">
                  <c:v>1.3534818941504179</c:v>
                </c:pt>
                <c:pt idx="16">
                  <c:v>1.3545234369976638</c:v>
                </c:pt>
                <c:pt idx="17">
                  <c:v>1.3636519834196001</c:v>
                </c:pt>
                <c:pt idx="18">
                  <c:v>1.3853929415847812</c:v>
                </c:pt>
                <c:pt idx="19">
                  <c:v>1.3779865888327076</c:v>
                </c:pt>
                <c:pt idx="20">
                  <c:v>1.3836267720296116</c:v>
                </c:pt>
                <c:pt idx="21">
                  <c:v>1.3841964808747911</c:v>
                </c:pt>
                <c:pt idx="22">
                  <c:v>1.3806441869997628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0515-4D5B-A3EB-3D4E4B9FA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577871"/>
        <c:axId val="378591183"/>
      </c:lineChart>
      <c:catAx>
        <c:axId val="37857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959"/>
        <c:crosses val="autoZero"/>
        <c:auto val="1"/>
        <c:lblAlgn val="ctr"/>
        <c:lblOffset val="100"/>
        <c:noMultiLvlLbl val="0"/>
      </c:catAx>
      <c:valAx>
        <c:axId val="378574959"/>
        <c:scaling>
          <c:orientation val="minMax"/>
          <c:min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127"/>
        <c:crosses val="autoZero"/>
        <c:crossBetween val="between"/>
      </c:valAx>
      <c:valAx>
        <c:axId val="378591183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7871"/>
        <c:crosses val="max"/>
        <c:crossBetween val="between"/>
        <c:majorUnit val="0.1"/>
      </c:valAx>
      <c:catAx>
        <c:axId val="37857787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8591183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10964783596891219"/>
          <c:y val="0.92484836786660829"/>
          <c:w val="0.7807043280621756"/>
          <c:h val="6.10091981499766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alternative1'!$B$136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rgbClr val="00206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8"/>
              <c:spPr>
                <a:solidFill>
                  <a:schemeClr val="bg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67E-4DB6-8447-80CB495BFCA5}"/>
                </c:ext>
              </c:extLst>
            </c:dLbl>
            <c:spPr>
              <a:solidFill>
                <a:schemeClr val="bg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alternative1'!$A$137:$A$151</c:f>
              <c:strCache>
                <c:ptCount val="15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  <c:pt idx="13">
                  <c:v>feb. 2026</c:v>
                </c:pt>
                <c:pt idx="14">
                  <c:v>mar. 2026</c:v>
                </c:pt>
              </c:strCache>
            </c:strRef>
          </c:cat>
          <c:val>
            <c:numRef>
              <c:f>'misure alternative1'!$B$137:$B$151</c:f>
              <c:numCache>
                <c:formatCode>_-* #,##0\ _€_-;\-* #,##0\ _€_-;_-* "-"??\ _€_-;_-@_-</c:formatCode>
                <c:ptCount val="15"/>
                <c:pt idx="0">
                  <c:v>60769</c:v>
                </c:pt>
                <c:pt idx="1">
                  <c:v>53364</c:v>
                </c:pt>
                <c:pt idx="2">
                  <c:v>54134</c:v>
                </c:pt>
                <c:pt idx="3">
                  <c:v>56196</c:v>
                </c:pt>
                <c:pt idx="4">
                  <c:v>60166</c:v>
                </c:pt>
                <c:pt idx="5">
                  <c:v>61861</c:v>
                </c:pt>
                <c:pt idx="6">
                  <c:v>62281</c:v>
                </c:pt>
                <c:pt idx="7">
                  <c:v>62728</c:v>
                </c:pt>
                <c:pt idx="8">
                  <c:v>63198</c:v>
                </c:pt>
                <c:pt idx="9">
                  <c:v>63493</c:v>
                </c:pt>
                <c:pt idx="10">
                  <c:v>63803</c:v>
                </c:pt>
                <c:pt idx="11">
                  <c:v>63499</c:v>
                </c:pt>
                <c:pt idx="12">
                  <c:v>63734</c:v>
                </c:pt>
                <c:pt idx="13">
                  <c:v>63799</c:v>
                </c:pt>
                <c:pt idx="14">
                  <c:v>63977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7E-4DB6-8447-80CB495BFCA5}"/>
            </c:ext>
          </c:extLst>
        </c:ser>
        <c:ser>
          <c:idx val="1"/>
          <c:order val="1"/>
          <c:tx>
            <c:strRef>
              <c:f>'misure alternative1'!$C$136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B67E-4DB6-8447-80CB495BFCA5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B67E-4DB6-8447-80CB495BFCA5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alternative1'!$A$137:$A$151</c:f>
              <c:strCache>
                <c:ptCount val="15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  <c:pt idx="13">
                  <c:v>feb. 2026</c:v>
                </c:pt>
                <c:pt idx="14">
                  <c:v>mar. 2026</c:v>
                </c:pt>
              </c:strCache>
            </c:strRef>
          </c:cat>
          <c:val>
            <c:numRef>
              <c:f>'misure alternative1'!$C$137:$C$151</c:f>
              <c:numCache>
                <c:formatCode>_-* #,##0\ _€_-;\-* #,##0\ _€_-;_-* "-"??\ _€_-;_-@_-</c:formatCode>
                <c:ptCount val="15"/>
                <c:pt idx="0">
                  <c:v>60360</c:v>
                </c:pt>
                <c:pt idx="1">
                  <c:v>59711</c:v>
                </c:pt>
                <c:pt idx="2">
                  <c:v>68830</c:v>
                </c:pt>
                <c:pt idx="3">
                  <c:v>74558</c:v>
                </c:pt>
                <c:pt idx="4">
                  <c:v>84829</c:v>
                </c:pt>
                <c:pt idx="5">
                  <c:v>93511</c:v>
                </c:pt>
                <c:pt idx="6">
                  <c:v>98257</c:v>
                </c:pt>
                <c:pt idx="7">
                  <c:v>99761</c:v>
                </c:pt>
                <c:pt idx="8">
                  <c:v>99549</c:v>
                </c:pt>
                <c:pt idx="9">
                  <c:v>99717</c:v>
                </c:pt>
                <c:pt idx="10">
                  <c:v>100699</c:v>
                </c:pt>
                <c:pt idx="11">
                  <c:v>100756</c:v>
                </c:pt>
                <c:pt idx="12">
                  <c:v>100331</c:v>
                </c:pt>
                <c:pt idx="13">
                  <c:v>100828</c:v>
                </c:pt>
                <c:pt idx="14">
                  <c:v>101728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7E-4DB6-8447-80CB495BFCA5}"/>
            </c:ext>
          </c:extLst>
        </c:ser>
        <c:ser>
          <c:idx val="2"/>
          <c:order val="2"/>
          <c:tx>
            <c:strRef>
              <c:f>'misure alternative1'!$D$136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10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B67E-4DB6-8447-80CB495BFCA5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alternative1'!$A$137:$A$151</c:f>
              <c:strCache>
                <c:ptCount val="15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mar. 2025</c:v>
                </c:pt>
                <c:pt idx="7">
                  <c:v>giu. 2025</c:v>
                </c:pt>
                <c:pt idx="8">
                  <c:v>sett. 2025</c:v>
                </c:pt>
                <c:pt idx="9">
                  <c:v>ott. 2025</c:v>
                </c:pt>
                <c:pt idx="10">
                  <c:v>nov. 2025</c:v>
                </c:pt>
                <c:pt idx="11">
                  <c:v>dic. 2025</c:v>
                </c:pt>
                <c:pt idx="12">
                  <c:v>gen. 2026</c:v>
                </c:pt>
                <c:pt idx="13">
                  <c:v>feb. 2026</c:v>
                </c:pt>
                <c:pt idx="14">
                  <c:v>mar. 2026</c:v>
                </c:pt>
              </c:strCache>
            </c:strRef>
          </c:cat>
          <c:val>
            <c:numRef>
              <c:f>'misure alternative1'!$D$137:$D$151</c:f>
              <c:numCache>
                <c:formatCode>_-* #,##0\ _€_-;\-* #,##0\ _€_-;_-* "-"??\ _€_-;_-@_-</c:formatCode>
                <c:ptCount val="15"/>
                <c:pt idx="0">
                  <c:v>121129</c:v>
                </c:pt>
                <c:pt idx="1">
                  <c:v>113075</c:v>
                </c:pt>
                <c:pt idx="2">
                  <c:v>122964</c:v>
                </c:pt>
                <c:pt idx="3">
                  <c:v>130754</c:v>
                </c:pt>
                <c:pt idx="4">
                  <c:v>144995</c:v>
                </c:pt>
                <c:pt idx="5">
                  <c:v>155372</c:v>
                </c:pt>
                <c:pt idx="6">
                  <c:v>160538</c:v>
                </c:pt>
                <c:pt idx="7">
                  <c:v>162489</c:v>
                </c:pt>
                <c:pt idx="8">
                  <c:v>162747</c:v>
                </c:pt>
                <c:pt idx="9">
                  <c:v>163210</c:v>
                </c:pt>
                <c:pt idx="10">
                  <c:v>164502</c:v>
                </c:pt>
                <c:pt idx="11">
                  <c:v>164255</c:v>
                </c:pt>
                <c:pt idx="12">
                  <c:v>164065</c:v>
                </c:pt>
                <c:pt idx="13">
                  <c:v>164627</c:v>
                </c:pt>
                <c:pt idx="14">
                  <c:v>165705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7E-4DB6-8447-80CB495BFCA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75000"/>
          <c:min val="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'misure alternative1'!$B$153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chemeClr val="accent1">
                <a:shade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8"/>
              <c:spPr>
                <a:solidFill>
                  <a:schemeClr val="bg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E09-4411-B572-086E5229FE7D}"/>
                </c:ext>
              </c:extLst>
            </c:dLbl>
            <c:spPr>
              <a:solidFill>
                <a:schemeClr val="bg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alternative1'!$A$154:$A$166</c:f>
              <c:strCache>
                <c:ptCount val="13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  <c:pt idx="12">
                  <c:v>mar. 2026</c:v>
                </c:pt>
              </c:strCache>
            </c:strRef>
          </c:cat>
          <c:val>
            <c:numRef>
              <c:f>'misure alternative1'!$B$154:$B$166</c:f>
              <c:numCache>
                <c:formatCode>_-* #,##0\ _€_-;\-* #,##0\ _€_-;_-* "-"??\ _€_-;_-@_-</c:formatCode>
                <c:ptCount val="13"/>
                <c:pt idx="0">
                  <c:v>6566</c:v>
                </c:pt>
                <c:pt idx="1">
                  <c:v>5816</c:v>
                </c:pt>
                <c:pt idx="2">
                  <c:v>5548</c:v>
                </c:pt>
                <c:pt idx="3">
                  <c:v>5933</c:v>
                </c:pt>
                <c:pt idx="4">
                  <c:v>6537</c:v>
                </c:pt>
                <c:pt idx="5">
                  <c:v>6665</c:v>
                </c:pt>
                <c:pt idx="6">
                  <c:v>6785</c:v>
                </c:pt>
                <c:pt idx="7">
                  <c:v>6659</c:v>
                </c:pt>
                <c:pt idx="8">
                  <c:v>6686</c:v>
                </c:pt>
                <c:pt idx="9">
                  <c:v>6647</c:v>
                </c:pt>
                <c:pt idx="10">
                  <c:v>6701</c:v>
                </c:pt>
                <c:pt idx="11">
                  <c:v>6681</c:v>
                </c:pt>
                <c:pt idx="12">
                  <c:v>6722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09-4411-B572-086E5229FE7D}"/>
            </c:ext>
          </c:extLst>
        </c:ser>
        <c:ser>
          <c:idx val="1"/>
          <c:order val="1"/>
          <c:tx>
            <c:strRef>
              <c:f>'misure alternative1'!$C$153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7"/>
              <c:spPr>
                <a:solidFill>
                  <a:schemeClr val="bg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2E09-4411-B572-086E5229FE7D}"/>
                </c:ext>
              </c:extLst>
            </c:dLbl>
            <c:dLbl>
              <c:idx val="8"/>
              <c:spPr>
                <a:solidFill>
                  <a:schemeClr val="bg1">
                    <a:lumMod val="95000"/>
                  </a:schemeClr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2E09-4411-B572-086E5229FE7D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alternative1'!$A$154:$A$166</c:f>
              <c:strCache>
                <c:ptCount val="13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  <c:pt idx="12">
                  <c:v>mar. 2026</c:v>
                </c:pt>
              </c:strCache>
            </c:strRef>
          </c:cat>
          <c:val>
            <c:numRef>
              <c:f>'misure alternative1'!$C$154:$C$166</c:f>
              <c:numCache>
                <c:formatCode>_-* #,##0\ _€_-;\-* #,##0\ _€_-;_-* "-"??\ _€_-;_-@_-</c:formatCode>
                <c:ptCount val="13"/>
                <c:pt idx="0">
                  <c:v>3212</c:v>
                </c:pt>
                <c:pt idx="1">
                  <c:v>3545</c:v>
                </c:pt>
                <c:pt idx="2">
                  <c:v>3983</c:v>
                </c:pt>
                <c:pt idx="3">
                  <c:v>4221</c:v>
                </c:pt>
                <c:pt idx="4">
                  <c:v>4764</c:v>
                </c:pt>
                <c:pt idx="5">
                  <c:v>6325</c:v>
                </c:pt>
                <c:pt idx="6">
                  <c:v>7304</c:v>
                </c:pt>
                <c:pt idx="7">
                  <c:v>7309</c:v>
                </c:pt>
                <c:pt idx="8">
                  <c:v>7535</c:v>
                </c:pt>
                <c:pt idx="9">
                  <c:v>7498</c:v>
                </c:pt>
                <c:pt idx="10">
                  <c:v>7288</c:v>
                </c:pt>
                <c:pt idx="11">
                  <c:v>7246</c:v>
                </c:pt>
                <c:pt idx="12">
                  <c:v>7348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E09-4411-B572-086E5229FE7D}"/>
            </c:ext>
          </c:extLst>
        </c:ser>
        <c:ser>
          <c:idx val="2"/>
          <c:order val="2"/>
          <c:tx>
            <c:strRef>
              <c:f>'misure alternative1'!$D$153</c:f>
              <c:strCache>
                <c:ptCount val="1"/>
                <c:pt idx="0">
                  <c:v>TOTALE</c:v>
                </c:pt>
              </c:strCache>
            </c:strRef>
          </c:tx>
          <c:spPr>
            <a:noFill/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10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2E09-4411-B572-086E5229FE7D}"/>
                </c:ext>
              </c:extLst>
            </c:dLbl>
            <c:dLbl>
              <c:idx val="11"/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2E09-4411-B572-086E5229FE7D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alternative1'!$A$154:$A$166</c:f>
              <c:strCache>
                <c:ptCount val="13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  <c:pt idx="7">
                  <c:v>ott. 2025</c:v>
                </c:pt>
                <c:pt idx="8">
                  <c:v>nov. 2025</c:v>
                </c:pt>
                <c:pt idx="9">
                  <c:v>dic. 2025</c:v>
                </c:pt>
                <c:pt idx="10">
                  <c:v>gen. 2026</c:v>
                </c:pt>
                <c:pt idx="11">
                  <c:v>feb. 2026</c:v>
                </c:pt>
                <c:pt idx="12">
                  <c:v>mar. 2026</c:v>
                </c:pt>
              </c:strCache>
            </c:strRef>
          </c:cat>
          <c:val>
            <c:numRef>
              <c:f>'misure alternative1'!$D$154:$D$166</c:f>
              <c:numCache>
                <c:formatCode>_-* #,##0\ _€_-;\-* #,##0\ _€_-;_-* "-"??\ _€_-;_-@_-</c:formatCode>
                <c:ptCount val="13"/>
                <c:pt idx="0">
                  <c:v>9778</c:v>
                </c:pt>
                <c:pt idx="1">
                  <c:v>9361</c:v>
                </c:pt>
                <c:pt idx="2">
                  <c:v>9531</c:v>
                </c:pt>
                <c:pt idx="3">
                  <c:v>10154</c:v>
                </c:pt>
                <c:pt idx="4">
                  <c:v>11301</c:v>
                </c:pt>
                <c:pt idx="5">
                  <c:v>12990</c:v>
                </c:pt>
                <c:pt idx="6">
                  <c:v>14089</c:v>
                </c:pt>
                <c:pt idx="7">
                  <c:v>13968</c:v>
                </c:pt>
                <c:pt idx="8">
                  <c:v>14221</c:v>
                </c:pt>
                <c:pt idx="9">
                  <c:v>14145</c:v>
                </c:pt>
                <c:pt idx="10">
                  <c:v>13989</c:v>
                </c:pt>
                <c:pt idx="11">
                  <c:v>13927</c:v>
                </c:pt>
                <c:pt idx="12">
                  <c:v>14070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E09-4411-B572-086E5229FE7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  <c:max val="15000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'GIUSTIZIA MINORILE'!$B$183:$B$196</c:f>
              <c:strCache>
                <c:ptCount val="14"/>
                <c:pt idx="0">
                  <c:v>15/06/2023</c:v>
                </c:pt>
                <c:pt idx="2">
                  <c:v>15/12/2023</c:v>
                </c:pt>
                <c:pt idx="4">
                  <c:v>15/06/2024</c:v>
                </c:pt>
                <c:pt idx="6">
                  <c:v>31/12/2024</c:v>
                </c:pt>
                <c:pt idx="8">
                  <c:v>15/06/2025</c:v>
                </c:pt>
                <c:pt idx="10">
                  <c:v>31/12/2025</c:v>
                </c:pt>
                <c:pt idx="13">
                  <c:v>15/03/2026</c:v>
                </c:pt>
              </c:strCache>
            </c:strRef>
          </c:cat>
          <c:val>
            <c:numRef>
              <c:f>'GIUSTIZIA MINORILE'!$C$183:$C$196</c:f>
              <c:numCache>
                <c:formatCode>_-* #,##0\ _€_-;\-* #,##0\ _€_-;_-* "-"??\ _€_-;_-@_-</c:formatCode>
                <c:ptCount val="14"/>
                <c:pt idx="0">
                  <c:v>1356</c:v>
                </c:pt>
                <c:pt idx="1">
                  <c:v>1311</c:v>
                </c:pt>
                <c:pt idx="2">
                  <c:v>1434</c:v>
                </c:pt>
                <c:pt idx="3">
                  <c:v>1511</c:v>
                </c:pt>
                <c:pt idx="4">
                  <c:v>1580</c:v>
                </c:pt>
                <c:pt idx="5">
                  <c:v>1627</c:v>
                </c:pt>
                <c:pt idx="6">
                  <c:v>1707</c:v>
                </c:pt>
                <c:pt idx="7">
                  <c:v>1728</c:v>
                </c:pt>
                <c:pt idx="8">
                  <c:v>1749</c:v>
                </c:pt>
                <c:pt idx="9">
                  <c:v>1782</c:v>
                </c:pt>
                <c:pt idx="10">
                  <c:v>1821</c:v>
                </c:pt>
                <c:pt idx="11">
                  <c:v>1826</c:v>
                </c:pt>
                <c:pt idx="12">
                  <c:v>1834</c:v>
                </c:pt>
                <c:pt idx="13">
                  <c:v>1871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1F-4752-B344-C31DAF0352E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932056031"/>
        <c:axId val="932056863"/>
      </c:lineChart>
      <c:catAx>
        <c:axId val="932056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2056863"/>
        <c:crosses val="autoZero"/>
        <c:auto val="1"/>
        <c:lblAlgn val="ctr"/>
        <c:lblOffset val="100"/>
        <c:noMultiLvlLbl val="0"/>
      </c:catAx>
      <c:valAx>
        <c:axId val="932056863"/>
        <c:scaling>
          <c:orientation val="minMax"/>
          <c:min val="1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932056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 sz="1100"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90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69EB-0CD6-4C50-89F5-FDA7C356B6C7}" type="datetimeFigureOut">
              <a:rPr lang="it-IT" smtClean="0"/>
              <a:t>01/04/2026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4DF4-907E-4A92-A119-29C91BC896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5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64DF4-907E-4A92-A119-29C91BC8961D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72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18" y="11415"/>
            <a:ext cx="785640" cy="10413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17D0-2E68-4637-845D-D469B2751F76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10453"/>
            <a:ext cx="8424937" cy="5645145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Dipartimento Amministrazione Penitenziaria (DAP)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GIUSTIZIA MINORILE: numero di minori e giovani adulti presenti negli istituti penali e nelle comunità residenziali in Italia da giugno 2023 a </a:t>
            </a:r>
            <a:r>
              <a:rPr lang="it-IT" sz="2000" b="1" dirty="0" smtClean="0">
                <a:solidFill>
                  <a:srgbClr val="002060"/>
                </a:solidFill>
              </a:rPr>
              <a:t>marzo</a:t>
            </a:r>
            <a:r>
              <a:rPr lang="it-IT" sz="2000" b="1" dirty="0" smtClean="0">
                <a:solidFill>
                  <a:srgbClr val="002060"/>
                </a:solidFill>
              </a:rPr>
              <a:t> </a:t>
            </a:r>
            <a:r>
              <a:rPr lang="it-IT" sz="2000" b="1" dirty="0" smtClean="0">
                <a:solidFill>
                  <a:srgbClr val="002060"/>
                </a:solidFill>
              </a:rPr>
              <a:t>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039123"/>
              </p:ext>
            </p:extLst>
          </p:nvPr>
        </p:nvGraphicFramePr>
        <p:xfrm>
          <a:off x="202786" y="1352478"/>
          <a:ext cx="8206680" cy="4936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912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7657" y="189522"/>
            <a:ext cx="814812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Numero di persone detenute negli Istituti penitenziari in Italia </a:t>
            </a:r>
          </a:p>
          <a:p>
            <a:pPr algn="ctr"/>
            <a:r>
              <a:rPr lang="it-IT" sz="2400" b="1" dirty="0" smtClean="0">
                <a:solidFill>
                  <a:srgbClr val="002060"/>
                </a:solidFill>
              </a:rPr>
              <a:t> Giu. 2021 – </a:t>
            </a:r>
            <a:r>
              <a:rPr lang="it-IT" sz="2400" b="1" dirty="0" smtClean="0">
                <a:solidFill>
                  <a:srgbClr val="002060"/>
                </a:solidFill>
              </a:rPr>
              <a:t>Mar</a:t>
            </a:r>
            <a:r>
              <a:rPr lang="it-IT" sz="2400" b="1" dirty="0" smtClean="0">
                <a:solidFill>
                  <a:srgbClr val="002060"/>
                </a:solidFill>
              </a:rPr>
              <a:t>. </a:t>
            </a:r>
            <a:r>
              <a:rPr lang="it-IT" sz="2400" b="1" dirty="0" smtClean="0">
                <a:solidFill>
                  <a:srgbClr val="002060"/>
                </a:solidFill>
              </a:rPr>
              <a:t>2026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8894488"/>
              </p:ext>
            </p:extLst>
          </p:nvPr>
        </p:nvGraphicFramePr>
        <p:xfrm>
          <a:off x="179512" y="1052736"/>
          <a:ext cx="896448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91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presenti, posti effettivamente disponibili e tassi di affollamento negli istituti penitenziari in Italia dal 31/12/2020 al </a:t>
            </a:r>
            <a:r>
              <a:rPr lang="it-IT" sz="2000" b="1" dirty="0" smtClean="0">
                <a:solidFill>
                  <a:srgbClr val="002060"/>
                </a:solidFill>
              </a:rPr>
              <a:t>31/03/2026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7532043"/>
              </p:ext>
            </p:extLst>
          </p:nvPr>
        </p:nvGraphicFramePr>
        <p:xfrm>
          <a:off x="179512" y="1046252"/>
          <a:ext cx="8810525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63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176137"/>
            <a:ext cx="8324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Tasso di affollamento negli istituti penitenziari del Lazio e in Italia calcolato sul totale dei posti effettivamente disponibili al </a:t>
            </a:r>
            <a:r>
              <a:rPr lang="it-IT" b="1" dirty="0" smtClean="0"/>
              <a:t>31 marzo 2026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90270" y="6140579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istituti penitenziari in tutta Italia sono 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81" y="968032"/>
            <a:ext cx="8446969" cy="5042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5496" y="76562"/>
            <a:ext cx="83529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Dettaglio dei detenuti presenti negli istituti penitenziari del Lazio al  </a:t>
            </a:r>
            <a:r>
              <a:rPr lang="it-IT" b="1" dirty="0" smtClean="0"/>
              <a:t>31/03/2026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395536" y="6279703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/>
              <a:t>(*) i posti effettivamente disponibili degli istituti del Lazio sono calcolati in base all’ultimo aggiornamento disponibile delle schede di trasparenza degli istituti consultabili sul sito del Ministero della Giustizia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804248" y="651053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839181"/>
              </p:ext>
            </p:extLst>
          </p:nvPr>
        </p:nvGraphicFramePr>
        <p:xfrm>
          <a:off x="144179" y="472368"/>
          <a:ext cx="8244245" cy="586847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71183">
                  <a:extLst>
                    <a:ext uri="{9D8B030D-6E8A-4147-A177-3AD203B41FA5}">
                      <a16:colId xmlns:a16="http://schemas.microsoft.com/office/drawing/2014/main" val="1406207836"/>
                    </a:ext>
                  </a:extLst>
                </a:gridCol>
                <a:gridCol w="614203">
                  <a:extLst>
                    <a:ext uri="{9D8B030D-6E8A-4147-A177-3AD203B41FA5}">
                      <a16:colId xmlns:a16="http://schemas.microsoft.com/office/drawing/2014/main" val="1751016505"/>
                    </a:ext>
                  </a:extLst>
                </a:gridCol>
                <a:gridCol w="1289518">
                  <a:extLst>
                    <a:ext uri="{9D8B030D-6E8A-4147-A177-3AD203B41FA5}">
                      <a16:colId xmlns:a16="http://schemas.microsoft.com/office/drawing/2014/main" val="3942614510"/>
                    </a:ext>
                  </a:extLst>
                </a:gridCol>
                <a:gridCol w="1197955">
                  <a:extLst>
                    <a:ext uri="{9D8B030D-6E8A-4147-A177-3AD203B41FA5}">
                      <a16:colId xmlns:a16="http://schemas.microsoft.com/office/drawing/2014/main" val="2079229812"/>
                    </a:ext>
                  </a:extLst>
                </a:gridCol>
                <a:gridCol w="1065182">
                  <a:extLst>
                    <a:ext uri="{9D8B030D-6E8A-4147-A177-3AD203B41FA5}">
                      <a16:colId xmlns:a16="http://schemas.microsoft.com/office/drawing/2014/main" val="1233130316"/>
                    </a:ext>
                  </a:extLst>
                </a:gridCol>
                <a:gridCol w="956935">
                  <a:extLst>
                    <a:ext uri="{9D8B030D-6E8A-4147-A177-3AD203B41FA5}">
                      <a16:colId xmlns:a16="http://schemas.microsoft.com/office/drawing/2014/main" val="3882217495"/>
                    </a:ext>
                  </a:extLst>
                </a:gridCol>
                <a:gridCol w="1049269">
                  <a:extLst>
                    <a:ext uri="{9D8B030D-6E8A-4147-A177-3AD203B41FA5}">
                      <a16:colId xmlns:a16="http://schemas.microsoft.com/office/drawing/2014/main" val="904374269"/>
                    </a:ext>
                  </a:extLst>
                </a:gridCol>
              </a:tblGrid>
              <a:tr h="359102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Tipo 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Capienza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Regolamentare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POSTI  </a:t>
                      </a:r>
                      <a:b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effettivamente disponili (*)</a:t>
                      </a:r>
                    </a:p>
                  </a:txBody>
                  <a:tcPr marL="3744" marR="3744" marT="3744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Detenuti presenti al 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 </a:t>
                      </a:r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marzo 2026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 cui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stranieri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361083"/>
                  </a:ext>
                </a:extLst>
              </a:tr>
              <a:tr h="18137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onne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it-IT" sz="1100" b="1" i="0" u="none" strike="noStrike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728588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CASSINO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200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93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161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54  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86692806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FROSINONE "G. PAGLIEI"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517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507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639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192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5077429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PALIANO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153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142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62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2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54973396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LATINA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152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41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44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5165946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RIETI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295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289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522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264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1913887"/>
                  </a:ext>
                </a:extLst>
              </a:tr>
              <a:tr h="392491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CIVITAVECCHIA "G. PASSERINI"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144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86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23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51926315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CIVITAVECCHIA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358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347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620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39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263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94850624"/>
                  </a:ext>
                </a:extLst>
              </a:tr>
              <a:tr h="392491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"G. STEFANINI" REBIBBIA FEMMINILE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272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235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367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367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114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85736609"/>
                  </a:ext>
                </a:extLst>
              </a:tr>
              <a:tr h="392491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"R. CINOTTI" REBIBBIA N.C.1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1.171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1.068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1.652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533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13627373"/>
                  </a:ext>
                </a:extLst>
              </a:tr>
              <a:tr h="392491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"REBIBBIA TERZA CASA"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132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104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21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80037742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"REBIBBIA"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445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265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283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38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1991174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ROMA "REGINA COELI"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628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572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808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392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091062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VELLETRI "A. CAROTENUTO"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412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386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594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160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6216864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VITERBO "N. IZZO"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440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405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672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290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57601837"/>
                  </a:ext>
                </a:extLst>
              </a:tr>
              <a:tr h="336082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TOTALE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5.312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4.662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6.722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452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2.390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1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51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736" y="1058974"/>
            <a:ext cx="6096528" cy="4740051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01" y="1841"/>
            <a:ext cx="8168315" cy="8704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000" b="1" dirty="0" smtClean="0"/>
              <a:t>Tasso affollamento calcolato sul numero effettivo di posti disponibili(*) </a:t>
            </a:r>
            <a:br>
              <a:rPr lang="it-IT" sz="2000" b="1" dirty="0" smtClean="0"/>
            </a:br>
            <a:r>
              <a:rPr lang="it-IT" sz="2000" b="1" dirty="0" smtClean="0"/>
              <a:t>e numero di detenuti per regione</a:t>
            </a:r>
            <a:br>
              <a:rPr lang="it-IT" sz="2000" b="1" dirty="0" smtClean="0"/>
            </a:br>
            <a:r>
              <a:rPr lang="it-IT" sz="2000" b="1" dirty="0" smtClean="0"/>
              <a:t>negli istituti penitenziari d’Italia al </a:t>
            </a:r>
            <a:r>
              <a:rPr lang="it-IT" sz="2000" b="1" dirty="0" smtClean="0"/>
              <a:t>31 marzo 2026</a:t>
            </a:r>
            <a:endParaRPr lang="it-IT" sz="2000" b="1" dirty="0">
              <a:solidFill>
                <a:srgbClr val="FFC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sp>
        <p:nvSpPr>
          <p:cNvPr id="11" name="Rettangolo 10"/>
          <p:cNvSpPr/>
          <p:nvPr/>
        </p:nvSpPr>
        <p:spPr>
          <a:xfrm>
            <a:off x="122948" y="6183935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</a:t>
            </a:r>
            <a:r>
              <a:rPr lang="it-IT" sz="1050" smtClean="0"/>
              <a:t>istituti sono </a:t>
            </a:r>
            <a:r>
              <a:rPr lang="it-IT" sz="1050" dirty="0" smtClean="0"/>
              <a:t>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75258" y="2024409"/>
            <a:ext cx="1720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Tasso affollamento per Regione</a:t>
            </a:r>
            <a:endParaRPr lang="it-IT" sz="16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716" y="3010104"/>
            <a:ext cx="1705680" cy="128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8640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Detenute madri con figli al seguito presenti negli Istituti penitenziari in Italia </a:t>
            </a:r>
            <a:br>
              <a:rPr lang="it-IT" sz="2000" b="1" dirty="0" smtClean="0"/>
            </a:br>
            <a:r>
              <a:rPr lang="it-IT" sz="2000" b="1" dirty="0" smtClean="0"/>
              <a:t>al </a:t>
            </a:r>
            <a:r>
              <a:rPr lang="it-IT" sz="2000" b="1" dirty="0" smtClean="0"/>
              <a:t>31 marzo 2026</a:t>
            </a:r>
            <a:endParaRPr lang="it-IT" sz="2000" b="1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979712" y="6453317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502177"/>
              </p:ext>
            </p:extLst>
          </p:nvPr>
        </p:nvGraphicFramePr>
        <p:xfrm>
          <a:off x="251520" y="1340768"/>
          <a:ext cx="8820474" cy="4901902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345496">
                  <a:extLst>
                    <a:ext uri="{9D8B030D-6E8A-4147-A177-3AD203B41FA5}">
                      <a16:colId xmlns:a16="http://schemas.microsoft.com/office/drawing/2014/main" val="1902667292"/>
                    </a:ext>
                  </a:extLst>
                </a:gridCol>
                <a:gridCol w="2391992">
                  <a:extLst>
                    <a:ext uri="{9D8B030D-6E8A-4147-A177-3AD203B41FA5}">
                      <a16:colId xmlns:a16="http://schemas.microsoft.com/office/drawing/2014/main" val="3211615703"/>
                    </a:ext>
                  </a:extLst>
                </a:gridCol>
                <a:gridCol w="950872">
                  <a:extLst>
                    <a:ext uri="{9D8B030D-6E8A-4147-A177-3AD203B41FA5}">
                      <a16:colId xmlns:a16="http://schemas.microsoft.com/office/drawing/2014/main" val="3621947872"/>
                    </a:ext>
                  </a:extLst>
                </a:gridCol>
                <a:gridCol w="1033029">
                  <a:extLst>
                    <a:ext uri="{9D8B030D-6E8A-4147-A177-3AD203B41FA5}">
                      <a16:colId xmlns:a16="http://schemas.microsoft.com/office/drawing/2014/main" val="21392768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1269320065"/>
                    </a:ext>
                  </a:extLst>
                </a:gridCol>
                <a:gridCol w="715174">
                  <a:extLst>
                    <a:ext uri="{9D8B030D-6E8A-4147-A177-3AD203B41FA5}">
                      <a16:colId xmlns:a16="http://schemas.microsoft.com/office/drawing/2014/main" val="3227188328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489688910"/>
                    </a:ext>
                  </a:extLst>
                </a:gridCol>
                <a:gridCol w="794637">
                  <a:extLst>
                    <a:ext uri="{9D8B030D-6E8A-4147-A177-3AD203B41FA5}">
                      <a16:colId xmlns:a16="http://schemas.microsoft.com/office/drawing/2014/main" val="3193555270"/>
                    </a:ext>
                  </a:extLst>
                </a:gridCol>
              </a:tblGrid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Regione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Istituto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Italiane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Straniere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244920"/>
                  </a:ext>
                </a:extLst>
              </a:tr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617901"/>
                  </a:ext>
                </a:extLst>
              </a:tr>
              <a:tr h="42807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detenzione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Presenti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Figli al seguito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191408"/>
                  </a:ext>
                </a:extLst>
              </a:tr>
              <a:tr h="37793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CAMPANIA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LAURO ICAM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314887"/>
                  </a:ext>
                </a:extLst>
              </a:tr>
              <a:tr h="55225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LAZIO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ROMA"G. STEFANINI" REBIBBIA FEMMINILE CCF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5864042"/>
                  </a:ext>
                </a:extLst>
              </a:tr>
              <a:tr h="79326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BOLLATE"II C.R." CR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300182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MILANO"F. DI CATALDO" SAN VITTORE CCF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5439613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PIEMONTE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TORINO"G. LORUSSO L. CUTUGNO" LE VALLETTE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6803793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SICILIA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MESSINA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72326421"/>
                  </a:ext>
                </a:extLst>
              </a:tr>
              <a:tr h="36560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8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139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429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o di comunità in </a:t>
            </a:r>
            <a:r>
              <a:rPr lang="it-IT" sz="2000" b="1" dirty="0" smtClean="0">
                <a:solidFill>
                  <a:srgbClr val="C00000"/>
                </a:solidFill>
              </a:rPr>
              <a:t>ITALIA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</a:t>
            </a:r>
            <a:r>
              <a:rPr lang="it-IT" sz="2000" b="1" dirty="0" smtClean="0">
                <a:solidFill>
                  <a:srgbClr val="002060"/>
                </a:solidFill>
              </a:rPr>
              <a:t>mar. 26 </a:t>
            </a:r>
            <a:r>
              <a:rPr lang="it-IT" sz="2000" b="1" dirty="0" smtClean="0">
                <a:solidFill>
                  <a:srgbClr val="002060"/>
                </a:solidFill>
              </a:rPr>
              <a:t>2026)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0" y="6304033"/>
            <a:ext cx="8990037" cy="4616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del Dipartimento dell’Amministrazione Penitenziaria –</a:t>
            </a:r>
            <a:r>
              <a:rPr lang="it-IT" sz="1200" dirty="0" err="1" smtClean="0"/>
              <a:t>Dap</a:t>
            </a:r>
            <a:r>
              <a:rPr lang="it-IT" sz="1200" dirty="0"/>
              <a:t>- </a:t>
            </a:r>
            <a:r>
              <a:rPr lang="it-IT" sz="1200" dirty="0" smtClean="0"/>
              <a:t>e sistema informativo dell’esecuzione penale esterna (SIEPE</a:t>
            </a:r>
            <a:r>
              <a:rPr lang="it-IT" sz="1200" dirty="0"/>
              <a:t>)</a:t>
            </a:r>
          </a:p>
        </p:txBody>
      </p:sp>
      <p:graphicFrame>
        <p:nvGraphicFramePr>
          <p:cNvPr id="10" name="Gra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750147"/>
              </p:ext>
            </p:extLst>
          </p:nvPr>
        </p:nvGraphicFramePr>
        <p:xfrm>
          <a:off x="36781" y="1047551"/>
          <a:ext cx="8953256" cy="5197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84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nel </a:t>
            </a:r>
            <a:r>
              <a:rPr lang="it-IT" sz="2000" b="1" dirty="0" smtClean="0">
                <a:solidFill>
                  <a:srgbClr val="C00000"/>
                </a:solidFill>
              </a:rPr>
              <a:t>LAZIO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</a:t>
            </a:r>
            <a:r>
              <a:rPr lang="it-IT" sz="2000" b="1" dirty="0" smtClean="0">
                <a:solidFill>
                  <a:srgbClr val="002060"/>
                </a:solidFill>
              </a:rPr>
              <a:t>mar. </a:t>
            </a:r>
            <a:r>
              <a:rPr lang="it-IT" sz="2000" b="1" dirty="0" smtClean="0">
                <a:solidFill>
                  <a:srgbClr val="002060"/>
                </a:solidFill>
              </a:rPr>
              <a:t>2026)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878698"/>
              </p:ext>
            </p:extLst>
          </p:nvPr>
        </p:nvGraphicFramePr>
        <p:xfrm>
          <a:off x="323528" y="1340768"/>
          <a:ext cx="8496943" cy="5084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2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12593</TotalTime>
  <Words>706</Words>
  <Application>Microsoft Office PowerPoint</Application>
  <PresentationFormat>Presentazione su schermo (4:3)</PresentationFormat>
  <Paragraphs>241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Tasso affollamento calcolato sul numero effettivo di posti disponibili(*)  e numero di detenuti per regione negli istituti penitenziari d’Italia al 31 marzo 2026</vt:lpstr>
      <vt:lpstr>Detenute madri con figli al seguito presenti negli Istituti penitenziari in Italia  al 31 marzo 2026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Lorenzo Fanoli</cp:lastModifiedBy>
  <cp:revision>893</cp:revision>
  <dcterms:created xsi:type="dcterms:W3CDTF">2020-06-03T15:49:37Z</dcterms:created>
  <dcterms:modified xsi:type="dcterms:W3CDTF">2026-04-01T14:54:25Z</dcterms:modified>
</cp:coreProperties>
</file>