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91" r:id="rId3"/>
    <p:sldId id="292" r:id="rId4"/>
    <p:sldId id="293" r:id="rId5"/>
    <p:sldId id="294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1" autoAdjust="0"/>
    <p:restoredTop sz="92662" autoAdjust="0"/>
  </p:normalViewPr>
  <p:slideViewPr>
    <p:cSldViewPr>
      <p:cViewPr varScale="1">
        <p:scale>
          <a:sx n="77" d="100"/>
          <a:sy n="77" d="100"/>
        </p:scale>
        <p:origin x="135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giustizia%20minorile\serie%20storiche%20giustizia%20minoril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giustizia%20minorile\serie%20storiche%20giustizia%20minoril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giustizia%20minorile\serie%20storiche%20giustizia%20minoril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giustizia%20minorile\serie%20storiche%20giustizia%20minorile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giustizia%20minorile\serie%20storiche%20giustizia%20minoril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giustizia%20minorile\serie%20storiche%20giustizia%20minoril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5400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accent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'in carico'!$A$57:$A$67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'in carico'!$B$57:$B$67</c:f>
              <c:numCache>
                <c:formatCode>_-* #,##0\ _€_-;\-* #,##0\ _€_-;_-* "-"??\ _€_-;_-@_-</c:formatCode>
                <c:ptCount val="11"/>
                <c:pt idx="0">
                  <c:v>20538</c:v>
                </c:pt>
                <c:pt idx="1">
                  <c:v>21848</c:v>
                </c:pt>
                <c:pt idx="2">
                  <c:v>20466</c:v>
                </c:pt>
                <c:pt idx="3">
                  <c:v>21305</c:v>
                </c:pt>
                <c:pt idx="4">
                  <c:v>20963</c:v>
                </c:pt>
                <c:pt idx="5">
                  <c:v>19019</c:v>
                </c:pt>
                <c:pt idx="6">
                  <c:v>20797</c:v>
                </c:pt>
                <c:pt idx="7">
                  <c:v>21551</c:v>
                </c:pt>
                <c:pt idx="8">
                  <c:v>21824</c:v>
                </c:pt>
                <c:pt idx="9">
                  <c:v>22212</c:v>
                </c:pt>
                <c:pt idx="10">
                  <c:v>23932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A7-4BED-8DE9-AF8FB766604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378481039"/>
        <c:axId val="378473967"/>
      </c:lineChart>
      <c:catAx>
        <c:axId val="378481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spc="30" baseline="0">
                <a:solidFill>
                  <a:srgbClr val="FFC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473967"/>
        <c:crosses val="autoZero"/>
        <c:auto val="1"/>
        <c:lblAlgn val="ctr"/>
        <c:lblOffset val="100"/>
        <c:noMultiLvlLbl val="0"/>
      </c:catAx>
      <c:valAx>
        <c:axId val="378473967"/>
        <c:scaling>
          <c:orientation val="minMax"/>
          <c:min val="15000"/>
        </c:scaling>
        <c:delete val="1"/>
        <c:axPos val="l"/>
        <c:numFmt formatCode="_-* #,##0\ _€_-;\-* #,##0\ _€_-;_-* &quot;-&quot;??\ _€_-;_-@_-" sourceLinked="1"/>
        <c:majorTickMark val="none"/>
        <c:minorTickMark val="none"/>
        <c:tickLblPos val="nextTo"/>
        <c:crossAx val="378481039"/>
        <c:crosses val="autoZero"/>
        <c:crossBetween val="between"/>
        <c:majorUnit val="5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/>
    </a:solidFill>
    <a:ln w="9525" cap="flat" cmpd="sng" algn="ctr">
      <a:solidFill>
        <a:schemeClr val="lt1">
          <a:lumMod val="85000"/>
        </a:schemeClr>
      </a:solidFill>
      <a:round/>
    </a:ln>
    <a:effectLst/>
  </c:spPr>
  <c:txPr>
    <a:bodyPr/>
    <a:lstStyle/>
    <a:p>
      <a:pPr>
        <a:defRPr sz="140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'in carico'!$B$40</c:f>
              <c:strCache>
                <c:ptCount val="1"/>
                <c:pt idx="0">
                  <c:v>Italiani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 carico'!$A$41:$A$51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'in carico'!$B$41:$B$51</c:f>
              <c:numCache>
                <c:formatCode>_-* #,##0\ _€_-;\-* #,##0\ _€_-;_-* "-"??\ _€_-;_-@_-</c:formatCode>
                <c:ptCount val="11"/>
                <c:pt idx="0">
                  <c:v>15913</c:v>
                </c:pt>
                <c:pt idx="1">
                  <c:v>16363</c:v>
                </c:pt>
                <c:pt idx="2">
                  <c:v>15213</c:v>
                </c:pt>
                <c:pt idx="3">
                  <c:v>15783</c:v>
                </c:pt>
                <c:pt idx="4">
                  <c:v>15716</c:v>
                </c:pt>
                <c:pt idx="5">
                  <c:v>14671</c:v>
                </c:pt>
                <c:pt idx="6">
                  <c:v>16197</c:v>
                </c:pt>
                <c:pt idx="7">
                  <c:v>16814</c:v>
                </c:pt>
                <c:pt idx="8">
                  <c:v>16937</c:v>
                </c:pt>
                <c:pt idx="9">
                  <c:v>17087</c:v>
                </c:pt>
                <c:pt idx="10">
                  <c:v>18384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43-41DC-ACB1-A6EA385234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3651359"/>
        <c:axId val="943638047"/>
      </c:lineChart>
      <c:catAx>
        <c:axId val="9436513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1" u="none" strike="noStrike" kern="120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43638047"/>
        <c:crosses val="autoZero"/>
        <c:auto val="1"/>
        <c:lblAlgn val="ctr"/>
        <c:lblOffset val="100"/>
        <c:noMultiLvlLbl val="0"/>
      </c:catAx>
      <c:valAx>
        <c:axId val="943638047"/>
        <c:scaling>
          <c:orientation val="minMax"/>
          <c:max val="20000"/>
          <c:min val="115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9436513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rgbClr val="002060"/>
      </a:solidFill>
    </a:ln>
    <a:effectLst/>
  </c:spPr>
  <c:txPr>
    <a:bodyPr/>
    <a:lstStyle/>
    <a:p>
      <a:pPr>
        <a:defRPr sz="1400" b="1"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'in carico'!$X$40</c:f>
              <c:strCache>
                <c:ptCount val="1"/>
                <c:pt idx="0">
                  <c:v>stranieri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75000"/>
                </a:schemeClr>
              </a:solidFill>
              <a:ln w="9525">
                <a:solidFill>
                  <a:schemeClr val="accent2">
                    <a:lumMod val="75000"/>
                  </a:schemeClr>
                </a:solidFill>
              </a:ln>
              <a:effectLst/>
            </c:spPr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 carico'!$W$41:$W$51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'in carico'!$X$41:$X$51</c:f>
              <c:numCache>
                <c:formatCode>_-* #,##0\ _€_-;\-* #,##0\ _€_-;_-* "-"??\ _€_-;_-@_-</c:formatCode>
                <c:ptCount val="11"/>
                <c:pt idx="0">
                  <c:v>4625</c:v>
                </c:pt>
                <c:pt idx="1">
                  <c:v>5485</c:v>
                </c:pt>
                <c:pt idx="2">
                  <c:v>5253</c:v>
                </c:pt>
                <c:pt idx="3">
                  <c:v>5522</c:v>
                </c:pt>
                <c:pt idx="4">
                  <c:v>5247</c:v>
                </c:pt>
                <c:pt idx="5">
                  <c:v>4348</c:v>
                </c:pt>
                <c:pt idx="6">
                  <c:v>4600</c:v>
                </c:pt>
                <c:pt idx="7">
                  <c:v>4737</c:v>
                </c:pt>
                <c:pt idx="8">
                  <c:v>4887</c:v>
                </c:pt>
                <c:pt idx="9">
                  <c:v>5125</c:v>
                </c:pt>
                <c:pt idx="10">
                  <c:v>5548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91-4C66-92FA-676323242F4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78501007"/>
        <c:axId val="378497679"/>
      </c:lineChart>
      <c:catAx>
        <c:axId val="378501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1" u="none" strike="noStrike" kern="120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497679"/>
        <c:crosses val="autoZero"/>
        <c:auto val="1"/>
        <c:lblAlgn val="ctr"/>
        <c:lblOffset val="100"/>
        <c:noMultiLvlLbl val="0"/>
      </c:catAx>
      <c:valAx>
        <c:axId val="378497679"/>
        <c:scaling>
          <c:orientation val="minMax"/>
          <c:max val="6000"/>
          <c:min val="35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378501007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rgbClr val="C00000"/>
      </a:solidFill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'ingressi in cpa'!$B$46</c:f>
              <c:strCache>
                <c:ptCount val="1"/>
                <c:pt idx="0">
                  <c:v>Italiani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'ingressi in cpa'!$A$47:$A$57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'ingressi in cpa'!$B$47:$B$57</c:f>
              <c:numCache>
                <c:formatCode>_-* #,##0\ _€_-;\-* #,##0\ _€_-;_-* "-"??\ _€_-;_-@_-</c:formatCode>
                <c:ptCount val="11"/>
                <c:pt idx="0">
                  <c:v>653</c:v>
                </c:pt>
                <c:pt idx="1">
                  <c:v>706</c:v>
                </c:pt>
                <c:pt idx="2">
                  <c:v>620</c:v>
                </c:pt>
                <c:pt idx="3">
                  <c:v>618</c:v>
                </c:pt>
                <c:pt idx="4">
                  <c:v>533</c:v>
                </c:pt>
                <c:pt idx="5">
                  <c:v>342</c:v>
                </c:pt>
                <c:pt idx="6">
                  <c:v>338</c:v>
                </c:pt>
                <c:pt idx="7">
                  <c:v>383</c:v>
                </c:pt>
                <c:pt idx="8">
                  <c:v>446</c:v>
                </c:pt>
                <c:pt idx="9">
                  <c:v>617</c:v>
                </c:pt>
                <c:pt idx="10">
                  <c:v>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0D-4218-B9CC-C6A07FD71AEA}"/>
            </c:ext>
          </c:extLst>
        </c:ser>
        <c:ser>
          <c:idx val="1"/>
          <c:order val="1"/>
          <c:tx>
            <c:strRef>
              <c:f>'ingressi in cpa'!$C$46</c:f>
              <c:strCache>
                <c:ptCount val="1"/>
                <c:pt idx="0">
                  <c:v>Stranieri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'ingressi in cpa'!$A$47:$A$57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'ingressi in cpa'!$C$47:$C$57</c:f>
              <c:numCache>
                <c:formatCode>_-* #,##0\ _€_-;\-* #,##0\ _€_-;_-* "-"??\ _€_-;_-@_-</c:formatCode>
                <c:ptCount val="11"/>
                <c:pt idx="0">
                  <c:v>785</c:v>
                </c:pt>
                <c:pt idx="1">
                  <c:v>675</c:v>
                </c:pt>
                <c:pt idx="2">
                  <c:v>655</c:v>
                </c:pt>
                <c:pt idx="3">
                  <c:v>472</c:v>
                </c:pt>
                <c:pt idx="4">
                  <c:v>386</c:v>
                </c:pt>
                <c:pt idx="5">
                  <c:v>257</c:v>
                </c:pt>
                <c:pt idx="6">
                  <c:v>242</c:v>
                </c:pt>
                <c:pt idx="7">
                  <c:v>362</c:v>
                </c:pt>
                <c:pt idx="8">
                  <c:v>406</c:v>
                </c:pt>
                <c:pt idx="9">
                  <c:v>527</c:v>
                </c:pt>
                <c:pt idx="10">
                  <c:v>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0D-4218-B9CC-C6A07FD71AEA}"/>
            </c:ext>
          </c:extLst>
        </c:ser>
        <c:ser>
          <c:idx val="2"/>
          <c:order val="2"/>
          <c:tx>
            <c:strRef>
              <c:f>'ingressi in cpa'!$D$46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'ingressi in cpa'!$A$47:$A$57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'ingressi in cpa'!$D$47:$D$57</c:f>
              <c:numCache>
                <c:formatCode>#,##0</c:formatCode>
                <c:ptCount val="11"/>
                <c:pt idx="0">
                  <c:v>1438</c:v>
                </c:pt>
                <c:pt idx="1">
                  <c:v>1381</c:v>
                </c:pt>
                <c:pt idx="2">
                  <c:v>1275</c:v>
                </c:pt>
                <c:pt idx="3">
                  <c:v>1090</c:v>
                </c:pt>
                <c:pt idx="4">
                  <c:v>919</c:v>
                </c:pt>
                <c:pt idx="5">
                  <c:v>599</c:v>
                </c:pt>
                <c:pt idx="6">
                  <c:v>580</c:v>
                </c:pt>
                <c:pt idx="7">
                  <c:v>745</c:v>
                </c:pt>
                <c:pt idx="8">
                  <c:v>852</c:v>
                </c:pt>
                <c:pt idx="9">
                  <c:v>1144</c:v>
                </c:pt>
                <c:pt idx="10">
                  <c:v>1079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0D-4218-B9CC-C6A07FD71A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78480623"/>
        <c:axId val="378473135"/>
      </c:barChart>
      <c:catAx>
        <c:axId val="378480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473135"/>
        <c:crosses val="autoZero"/>
        <c:auto val="1"/>
        <c:lblAlgn val="ctr"/>
        <c:lblOffset val="100"/>
        <c:noMultiLvlLbl val="0"/>
      </c:catAx>
      <c:valAx>
        <c:axId val="378473135"/>
        <c:scaling>
          <c:orientation val="minMax"/>
          <c:max val="16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378480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solidFill>
        <a:srgbClr val="C00000"/>
      </a:solidFill>
    </a:ln>
    <a:effectLst/>
  </c:spPr>
  <c:txPr>
    <a:bodyPr/>
    <a:lstStyle/>
    <a:p>
      <a:pPr>
        <a:defRPr sz="1100" b="1"/>
      </a:pPr>
      <a:endParaRPr lang="it-IT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Comunita!$B$37</c:f>
              <c:strCache>
                <c:ptCount val="1"/>
                <c:pt idx="0">
                  <c:v>Italiani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Comunita!$A$38:$A$48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Comunita!$B$38:$B$48</c:f>
              <c:numCache>
                <c:formatCode>_-* #,##0\ _€_-;\-* #,##0\ _€_-;_-* "-"??\ _€_-;_-@_-</c:formatCode>
                <c:ptCount val="11"/>
                <c:pt idx="0">
                  <c:v>920</c:v>
                </c:pt>
                <c:pt idx="1">
                  <c:v>1029</c:v>
                </c:pt>
                <c:pt idx="2">
                  <c:v>1110</c:v>
                </c:pt>
                <c:pt idx="3">
                  <c:v>1222</c:v>
                </c:pt>
                <c:pt idx="4">
                  <c:v>1256</c:v>
                </c:pt>
                <c:pt idx="5">
                  <c:v>962</c:v>
                </c:pt>
                <c:pt idx="6">
                  <c:v>1031</c:v>
                </c:pt>
                <c:pt idx="7">
                  <c:v>1031</c:v>
                </c:pt>
                <c:pt idx="8">
                  <c:v>1017</c:v>
                </c:pt>
                <c:pt idx="9">
                  <c:v>1163</c:v>
                </c:pt>
                <c:pt idx="10">
                  <c:v>1192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C2-48D7-BEE1-E7124D041C70}"/>
            </c:ext>
          </c:extLst>
        </c:ser>
        <c:ser>
          <c:idx val="1"/>
          <c:order val="1"/>
          <c:tx>
            <c:strRef>
              <c:f>Comunita!$C$37</c:f>
              <c:strCache>
                <c:ptCount val="1"/>
                <c:pt idx="0">
                  <c:v>Stranieri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Comunita!$A$38:$A$48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Comunita!$C$38:$C$48</c:f>
              <c:numCache>
                <c:formatCode>_-* #,##0\ _€_-;\-* #,##0\ _€_-;_-* "-"??\ _€_-;_-@_-</c:formatCode>
                <c:ptCount val="11"/>
                <c:pt idx="0">
                  <c:v>768</c:v>
                </c:pt>
                <c:pt idx="1">
                  <c:v>794</c:v>
                </c:pt>
                <c:pt idx="2">
                  <c:v>727</c:v>
                </c:pt>
                <c:pt idx="3">
                  <c:v>739</c:v>
                </c:pt>
                <c:pt idx="4">
                  <c:v>669</c:v>
                </c:pt>
                <c:pt idx="5">
                  <c:v>506</c:v>
                </c:pt>
                <c:pt idx="6">
                  <c:v>531</c:v>
                </c:pt>
                <c:pt idx="7">
                  <c:v>646</c:v>
                </c:pt>
                <c:pt idx="8">
                  <c:v>645</c:v>
                </c:pt>
                <c:pt idx="9">
                  <c:v>848</c:v>
                </c:pt>
                <c:pt idx="10">
                  <c:v>856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2C2-48D7-BEE1-E7124D041C70}"/>
            </c:ext>
          </c:extLst>
        </c:ser>
        <c:ser>
          <c:idx val="2"/>
          <c:order val="2"/>
          <c:tx>
            <c:strRef>
              <c:f>Comunita!$D$37</c:f>
              <c:strCache>
                <c:ptCount val="1"/>
                <c:pt idx="0">
                  <c:v>Totale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dk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Comunita!$A$38:$A$48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Comunita!$D$38:$D$48</c:f>
              <c:numCache>
                <c:formatCode>#,##0</c:formatCode>
                <c:ptCount val="11"/>
                <c:pt idx="0">
                  <c:v>1688</c:v>
                </c:pt>
                <c:pt idx="1">
                  <c:v>1823</c:v>
                </c:pt>
                <c:pt idx="2">
                  <c:v>1837</c:v>
                </c:pt>
                <c:pt idx="3">
                  <c:v>1961</c:v>
                </c:pt>
                <c:pt idx="4">
                  <c:v>1925</c:v>
                </c:pt>
                <c:pt idx="5">
                  <c:v>1468</c:v>
                </c:pt>
                <c:pt idx="6">
                  <c:v>1562</c:v>
                </c:pt>
                <c:pt idx="7">
                  <c:v>1677</c:v>
                </c:pt>
                <c:pt idx="8">
                  <c:v>1662</c:v>
                </c:pt>
                <c:pt idx="9">
                  <c:v>2011</c:v>
                </c:pt>
                <c:pt idx="10">
                  <c:v>2048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2C2-48D7-BEE1-E7124D041C7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98352271"/>
        <c:axId val="1698363087"/>
      </c:lineChart>
      <c:catAx>
        <c:axId val="1698352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98363087"/>
        <c:crosses val="autoZero"/>
        <c:auto val="1"/>
        <c:lblAlgn val="ctr"/>
        <c:lblOffset val="100"/>
        <c:noMultiLvlLbl val="0"/>
      </c:catAx>
      <c:valAx>
        <c:axId val="1698363087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698352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600"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IPM!$B$45</c:f>
              <c:strCache>
                <c:ptCount val="1"/>
                <c:pt idx="0">
                  <c:v>Italiani</c:v>
                </c:pt>
              </c:strCache>
            </c:strRef>
          </c:tx>
          <c:spPr>
            <a:ln w="19050" cap="rnd" cmpd="sng" algn="ctr">
              <a:solidFill>
                <a:schemeClr val="accent1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5.772259236826166E-2"/>
                  <c:y val="4.39121756487025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C4F-41AF-870A-284FB1DEFAFD}"/>
                </c:ext>
              </c:extLst>
            </c:dLbl>
            <c:dLbl>
              <c:idx val="1"/>
              <c:layout>
                <c:manualLayout>
                  <c:x val="-4.9201741654571841E-2"/>
                  <c:y val="-2.7944111776447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C4F-41AF-870A-284FB1DEFAFD}"/>
                </c:ext>
              </c:extLst>
            </c:dLbl>
            <c:dLbl>
              <c:idx val="7"/>
              <c:layout>
                <c:manualLayout>
                  <c:x val="-5.046569831891487E-2"/>
                  <c:y val="5.98802395209580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C4F-41AF-870A-284FB1DEFAFD}"/>
                </c:ext>
              </c:extLst>
            </c:dLbl>
            <c:dLbl>
              <c:idx val="8"/>
              <c:layout>
                <c:manualLayout>
                  <c:x val="-5.5303627685146031E-2"/>
                  <c:y val="-4.39121756487025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C4F-41AF-870A-284FB1DEFAFD}"/>
                </c:ext>
              </c:extLst>
            </c:dLbl>
            <c:dLbl>
              <c:idx val="10"/>
              <c:layout>
                <c:manualLayout>
                  <c:x val="-3.1822527989516548E-2"/>
                  <c:y val="-4.7904191616766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C4F-41AF-870A-284FB1DEFAFD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IPM!$A$46:$A$56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IPM!$B$46:$B$56</c:f>
              <c:numCache>
                <c:formatCode>General</c:formatCode>
                <c:ptCount val="11"/>
                <c:pt idx="0">
                  <c:v>506</c:v>
                </c:pt>
                <c:pt idx="1">
                  <c:v>574</c:v>
                </c:pt>
                <c:pt idx="2">
                  <c:v>551</c:v>
                </c:pt>
                <c:pt idx="3">
                  <c:v>636</c:v>
                </c:pt>
                <c:pt idx="4">
                  <c:v>599</c:v>
                </c:pt>
                <c:pt idx="5">
                  <c:v>355</c:v>
                </c:pt>
                <c:pt idx="6">
                  <c:v>468</c:v>
                </c:pt>
                <c:pt idx="7">
                  <c:v>511</c:v>
                </c:pt>
                <c:pt idx="8">
                  <c:v>585</c:v>
                </c:pt>
                <c:pt idx="9">
                  <c:v>624</c:v>
                </c:pt>
                <c:pt idx="10">
                  <c:v>647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C4F-41AF-870A-284FB1DEFAFD}"/>
            </c:ext>
          </c:extLst>
        </c:ser>
        <c:ser>
          <c:idx val="1"/>
          <c:order val="1"/>
          <c:tx>
            <c:strRef>
              <c:f>IPM!$C$45</c:f>
              <c:strCache>
                <c:ptCount val="1"/>
                <c:pt idx="0">
                  <c:v>Stranieri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dLbl>
              <c:idx val="1"/>
              <c:layout>
                <c:manualLayout>
                  <c:x val="-4.4363717053510547E-2"/>
                  <c:y val="6.58682634730538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119013062409287E-2"/>
                      <c:h val="8.377261225580333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8C4F-41AF-870A-284FB1DEFAFD}"/>
                </c:ext>
              </c:extLst>
            </c:dLbl>
            <c:dLbl>
              <c:idx val="2"/>
              <c:layout>
                <c:manualLayout>
                  <c:x val="-5.1620706337687471E-2"/>
                  <c:y val="4.79041916167663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C4F-41AF-870A-284FB1DEFAFD}"/>
                </c:ext>
              </c:extLst>
            </c:dLbl>
            <c:dLbl>
              <c:idx val="9"/>
              <c:layout>
                <c:manualLayout>
                  <c:x val="-5.5303627685146031E-2"/>
                  <c:y val="-6.7864271457085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970877188972568E-2"/>
                      <c:h val="7.35728542914171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8C4F-41AF-870A-284FB1DEFAFD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IPM!$A$46:$A$56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IPM!$C$46:$C$56</c:f>
              <c:numCache>
                <c:formatCode>General</c:formatCode>
                <c:ptCount val="11"/>
                <c:pt idx="0">
                  <c:v>562</c:v>
                </c:pt>
                <c:pt idx="1">
                  <c:v>567</c:v>
                </c:pt>
                <c:pt idx="2">
                  <c:v>506</c:v>
                </c:pt>
                <c:pt idx="3">
                  <c:v>496</c:v>
                </c:pt>
                <c:pt idx="4">
                  <c:v>429</c:v>
                </c:pt>
                <c:pt idx="5">
                  <c:v>358</c:v>
                </c:pt>
                <c:pt idx="6">
                  <c:v>367</c:v>
                </c:pt>
                <c:pt idx="7">
                  <c:v>540</c:v>
                </c:pt>
                <c:pt idx="8">
                  <c:v>557</c:v>
                </c:pt>
                <c:pt idx="9">
                  <c:v>634</c:v>
                </c:pt>
                <c:pt idx="10">
                  <c:v>550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C4F-41AF-870A-284FB1DEFAFD}"/>
            </c:ext>
          </c:extLst>
        </c:ser>
        <c:ser>
          <c:idx val="2"/>
          <c:order val="2"/>
          <c:tx>
            <c:strRef>
              <c:f>IPM!$D$45</c:f>
              <c:strCache>
                <c:ptCount val="1"/>
                <c:pt idx="0">
                  <c:v>Totale</c:v>
                </c:pt>
              </c:strCache>
            </c:strRef>
          </c:tx>
          <c:spPr>
            <a:ln w="19050" cap="rnd" cmpd="sng" algn="ctr">
              <a:solidFill>
                <a:schemeClr val="accent3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3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IPM!$A$46:$A$56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IPM!$D$46:$D$56</c:f>
              <c:numCache>
                <c:formatCode>General</c:formatCode>
                <c:ptCount val="11"/>
                <c:pt idx="0">
                  <c:v>1068</c:v>
                </c:pt>
                <c:pt idx="1">
                  <c:v>1141</c:v>
                </c:pt>
                <c:pt idx="2">
                  <c:v>1057</c:v>
                </c:pt>
                <c:pt idx="3">
                  <c:v>1132</c:v>
                </c:pt>
                <c:pt idx="4">
                  <c:v>1028</c:v>
                </c:pt>
                <c:pt idx="5">
                  <c:v>713</c:v>
                </c:pt>
                <c:pt idx="6">
                  <c:v>835</c:v>
                </c:pt>
                <c:pt idx="7">
                  <c:v>1051</c:v>
                </c:pt>
                <c:pt idx="8">
                  <c:v>1142</c:v>
                </c:pt>
                <c:pt idx="9">
                  <c:v>1258</c:v>
                </c:pt>
                <c:pt idx="10">
                  <c:v>1197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8C4F-41AF-870A-284FB1DEFAF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98380143"/>
        <c:axId val="1698385551"/>
      </c:lineChart>
      <c:catAx>
        <c:axId val="1698380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98385551"/>
        <c:crosses val="autoZero"/>
        <c:auto val="1"/>
        <c:lblAlgn val="ctr"/>
        <c:lblOffset val="100"/>
        <c:noMultiLvlLbl val="0"/>
      </c:catAx>
      <c:valAx>
        <c:axId val="1698385551"/>
        <c:scaling>
          <c:orientation val="minMax"/>
          <c:min val="200"/>
        </c:scaling>
        <c:delete val="1"/>
        <c:axPos val="l"/>
        <c:numFmt formatCode="General" sourceLinked="1"/>
        <c:majorTickMark val="out"/>
        <c:minorTickMark val="none"/>
        <c:tickLblPos val="nextTo"/>
        <c:crossAx val="1698380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600"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8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defRPr sz="900" kern="1200" spc="3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lumMod val="85000"/>
          </a:schemeClr>
        </a:solidFill>
        <a:round/>
      </a:ln>
    </cs:spPr>
    <cs:defRPr sz="1000" kern="1200"/>
  </cs:chartArea>
  <cs:dataLabel>
    <cs:lnRef idx="0"/>
    <cs:fillRef idx="0">
      <cs:styleClr val="0"/>
    </cs:fillRef>
    <cs:effectRef idx="0"/>
    <cs:fontRef idx="minor">
      <a:schemeClr val="lt1"/>
    </cs:fontRef>
    <cs:spPr>
      <a:solidFill>
        <a:schemeClr val="phClr"/>
      </a:solidFill>
    </cs:spPr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5400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0.60494</cdr:x>
      <cdr:y>0.43355</cdr:y>
    </cdr:from>
    <cdr:to>
      <cdr:x>0.74691</cdr:x>
      <cdr:y>0.55637</cdr:y>
    </cdr:to>
    <cdr:cxnSp macro="">
      <cdr:nvCxnSpPr>
        <cdr:cNvPr id="3" name="Connettore diritto 2"/>
        <cdr:cNvCxnSpPr/>
      </cdr:nvCxnSpPr>
      <cdr:spPr>
        <a:xfrm xmlns:a="http://schemas.openxmlformats.org/drawingml/2006/main" flipV="1">
          <a:off x="3733800" y="1802130"/>
          <a:ext cx="876300" cy="510540"/>
        </a:xfrm>
        <a:prstGeom xmlns:a="http://schemas.openxmlformats.org/drawingml/2006/main" prst="line">
          <a:avLst/>
        </a:prstGeom>
        <a:ln xmlns:a="http://schemas.openxmlformats.org/drawingml/2006/main" w="19050">
          <a:prstDash val="sysDash"/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5"/>
        </a:lnRef>
        <a:fillRef xmlns:a="http://schemas.openxmlformats.org/drawingml/2006/main" idx="0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0.76364</cdr:x>
      <cdr:y>0.26201</cdr:y>
    </cdr:from>
    <cdr:to>
      <cdr:x>0.83636</cdr:x>
      <cdr:y>0.41372</cdr:y>
    </cdr:to>
    <cdr:cxnSp macro="">
      <cdr:nvCxnSpPr>
        <cdr:cNvPr id="6" name="Connettore diritto 5"/>
        <cdr:cNvCxnSpPr/>
      </cdr:nvCxnSpPr>
      <cdr:spPr>
        <a:xfrm xmlns:a="http://schemas.openxmlformats.org/drawingml/2006/main" flipV="1">
          <a:off x="6048671" y="1201554"/>
          <a:ext cx="576064" cy="695717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C00000"/>
          </a:solidFill>
          <a:prstDash val="dash"/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69EB-0CD6-4C50-89F5-FDA7C356B6C7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4DF4-907E-4A92-A119-29C91BC896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5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18" y="11415"/>
            <a:ext cx="785640" cy="10413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17D0-2E68-4637-845D-D469B2751F76}" type="datetimeFigureOut">
              <a:rPr lang="it-IT" smtClean="0"/>
              <a:pPr/>
              <a:t>15/05/2026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</a:t>
            </a:r>
            <a:r>
              <a:rPr lang="it-IT" sz="1200" dirty="0" smtClean="0"/>
              <a:t>dati </a:t>
            </a:r>
            <a:r>
              <a:rPr lang="it-IT" sz="1200" dirty="0"/>
              <a:t>Dipartimento Giustizia minorile e di comunità Sezione Statistica 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7657" y="189522"/>
            <a:ext cx="790871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GIUSTIZIA MINORILE: Minorenni e giovani adulti in carico agli uffici  della giustizia minorile (serie storica 2015-2025)</a:t>
            </a:r>
            <a:endParaRPr lang="it-IT" sz="24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1955727"/>
              </p:ext>
            </p:extLst>
          </p:nvPr>
        </p:nvGraphicFramePr>
        <p:xfrm>
          <a:off x="395537" y="1340768"/>
          <a:ext cx="8594500" cy="4297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96157"/>
            <a:ext cx="9036496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GIUSTIZIA MINORILE: </a:t>
            </a:r>
            <a:r>
              <a:rPr lang="it-IT" sz="2000" b="1" dirty="0" smtClean="0">
                <a:solidFill>
                  <a:srgbClr val="002060"/>
                </a:solidFill>
              </a:rPr>
              <a:t>numero </a:t>
            </a:r>
            <a:r>
              <a:rPr lang="it-IT" sz="2000" b="1" dirty="0" smtClean="0">
                <a:solidFill>
                  <a:srgbClr val="002060"/>
                </a:solidFill>
              </a:rPr>
              <a:t>di minori e giovani adulti </a:t>
            </a:r>
            <a:r>
              <a:rPr lang="it-IT" sz="2000" b="1" dirty="0" smtClean="0">
                <a:solidFill>
                  <a:srgbClr val="002060"/>
                </a:solidFill>
              </a:rPr>
              <a:t>in carico agli uffici della giustizia minorile distinti </a:t>
            </a:r>
            <a:r>
              <a:rPr lang="it-IT" sz="2000" b="1" dirty="0">
                <a:solidFill>
                  <a:srgbClr val="002060"/>
                </a:solidFill>
              </a:rPr>
              <a:t>per nazionalità (serie storica 2015-2025)</a:t>
            </a:r>
          </a:p>
          <a:p>
            <a:pPr algn="ctr"/>
            <a:endParaRPr lang="it-IT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0397268"/>
              </p:ext>
            </p:extLst>
          </p:nvPr>
        </p:nvGraphicFramePr>
        <p:xfrm>
          <a:off x="160648" y="1111820"/>
          <a:ext cx="8667126" cy="2402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2563363"/>
              </p:ext>
            </p:extLst>
          </p:nvPr>
        </p:nvGraphicFramePr>
        <p:xfrm>
          <a:off x="179512" y="3573015"/>
          <a:ext cx="8648262" cy="2911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95536" y="6543596"/>
            <a:ext cx="6570476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</a:t>
            </a:r>
            <a:r>
              <a:rPr lang="it-IT" sz="1200" dirty="0" smtClean="0"/>
              <a:t>dati </a:t>
            </a:r>
            <a:r>
              <a:rPr lang="it-IT" sz="1200" dirty="0"/>
              <a:t>Dipartimento Giustizia minorile e di </a:t>
            </a:r>
            <a:r>
              <a:rPr lang="it-IT" sz="1200" dirty="0" smtClean="0"/>
              <a:t>comunità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3912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</a:t>
            </a:r>
            <a:r>
              <a:rPr lang="it-IT" sz="1200" dirty="0" smtClean="0"/>
              <a:t>dati </a:t>
            </a:r>
            <a:r>
              <a:rPr lang="it-IT" sz="1200" dirty="0"/>
              <a:t>Dipartimento Giustizia minorile e di comunità Sezione Statistica 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7657" y="189522"/>
            <a:ext cx="8268759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GIUSTIZIA MINORILE: Ingressi nei Centri di Prima Accoglienza di minorenni e giovani adulti (serie storica 2015-2025)</a:t>
            </a:r>
            <a:endParaRPr lang="it-IT" sz="2400" b="1" dirty="0" smtClean="0">
              <a:solidFill>
                <a:srgbClr val="002060"/>
              </a:solidFill>
            </a:endParaRPr>
          </a:p>
          <a:p>
            <a:pPr algn="ctr"/>
            <a:endParaRPr lang="it-IT" sz="24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4528131"/>
              </p:ext>
            </p:extLst>
          </p:nvPr>
        </p:nvGraphicFramePr>
        <p:xfrm>
          <a:off x="395537" y="1579374"/>
          <a:ext cx="7920879" cy="4585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259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</a:t>
            </a:r>
            <a:r>
              <a:rPr lang="it-IT" sz="1200" dirty="0" smtClean="0"/>
              <a:t>dati </a:t>
            </a:r>
            <a:r>
              <a:rPr lang="it-IT" sz="1200" dirty="0"/>
              <a:t>Dipartimento Giustizia minorile e di comunità Sezione Statistica 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7657" y="189522"/>
            <a:ext cx="8268759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GIUSTIZIA MINORILE: Ingressi in Comunità residenziali per minorenni e giovani adulti (serie storica 2015-2025)</a:t>
            </a:r>
            <a:endParaRPr lang="it-IT" sz="2400" b="1" dirty="0" smtClean="0">
              <a:solidFill>
                <a:srgbClr val="002060"/>
              </a:solidFill>
            </a:endParaRPr>
          </a:p>
          <a:p>
            <a:pPr algn="ctr"/>
            <a:endParaRPr lang="it-IT" sz="24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8098469"/>
              </p:ext>
            </p:extLst>
          </p:nvPr>
        </p:nvGraphicFramePr>
        <p:xfrm>
          <a:off x="179512" y="1450959"/>
          <a:ext cx="8261953" cy="4760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324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</a:t>
            </a:r>
            <a:r>
              <a:rPr lang="it-IT" sz="1200" dirty="0" smtClean="0"/>
              <a:t>dati </a:t>
            </a:r>
            <a:r>
              <a:rPr lang="it-IT" sz="1200" dirty="0"/>
              <a:t>Dipartimento Giustizia minorile e di comunità Sezione Statistica 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7657" y="189522"/>
            <a:ext cx="8844823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rgbClr val="002060"/>
                </a:solidFill>
              </a:rPr>
              <a:t>GIUSTIZIA MINORILE: Ingressi negli istituti penali per minorenni (IPM) (serie storica 2015-2025)</a:t>
            </a:r>
            <a:endParaRPr lang="it-IT" sz="2400" b="1" dirty="0" smtClean="0">
              <a:solidFill>
                <a:srgbClr val="002060"/>
              </a:solidFill>
            </a:endParaRPr>
          </a:p>
          <a:p>
            <a:pPr algn="ctr"/>
            <a:endParaRPr lang="it-IT" sz="24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252724"/>
              </p:ext>
            </p:extLst>
          </p:nvPr>
        </p:nvGraphicFramePr>
        <p:xfrm>
          <a:off x="251519" y="1556792"/>
          <a:ext cx="8424937" cy="4392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260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13103</TotalTime>
  <Words>169</Words>
  <Application>Microsoft Office PowerPoint</Application>
  <PresentationFormat>Presentazione su schermo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Lorenzo Fanoli</cp:lastModifiedBy>
  <cp:revision>920</cp:revision>
  <dcterms:created xsi:type="dcterms:W3CDTF">2020-06-03T15:49:37Z</dcterms:created>
  <dcterms:modified xsi:type="dcterms:W3CDTF">2026-05-15T14:15:34Z</dcterms:modified>
</cp:coreProperties>
</file>