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6" r:id="rId3"/>
    <p:sldId id="270" r:id="rId4"/>
    <p:sldId id="273" r:id="rId5"/>
    <p:sldId id="274" r:id="rId6"/>
    <p:sldId id="287" r:id="rId7"/>
    <p:sldId id="286" r:id="rId8"/>
    <p:sldId id="291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13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4%20maggio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4%20maggio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4%20maggio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4%20maggio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4%20maggio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94-4ABD-AF16-F71DF37A72AA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94-4ABD-AF16-F71DF37A72AA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94-4ABD-AF16-F71DF37A72AA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D94-4ABD-AF16-F71DF37A72AA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D94-4ABD-AF16-F71DF37A72AA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D94-4ABD-AF16-F71DF37A72AA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94-4ABD-AF16-F71DF37A72AA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D94-4ABD-AF16-F71DF37A72AA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D94-4ABD-AF16-F71DF37A72AA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D94-4ABD-AF16-F71DF37A72AA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D94-4ABD-AF16-F71DF37A72AA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D94-4ABD-AF16-F71DF37A72AA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D94-4ABD-AF16-F71DF37A72AA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D94-4ABD-AF16-F71DF37A72AA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D94-4ABD-AF16-F71DF37A72AA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D94-4ABD-AF16-F71DF37A72AA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D94-4ABD-AF16-F71DF37A72AA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D94-4ABD-AF16-F71DF37A72AA}"/>
                </c:ext>
              </c:extLst>
            </c:dLbl>
            <c:dLbl>
              <c:idx val="5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FD94-4ABD-AF16-F71DF37A72AA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D94-4ABD-AF16-F71DF37A72AA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D94-4ABD-AF16-F71DF37A72AA}"/>
                </c:ext>
              </c:extLst>
            </c:dLbl>
            <c:dLbl>
              <c:idx val="58"/>
              <c:layout>
                <c:manualLayout>
                  <c:x val="2.4358304833851301E-2"/>
                  <c:y val="-4.6670834769687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FD94-4ABD-AF16-F71DF37A72AA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lazio'!$Y$79:$CE$79</c:f>
              <c:strCache>
                <c:ptCount val="59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5">
                  <c:v>gen. 26</c:v>
                </c:pt>
                <c:pt idx="58">
                  <c:v>apr. 26</c:v>
                </c:pt>
              </c:strCache>
            </c:strRef>
          </c:cat>
          <c:val>
            <c:numRef>
              <c:f>'trend lazio'!$Y$80:$CE$80</c:f>
              <c:numCache>
                <c:formatCode>_-* #,##0\ _€_-;\-* #,##0\ _€_-;_-* "-"??\ _€_-;_-@_-</c:formatCode>
                <c:ptCount val="59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  <c:pt idx="55">
                  <c:v>63734</c:v>
                </c:pt>
                <c:pt idx="56">
                  <c:v>63799</c:v>
                </c:pt>
                <c:pt idx="57">
                  <c:v>63977</c:v>
                </c:pt>
                <c:pt idx="58">
                  <c:v>64509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D94-4ABD-AF16-F71DF37A72A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838843841790247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284-428D-A270-6CCE8907E16E}"/>
                </c:ext>
              </c:extLst>
            </c:dLbl>
            <c:dLbl>
              <c:idx val="7"/>
              <c:layout>
                <c:manualLayout>
                  <c:x val="7.2599045841111425E-3"/>
                  <c:y val="4.3424317617865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284-428D-A270-6CCE8907E16E}"/>
                </c:ext>
              </c:extLst>
            </c:dLbl>
            <c:dLbl>
              <c:idx val="11"/>
              <c:layout>
                <c:manualLayout>
                  <c:x val="-3.1113876789047915E-3"/>
                  <c:y val="3.3085194375516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284-428D-A270-6CCE8907E16E}"/>
                </c:ext>
              </c:extLst>
            </c:dLbl>
            <c:dLbl>
              <c:idx val="19"/>
              <c:layout>
                <c:manualLayout>
                  <c:x val="3.111435485729651E-3"/>
                  <c:y val="3.72624159097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284-428D-A270-6CCE8907E16E}"/>
                </c:ext>
              </c:extLst>
            </c:dLbl>
            <c:dLbl>
              <c:idx val="23"/>
              <c:layout>
                <c:manualLayout>
                  <c:x val="2.1620879163818989E-2"/>
                  <c:y val="2.7693423089569798E-2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347516881525154E-2"/>
                      <c:h val="5.3463809525907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284-428D-A270-6CCE8907E16E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disponibili'!$A$34:$A$57</c:f>
              <c:strCache>
                <c:ptCount val="24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3">
                  <c:v>apr. 26</c:v>
                </c:pt>
              </c:strCache>
            </c:strRef>
          </c:cat>
          <c:val>
            <c:numRef>
              <c:f>'detenuti e posti disponibili'!$B$34:$B$57</c:f>
              <c:numCache>
                <c:formatCode>_-* #,##0\ _€_-;\-* #,##0\ _€_-;_-* "-"??\ _€_-;_-@_-</c:formatCode>
                <c:ptCount val="24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  <c:pt idx="19">
                  <c:v>63499</c:v>
                </c:pt>
                <c:pt idx="20">
                  <c:v>63734</c:v>
                </c:pt>
                <c:pt idx="21">
                  <c:v>63799</c:v>
                </c:pt>
                <c:pt idx="22">
                  <c:v>63997</c:v>
                </c:pt>
                <c:pt idx="23" formatCode="#,##0">
                  <c:v>64509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84-428D-A270-6CCE8907E16E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disponibili'!$A$34:$A$57</c:f>
              <c:strCache>
                <c:ptCount val="24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3">
                  <c:v>apr. 26</c:v>
                </c:pt>
              </c:strCache>
            </c:strRef>
          </c:cat>
          <c:val>
            <c:numRef>
              <c:f>'detenuti e posti disponibili'!$C$34:$C$57</c:f>
              <c:numCache>
                <c:formatCode>_-* #,##0\ _€_-;\-* #,##0\ _€_-;_-* "-"??\ _€_-;_-@_-</c:formatCode>
                <c:ptCount val="24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  <c:pt idx="19">
                  <c:v>46081</c:v>
                </c:pt>
                <c:pt idx="20">
                  <c:v>46063</c:v>
                </c:pt>
                <c:pt idx="21">
                  <c:v>46091</c:v>
                </c:pt>
                <c:pt idx="22">
                  <c:v>46353</c:v>
                </c:pt>
                <c:pt idx="23">
                  <c:v>46318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84-428D-A270-6CCE8907E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284-428D-A270-6CCE8907E16E}"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284-428D-A270-6CCE8907E16E}"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284-428D-A270-6CCE8907E16E}"/>
                </c:ext>
              </c:extLst>
            </c:dLbl>
            <c:dLbl>
              <c:idx val="1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284-428D-A270-6CCE8907E16E}"/>
                </c:ext>
              </c:extLst>
            </c:dLbl>
            <c:dLbl>
              <c:idx val="23"/>
              <c:layout>
                <c:manualLayout>
                  <c:x val="-1.2445550715619166E-2"/>
                  <c:y val="-2.2746071133167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284-428D-A270-6CCE8907E16E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disponibili'!$A$34:$A$57</c:f>
              <c:strCache>
                <c:ptCount val="24"/>
                <c:pt idx="0">
                  <c:v>dic. 20</c:v>
                </c:pt>
                <c:pt idx="7">
                  <c:v>dic. 24</c:v>
                </c:pt>
                <c:pt idx="11">
                  <c:v>apr. 25</c:v>
                </c:pt>
                <c:pt idx="13">
                  <c:v>giu. 25</c:v>
                </c:pt>
                <c:pt idx="20">
                  <c:v>gen.26</c:v>
                </c:pt>
                <c:pt idx="23">
                  <c:v>apr. 26</c:v>
                </c:pt>
              </c:strCache>
            </c:strRef>
          </c:cat>
          <c:val>
            <c:numRef>
              <c:f>'detenuti e posti disponibili'!$D$34:$D$57</c:f>
              <c:numCache>
                <c:formatCode>0.0%</c:formatCode>
                <c:ptCount val="24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  <c:pt idx="19">
                  <c:v>1.3779865888327076</c:v>
                </c:pt>
                <c:pt idx="20">
                  <c:v>1.3836267720296116</c:v>
                </c:pt>
                <c:pt idx="21">
                  <c:v>1.3841964808747911</c:v>
                </c:pt>
                <c:pt idx="22">
                  <c:v>1.3806441869997628</c:v>
                </c:pt>
                <c:pt idx="23">
                  <c:v>1.3927414827928668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4284-428D-A270-6CCE8907E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  <c:majorUnit val="10000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167-403C-9BF7-51D6D0B6A59F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alternative1'!$A$137:$A$152</c:f>
              <c:strCache>
                <c:ptCount val="16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  <c:pt idx="15">
                  <c:v>apr. 2026</c:v>
                </c:pt>
              </c:strCache>
            </c:strRef>
          </c:cat>
          <c:val>
            <c:numRef>
              <c:f>'misure alternative1'!$B$137:$B$152</c:f>
              <c:numCache>
                <c:formatCode>_-* #,##0\ _€_-;\-* #,##0\ _€_-;_-* "-"??\ _€_-;_-@_-</c:formatCode>
                <c:ptCount val="16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62281</c:v>
                </c:pt>
                <c:pt idx="7">
                  <c:v>62728</c:v>
                </c:pt>
                <c:pt idx="8">
                  <c:v>63198</c:v>
                </c:pt>
                <c:pt idx="9">
                  <c:v>63493</c:v>
                </c:pt>
                <c:pt idx="10">
                  <c:v>63803</c:v>
                </c:pt>
                <c:pt idx="11">
                  <c:v>63499</c:v>
                </c:pt>
                <c:pt idx="12">
                  <c:v>63734</c:v>
                </c:pt>
                <c:pt idx="13">
                  <c:v>63799</c:v>
                </c:pt>
                <c:pt idx="14">
                  <c:v>63977</c:v>
                </c:pt>
                <c:pt idx="15">
                  <c:v>64509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7-403C-9BF7-51D6D0B6A59F}"/>
            </c:ext>
          </c:extLst>
        </c:ser>
        <c:ser>
          <c:idx val="1"/>
          <c:order val="1"/>
          <c:tx>
            <c:strRef>
              <c:f>'misure alternative1'!$C$136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167-403C-9BF7-51D6D0B6A59F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167-403C-9BF7-51D6D0B6A59F}"/>
                </c:ext>
              </c:extLst>
            </c:dLbl>
            <c:dLbl>
              <c:idx val="15"/>
              <c:layout>
                <c:manualLayout>
                  <c:x val="-1.4474084152325262E-3"/>
                  <c:y val="-8.19466014191049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167-403C-9BF7-51D6D0B6A59F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alternative1'!$A$137:$A$152</c:f>
              <c:strCache>
                <c:ptCount val="16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  <c:pt idx="15">
                  <c:v>apr. 2026</c:v>
                </c:pt>
              </c:strCache>
            </c:strRef>
          </c:cat>
          <c:val>
            <c:numRef>
              <c:f>'misure alternative1'!$C$137:$C$152</c:f>
              <c:numCache>
                <c:formatCode>_-* #,##0\ _€_-;\-* #,##0\ _€_-;_-* "-"??\ _€_-;_-@_-</c:formatCode>
                <c:ptCount val="16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98257</c:v>
                </c:pt>
                <c:pt idx="7">
                  <c:v>99761</c:v>
                </c:pt>
                <c:pt idx="8">
                  <c:v>99549</c:v>
                </c:pt>
                <c:pt idx="9">
                  <c:v>99717</c:v>
                </c:pt>
                <c:pt idx="10">
                  <c:v>100699</c:v>
                </c:pt>
                <c:pt idx="11">
                  <c:v>100756</c:v>
                </c:pt>
                <c:pt idx="12">
                  <c:v>100331</c:v>
                </c:pt>
                <c:pt idx="13">
                  <c:v>100828</c:v>
                </c:pt>
                <c:pt idx="14">
                  <c:v>101728</c:v>
                </c:pt>
                <c:pt idx="15">
                  <c:v>101390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67-403C-9BF7-51D6D0B6A59F}"/>
            </c:ext>
          </c:extLst>
        </c:ser>
        <c:ser>
          <c:idx val="2"/>
          <c:order val="2"/>
          <c:tx>
            <c:strRef>
              <c:f>'misure alternative1'!$D$136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2167-403C-9BF7-51D6D0B6A59F}"/>
                </c:ext>
              </c:extLst>
            </c:dLbl>
            <c:dLbl>
              <c:idx val="15"/>
              <c:layout>
                <c:manualLayout>
                  <c:x val="4.2608113715699128E-2"/>
                  <c:y val="2.0855917042385843E-2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167-403C-9BF7-51D6D0B6A59F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alternative1'!$A$137:$A$152</c:f>
              <c:strCache>
                <c:ptCount val="16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  <c:pt idx="15">
                  <c:v>apr. 2026</c:v>
                </c:pt>
              </c:strCache>
            </c:strRef>
          </c:cat>
          <c:val>
            <c:numRef>
              <c:f>'misure alternative1'!$D$137:$D$152</c:f>
              <c:numCache>
                <c:formatCode>_-* #,##0\ _€_-;\-* #,##0\ _€_-;_-* "-"??\ _€_-;_-@_-</c:formatCode>
                <c:ptCount val="16"/>
                <c:pt idx="0">
                  <c:v>121129</c:v>
                </c:pt>
                <c:pt idx="1">
                  <c:v>113075</c:v>
                </c:pt>
                <c:pt idx="2">
                  <c:v>122964</c:v>
                </c:pt>
                <c:pt idx="3">
                  <c:v>130754</c:v>
                </c:pt>
                <c:pt idx="4">
                  <c:v>144995</c:v>
                </c:pt>
                <c:pt idx="5">
                  <c:v>155372</c:v>
                </c:pt>
                <c:pt idx="6">
                  <c:v>160538</c:v>
                </c:pt>
                <c:pt idx="7">
                  <c:v>162489</c:v>
                </c:pt>
                <c:pt idx="8">
                  <c:v>162747</c:v>
                </c:pt>
                <c:pt idx="9">
                  <c:v>163210</c:v>
                </c:pt>
                <c:pt idx="10">
                  <c:v>164502</c:v>
                </c:pt>
                <c:pt idx="11">
                  <c:v>164255</c:v>
                </c:pt>
                <c:pt idx="12">
                  <c:v>164065</c:v>
                </c:pt>
                <c:pt idx="13">
                  <c:v>164627</c:v>
                </c:pt>
                <c:pt idx="14">
                  <c:v>165705</c:v>
                </c:pt>
                <c:pt idx="15">
                  <c:v>165899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67-403C-9BF7-51D6D0B6A59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75000"/>
          <c:min val="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alternative1'!$B$156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</c:strCache>
            </c:strRef>
          </c:cat>
          <c:val>
            <c:numRef>
              <c:f>'misure alternative1'!$B$157:$B$170</c:f>
              <c:numCache>
                <c:formatCode>_-* #,##0\ _€_-;\-* #,##0\ _€_-;_-* "-"??\ _€_-;_-@_-</c:formatCode>
                <c:ptCount val="14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  <c:pt idx="10">
                  <c:v>6701</c:v>
                </c:pt>
                <c:pt idx="11">
                  <c:v>6681</c:v>
                </c:pt>
                <c:pt idx="12">
                  <c:v>6722</c:v>
                </c:pt>
                <c:pt idx="13">
                  <c:v>6813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AB-4771-B3E4-E995BB7F3E9E}"/>
            </c:ext>
          </c:extLst>
        </c:ser>
        <c:ser>
          <c:idx val="1"/>
          <c:order val="1"/>
          <c:tx>
            <c:strRef>
              <c:f>'misure alternative1'!$C$156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4AB-4771-B3E4-E995BB7F3E9E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4AB-4771-B3E4-E995BB7F3E9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</c:strCache>
            </c:strRef>
          </c:cat>
          <c:val>
            <c:numRef>
              <c:f>'misure alternative1'!$C$157:$C$170</c:f>
              <c:numCache>
                <c:formatCode>_-* #,##0\ _€_-;\-* #,##0\ _€_-;_-* "-"??\ _€_-;_-@_-</c:formatCode>
                <c:ptCount val="14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  <c:pt idx="10">
                  <c:v>7288</c:v>
                </c:pt>
                <c:pt idx="11">
                  <c:v>7246</c:v>
                </c:pt>
                <c:pt idx="12">
                  <c:v>7348</c:v>
                </c:pt>
                <c:pt idx="13">
                  <c:v>7384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AB-4771-B3E4-E995BB7F3E9E}"/>
            </c:ext>
          </c:extLst>
        </c:ser>
        <c:ser>
          <c:idx val="2"/>
          <c:order val="2"/>
          <c:tx>
            <c:strRef>
              <c:f>'misure alternative1'!$D$156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alternative1'!$A$157:$A$170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  <c:pt idx="13">
                  <c:v>apr. 2026</c:v>
                </c:pt>
              </c:strCache>
            </c:strRef>
          </c:cat>
          <c:val>
            <c:numRef>
              <c:f>'misure alternative1'!$D$157:$D$170</c:f>
              <c:numCache>
                <c:formatCode>_-* #,##0\ _€_-;\-* #,##0\ _€_-;_-* "-"??\ _€_-;_-@_-</c:formatCode>
                <c:ptCount val="14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  <c:pt idx="10">
                  <c:v>13989</c:v>
                </c:pt>
                <c:pt idx="11">
                  <c:v>13927</c:v>
                </c:pt>
                <c:pt idx="12">
                  <c:v>14070</c:v>
                </c:pt>
                <c:pt idx="13">
                  <c:v>14197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4AB-4771-B3E4-E995BB7F3E9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644338247922648"/>
          <c:y val="0.90962767512596621"/>
          <c:w val="0.74192419274019494"/>
          <c:h val="6.865843191497728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100"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MINORILE'!$B$183:$B$197</c:f>
              <c:strCache>
                <c:ptCount val="15"/>
                <c:pt idx="0">
                  <c:v>15/06/2023</c:v>
                </c:pt>
                <c:pt idx="2">
                  <c:v>15/12/2023</c:v>
                </c:pt>
                <c:pt idx="4">
                  <c:v>15/06/2024</c:v>
                </c:pt>
                <c:pt idx="6">
                  <c:v>31/12/2024</c:v>
                </c:pt>
                <c:pt idx="8">
                  <c:v>15/06/2025</c:v>
                </c:pt>
                <c:pt idx="10">
                  <c:v>31/12/2025</c:v>
                </c:pt>
                <c:pt idx="14">
                  <c:v>15/04/2026</c:v>
                </c:pt>
              </c:strCache>
            </c:strRef>
          </c:cat>
          <c:val>
            <c:numRef>
              <c:f>'GIUSTIZIA MINORILE'!$C$183:$C$197</c:f>
              <c:numCache>
                <c:formatCode>_-* #,##0\ _€_-;\-* #,##0\ _€_-;_-* "-"??\ _€_-;_-@_-</c:formatCode>
                <c:ptCount val="15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1728</c:v>
                </c:pt>
                <c:pt idx="8">
                  <c:v>1749</c:v>
                </c:pt>
                <c:pt idx="9">
                  <c:v>1782</c:v>
                </c:pt>
                <c:pt idx="10">
                  <c:v>1821</c:v>
                </c:pt>
                <c:pt idx="11">
                  <c:v>1826</c:v>
                </c:pt>
                <c:pt idx="12">
                  <c:v>1834</c:v>
                </c:pt>
                <c:pt idx="13">
                  <c:v>1871</c:v>
                </c:pt>
                <c:pt idx="14">
                  <c:v>1944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D0-42AF-B4B1-680D16ECF81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04/05/2026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04/05/2026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70" y="526368"/>
            <a:ext cx="7552564" cy="5422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</a:t>
            </a:r>
            <a:r>
              <a:rPr lang="it-IT" sz="2400" b="1" dirty="0" smtClean="0">
                <a:solidFill>
                  <a:srgbClr val="002060"/>
                </a:solidFill>
              </a:rPr>
              <a:t>Apr. 2026</a:t>
            </a:r>
          </a:p>
          <a:p>
            <a:pPr algn="ctr"/>
            <a:endParaRPr lang="it-IT" sz="2400" b="1" dirty="0" smtClean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545022"/>
              </p:ext>
            </p:extLst>
          </p:nvPr>
        </p:nvGraphicFramePr>
        <p:xfrm>
          <a:off x="206544" y="1603680"/>
          <a:ext cx="8783493" cy="4670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-108520" y="96157"/>
            <a:ext cx="892899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</a:t>
            </a:r>
            <a:r>
              <a:rPr lang="it-IT" sz="2000" b="1" dirty="0" smtClean="0">
                <a:solidFill>
                  <a:srgbClr val="002060"/>
                </a:solidFill>
              </a:rPr>
              <a:t>30/04/2026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798366"/>
              </p:ext>
            </p:extLst>
          </p:nvPr>
        </p:nvGraphicFramePr>
        <p:xfrm>
          <a:off x="34684" y="908720"/>
          <a:ext cx="9109315" cy="5650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</a:t>
            </a:r>
            <a:r>
              <a:rPr lang="it-IT" b="1" dirty="0" smtClean="0"/>
              <a:t>30aprile 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75" y="1013696"/>
            <a:ext cx="8243382" cy="492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</a:t>
            </a:r>
            <a:r>
              <a:rPr lang="it-IT" sz="2000" b="1" dirty="0" smtClean="0"/>
              <a:t>30 aprile 2026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511" y="1039923"/>
            <a:ext cx="5966977" cy="4778154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258" y="2996952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51520" y="0"/>
            <a:ext cx="864096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o di comunità in </a:t>
            </a:r>
            <a:r>
              <a:rPr lang="it-IT" sz="2000" b="1" dirty="0" err="1" smtClean="0">
                <a:solidFill>
                  <a:srgbClr val="C00000"/>
                </a:solidFill>
              </a:rPr>
              <a:t>ITALIAm</a:t>
            </a:r>
            <a:r>
              <a:rPr lang="it-IT" sz="2000" b="1" dirty="0" smtClean="0">
                <a:solidFill>
                  <a:srgbClr val="002060"/>
                </a:solidFill>
              </a:rPr>
              <a:t>(dic</a:t>
            </a:r>
            <a:r>
              <a:rPr lang="it-IT" sz="2000" b="1" dirty="0" smtClean="0">
                <a:solidFill>
                  <a:srgbClr val="002060"/>
                </a:solidFill>
              </a:rPr>
              <a:t>. 2019- </a:t>
            </a:r>
            <a:r>
              <a:rPr lang="it-IT" sz="2000" b="1" dirty="0" smtClean="0">
                <a:solidFill>
                  <a:srgbClr val="002060"/>
                </a:solidFill>
              </a:rPr>
              <a:t>apr.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793552"/>
              </p:ext>
            </p:extLst>
          </p:nvPr>
        </p:nvGraphicFramePr>
        <p:xfrm>
          <a:off x="107866" y="875104"/>
          <a:ext cx="8774303" cy="5424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mar.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3999086"/>
              </p:ext>
            </p:extLst>
          </p:nvPr>
        </p:nvGraphicFramePr>
        <p:xfrm>
          <a:off x="107504" y="1412776"/>
          <a:ext cx="9036496" cy="4679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96157"/>
            <a:ext cx="903649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</a:t>
            </a:r>
            <a:r>
              <a:rPr lang="it-IT" sz="2000" b="1" dirty="0" smtClean="0">
                <a:solidFill>
                  <a:srgbClr val="002060"/>
                </a:solidFill>
              </a:rPr>
              <a:t>giugno </a:t>
            </a:r>
            <a:r>
              <a:rPr lang="it-IT" sz="2000" b="1" dirty="0" smtClean="0">
                <a:solidFill>
                  <a:srgbClr val="002060"/>
                </a:solidFill>
              </a:rPr>
              <a:t>2023 </a:t>
            </a:r>
            <a:r>
              <a:rPr lang="it-IT" sz="2000" b="1" dirty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-</a:t>
            </a:r>
            <a:r>
              <a:rPr lang="it-IT" sz="2000" b="1" dirty="0" smtClean="0">
                <a:solidFill>
                  <a:srgbClr val="002060"/>
                </a:solidFill>
              </a:rPr>
              <a:t>aprile 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566814"/>
              </p:ext>
            </p:extLst>
          </p:nvPr>
        </p:nvGraphicFramePr>
        <p:xfrm>
          <a:off x="0" y="1124744"/>
          <a:ext cx="9108504" cy="5297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12784</TotalTime>
  <Words>308</Words>
  <Application>Microsoft Office PowerPoint</Application>
  <PresentationFormat>Presentazione su schermo (4:3)</PresentationFormat>
  <Paragraphs>53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30 aprile 2026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907</cp:revision>
  <dcterms:created xsi:type="dcterms:W3CDTF">2020-06-03T15:49:37Z</dcterms:created>
  <dcterms:modified xsi:type="dcterms:W3CDTF">2026-05-04T09:35:14Z</dcterms:modified>
</cp:coreProperties>
</file>