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6" r:id="rId3"/>
    <p:sldId id="270" r:id="rId4"/>
    <p:sldId id="273" r:id="rId5"/>
    <p:sldId id="292" r:id="rId6"/>
    <p:sldId id="274" r:id="rId7"/>
    <p:sldId id="293" r:id="rId8"/>
    <p:sldId id="296" r:id="rId9"/>
    <p:sldId id="297" r:id="rId10"/>
    <p:sldId id="287" r:id="rId11"/>
    <p:sldId id="286" r:id="rId12"/>
    <p:sldId id="291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1" autoAdjust="0"/>
    <p:restoredTop sz="92662" autoAdjust="0"/>
  </p:normalViewPr>
  <p:slideViewPr>
    <p:cSldViewPr>
      <p:cViewPr>
        <p:scale>
          <a:sx n="66" d="100"/>
          <a:sy n="66" d="100"/>
        </p:scale>
        <p:origin x="1670" y="29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giugno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giugno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6\tabelle%20e%20grafici%20%203%20giugno%202026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giugno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giugno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44070264879709E-2"/>
          <c:y val="7.7823408975648376E-4"/>
          <c:w val="0.97580924524931756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B98-4C9C-9E2C-4C0701E2E82A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B98-4C9C-9E2C-4C0701E2E82A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B98-4C9C-9E2C-4C0701E2E82A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B98-4C9C-9E2C-4C0701E2E82A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B98-4C9C-9E2C-4C0701E2E82A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B98-4C9C-9E2C-4C0701E2E82A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B98-4C9C-9E2C-4C0701E2E82A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B98-4C9C-9E2C-4C0701E2E82A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B98-4C9C-9E2C-4C0701E2E82A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98-4C9C-9E2C-4C0701E2E82A}"/>
                </c:ext>
              </c:extLst>
            </c:dLbl>
            <c:dLbl>
              <c:idx val="47"/>
              <c:layout>
                <c:manualLayout>
                  <c:x val="1.07010711830588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B98-4C9C-9E2C-4C0701E2E82A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B98-4C9C-9E2C-4C0701E2E82A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B98-4C9C-9E2C-4C0701E2E82A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B98-4C9C-9E2C-4C0701E2E82A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B98-4C9C-9E2C-4C0701E2E82A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B98-4C9C-9E2C-4C0701E2E82A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B98-4C9C-9E2C-4C0701E2E82A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B98-4C9C-9E2C-4C0701E2E82A}"/>
                </c:ext>
              </c:extLst>
            </c:dLbl>
            <c:dLbl>
              <c:idx val="5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4B98-4C9C-9E2C-4C0701E2E82A}"/>
                </c:ext>
              </c:extLst>
            </c:dLbl>
            <c:dLbl>
              <c:idx val="5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B98-4C9C-9E2C-4C0701E2E82A}"/>
                </c:ext>
              </c:extLst>
            </c:dLbl>
            <c:dLbl>
              <c:idx val="5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B98-4C9C-9E2C-4C0701E2E82A}"/>
                </c:ext>
              </c:extLst>
            </c:dLbl>
            <c:dLbl>
              <c:idx val="5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B98-4C9C-9E2C-4C0701E2E82A}"/>
                </c:ext>
              </c:extLst>
            </c:dLbl>
            <c:dLbl>
              <c:idx val="59"/>
              <c:layout>
                <c:manualLayout>
                  <c:x val="3.3636946136801224E-2"/>
                  <c:y val="-1.9792242409665158E-2"/>
                </c:manualLayout>
              </c:layout>
              <c:spPr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4B98-4C9C-9E2C-4C0701E2E82A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lazio'!$Y$79:$CF$79</c:f>
              <c:strCache>
                <c:ptCount val="60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6">
                  <c:v>giu. 24</c:v>
                </c:pt>
                <c:pt idx="43">
                  <c:v>gen. 25</c:v>
                </c:pt>
                <c:pt idx="48">
                  <c:v>giu. 25</c:v>
                </c:pt>
                <c:pt idx="55">
                  <c:v>gen. 26</c:v>
                </c:pt>
                <c:pt idx="59">
                  <c:v>mag. 26</c:v>
                </c:pt>
              </c:strCache>
            </c:strRef>
          </c:cat>
          <c:val>
            <c:numRef>
              <c:f>'trend lazio'!$Y$80:$CF$80</c:f>
              <c:numCache>
                <c:formatCode>_-* #,##0\ _€_-;\-* #,##0\ _€_-;_-* "-"??\ _€_-;_-@_-</c:formatCode>
                <c:ptCount val="60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  <c:pt idx="52">
                  <c:v>63493</c:v>
                </c:pt>
                <c:pt idx="53">
                  <c:v>63868</c:v>
                </c:pt>
                <c:pt idx="54">
                  <c:v>63499</c:v>
                </c:pt>
                <c:pt idx="55">
                  <c:v>63734</c:v>
                </c:pt>
                <c:pt idx="56">
                  <c:v>63799</c:v>
                </c:pt>
                <c:pt idx="57">
                  <c:v>63977</c:v>
                </c:pt>
                <c:pt idx="58">
                  <c:v>64509</c:v>
                </c:pt>
                <c:pt idx="59" formatCode="#,##0">
                  <c:v>64741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4B98-4C9C-9E2C-4C0701E2E82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616535782010624E-2"/>
          <c:y val="1.191875121194493E-2"/>
          <c:w val="0.90320540303396546"/>
          <c:h val="0.79697847585805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'detenuti e posti disponibili'!$B$33</c:f>
              <c:strCache>
                <c:ptCount val="1"/>
                <c:pt idx="0">
                  <c:v>Numero detenuti presenti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D6C-4357-9B10-D85B46963782}"/>
                </c:ext>
              </c:extLst>
            </c:dLbl>
            <c:dLbl>
              <c:idx val="7"/>
              <c:layout>
                <c:manualLayout>
                  <c:x val="7.2599045841111425E-3"/>
                  <c:y val="4.3424317617865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D6C-4357-9B10-D85B46963782}"/>
                </c:ext>
              </c:extLst>
            </c:dLbl>
            <c:dLbl>
              <c:idx val="11"/>
              <c:layout>
                <c:manualLayout>
                  <c:x val="-3.1113876789047915E-3"/>
                  <c:y val="3.3085194375516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D6C-4357-9B10-D85B46963782}"/>
                </c:ext>
              </c:extLst>
            </c:dLbl>
            <c:dLbl>
              <c:idx val="19"/>
              <c:layout>
                <c:manualLayout>
                  <c:x val="2.9384571269776971E-4"/>
                  <c:y val="3.6502989200877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D6C-4357-9B10-D85B46963782}"/>
                </c:ext>
              </c:extLst>
            </c:dLbl>
            <c:dLbl>
              <c:idx val="24"/>
              <c:layout>
                <c:manualLayout>
                  <c:x val="3.7336652146857496E-2"/>
                  <c:y val="1.2406947890818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D6C-4357-9B10-D85B46963782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detenuti presenti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disponibili'!$A$34:$A$58</c:f>
              <c:strCache>
                <c:ptCount val="25"/>
                <c:pt idx="0">
                  <c:v>dic. 20</c:v>
                </c:pt>
                <c:pt idx="7">
                  <c:v>dic. 24</c:v>
                </c:pt>
                <c:pt idx="11">
                  <c:v>apr. 25</c:v>
                </c:pt>
                <c:pt idx="13">
                  <c:v>giu. 25</c:v>
                </c:pt>
                <c:pt idx="20">
                  <c:v>gen.26</c:v>
                </c:pt>
                <c:pt idx="24">
                  <c:v>mag. 26</c:v>
                </c:pt>
              </c:strCache>
            </c:strRef>
          </c:cat>
          <c:val>
            <c:numRef>
              <c:f>'detenuti e posti disponibili'!$B$34:$B$58</c:f>
              <c:numCache>
                <c:formatCode>_-* #,##0\ _€_-;\-* #,##0\ _€_-;_-* "-"??\ _€_-;_-@_-</c:formatCode>
                <c:ptCount val="25"/>
                <c:pt idx="0">
                  <c:v>52273</c:v>
                </c:pt>
                <c:pt idx="1">
                  <c:v>54157</c:v>
                </c:pt>
                <c:pt idx="2">
                  <c:v>56167</c:v>
                </c:pt>
                <c:pt idx="3">
                  <c:v>57749</c:v>
                </c:pt>
                <c:pt idx="4" formatCode="#,##0">
                  <c:v>60637</c:v>
                </c:pt>
                <c:pt idx="5">
                  <c:v>61480</c:v>
                </c:pt>
                <c:pt idx="6">
                  <c:v>62464</c:v>
                </c:pt>
                <c:pt idx="7">
                  <c:v>61861</c:v>
                </c:pt>
                <c:pt idx="8">
                  <c:v>61916</c:v>
                </c:pt>
                <c:pt idx="9">
                  <c:v>62132</c:v>
                </c:pt>
                <c:pt idx="10">
                  <c:v>62281</c:v>
                </c:pt>
                <c:pt idx="11">
                  <c:v>62445</c:v>
                </c:pt>
                <c:pt idx="12">
                  <c:v>62761</c:v>
                </c:pt>
                <c:pt idx="13">
                  <c:v>62728</c:v>
                </c:pt>
                <c:pt idx="14">
                  <c:v>62569</c:v>
                </c:pt>
                <c:pt idx="15">
                  <c:v>63167</c:v>
                </c:pt>
                <c:pt idx="16">
                  <c:v>63198</c:v>
                </c:pt>
                <c:pt idx="17">
                  <c:v>63493</c:v>
                </c:pt>
                <c:pt idx="18">
                  <c:v>63868</c:v>
                </c:pt>
                <c:pt idx="19">
                  <c:v>63499</c:v>
                </c:pt>
                <c:pt idx="20">
                  <c:v>63734</c:v>
                </c:pt>
                <c:pt idx="21">
                  <c:v>63799</c:v>
                </c:pt>
                <c:pt idx="22">
                  <c:v>63997</c:v>
                </c:pt>
                <c:pt idx="23" formatCode="#,##0">
                  <c:v>64509</c:v>
                </c:pt>
                <c:pt idx="24">
                  <c:v>64741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D6C-4357-9B10-D85B46963782}"/>
            </c:ext>
          </c:extLst>
        </c:ser>
        <c:ser>
          <c:idx val="1"/>
          <c:order val="1"/>
          <c:tx>
            <c:strRef>
              <c:f>'detenuti e posti disponibili'!$C$33</c:f>
              <c:strCache>
                <c:ptCount val="1"/>
                <c:pt idx="0">
                  <c:v>Posti effettivamente disponibili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name>tendenza numero posti disponibili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disponibili'!$A$34:$A$58</c:f>
              <c:strCache>
                <c:ptCount val="25"/>
                <c:pt idx="0">
                  <c:v>dic. 20</c:v>
                </c:pt>
                <c:pt idx="7">
                  <c:v>dic. 24</c:v>
                </c:pt>
                <c:pt idx="11">
                  <c:v>apr. 25</c:v>
                </c:pt>
                <c:pt idx="13">
                  <c:v>giu. 25</c:v>
                </c:pt>
                <c:pt idx="20">
                  <c:v>gen.26</c:v>
                </c:pt>
                <c:pt idx="24">
                  <c:v>mag. 26</c:v>
                </c:pt>
              </c:strCache>
            </c:strRef>
          </c:cat>
          <c:val>
            <c:numRef>
              <c:f>'detenuti e posti disponibili'!$C$34:$C$58</c:f>
              <c:numCache>
                <c:formatCode>_-* #,##0\ _€_-;\-* #,##0\ _€_-;_-* "-"??\ _€_-;_-@_-</c:formatCode>
                <c:ptCount val="25"/>
                <c:pt idx="0">
                  <c:v>47923</c:v>
                </c:pt>
                <c:pt idx="1">
                  <c:v>47258</c:v>
                </c:pt>
                <c:pt idx="2">
                  <c:v>47661</c:v>
                </c:pt>
                <c:pt idx="3">
                  <c:v>47631</c:v>
                </c:pt>
                <c:pt idx="4">
                  <c:v>47691</c:v>
                </c:pt>
                <c:pt idx="5">
                  <c:v>47578</c:v>
                </c:pt>
                <c:pt idx="6">
                  <c:v>46662</c:v>
                </c:pt>
                <c:pt idx="7">
                  <c:v>46679</c:v>
                </c:pt>
                <c:pt idx="8">
                  <c:v>46626</c:v>
                </c:pt>
                <c:pt idx="9">
                  <c:v>46900</c:v>
                </c:pt>
                <c:pt idx="10">
                  <c:v>46948</c:v>
                </c:pt>
                <c:pt idx="11">
                  <c:v>46777</c:v>
                </c:pt>
                <c:pt idx="12">
                  <c:v>46792</c:v>
                </c:pt>
                <c:pt idx="13">
                  <c:v>46796</c:v>
                </c:pt>
                <c:pt idx="14">
                  <c:v>46696</c:v>
                </c:pt>
                <c:pt idx="15">
                  <c:v>46670</c:v>
                </c:pt>
                <c:pt idx="16">
                  <c:v>46657</c:v>
                </c:pt>
                <c:pt idx="17">
                  <c:v>46561</c:v>
                </c:pt>
                <c:pt idx="18">
                  <c:v>46101</c:v>
                </c:pt>
                <c:pt idx="19">
                  <c:v>46081</c:v>
                </c:pt>
                <c:pt idx="20">
                  <c:v>46063</c:v>
                </c:pt>
                <c:pt idx="21">
                  <c:v>46091</c:v>
                </c:pt>
                <c:pt idx="22">
                  <c:v>46353</c:v>
                </c:pt>
                <c:pt idx="23">
                  <c:v>46318</c:v>
                </c:pt>
                <c:pt idx="24">
                  <c:v>46574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6C-4357-9B10-D85B469637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574127"/>
        <c:axId val="378574959"/>
      </c:barChart>
      <c:lineChart>
        <c:grouping val="standard"/>
        <c:varyColors val="0"/>
        <c:ser>
          <c:idx val="2"/>
          <c:order val="2"/>
          <c:tx>
            <c:strRef>
              <c:f>'detenuti e posti disponibili'!$D$33</c:f>
              <c:strCache>
                <c:ptCount val="1"/>
                <c:pt idx="0">
                  <c:v>Tasso affollamento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D6C-4357-9B10-D85B46963782}"/>
                </c:ext>
              </c:extLst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D6C-4357-9B10-D85B46963782}"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D6C-4357-9B10-D85B46963782}"/>
                </c:ext>
              </c:extLst>
            </c:dLbl>
            <c:dLbl>
              <c:idx val="1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D6C-4357-9B10-D85B46963782}"/>
                </c:ext>
              </c:extLst>
            </c:dLbl>
            <c:dLbl>
              <c:idx val="24"/>
              <c:layout>
                <c:manualLayout>
                  <c:x val="-3.0094171505396321E-2"/>
                  <c:y val="-3.7709175631049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D6C-4357-9B10-D85B46963782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disponibili'!$A$34:$A$58</c:f>
              <c:strCache>
                <c:ptCount val="25"/>
                <c:pt idx="0">
                  <c:v>dic. 20</c:v>
                </c:pt>
                <c:pt idx="7">
                  <c:v>dic. 24</c:v>
                </c:pt>
                <c:pt idx="11">
                  <c:v>apr. 25</c:v>
                </c:pt>
                <c:pt idx="13">
                  <c:v>giu. 25</c:v>
                </c:pt>
                <c:pt idx="20">
                  <c:v>gen.26</c:v>
                </c:pt>
                <c:pt idx="24">
                  <c:v>mag. 26</c:v>
                </c:pt>
              </c:strCache>
            </c:strRef>
          </c:cat>
          <c:val>
            <c:numRef>
              <c:f>'detenuti e posti disponibili'!$D$34:$D$58</c:f>
              <c:numCache>
                <c:formatCode>0.0%</c:formatCode>
                <c:ptCount val="25"/>
                <c:pt idx="0">
                  <c:v>1.090770611188782</c:v>
                </c:pt>
                <c:pt idx="1">
                  <c:v>1.1459858648271193</c:v>
                </c:pt>
                <c:pt idx="2">
                  <c:v>1.1784687690144982</c:v>
                </c:pt>
                <c:pt idx="3">
                  <c:v>1.2124246814049673</c:v>
                </c:pt>
                <c:pt idx="4">
                  <c:v>1.2714558302405066</c:v>
                </c:pt>
                <c:pt idx="5">
                  <c:v>1.2921938711169028</c:v>
                </c:pt>
                <c:pt idx="6">
                  <c:v>1.3386481505293386</c:v>
                </c:pt>
                <c:pt idx="7">
                  <c:v>1.325242614451895</c:v>
                </c:pt>
                <c:pt idx="8">
                  <c:v>1.3279286235147771</c:v>
                </c:pt>
                <c:pt idx="9">
                  <c:v>1.324776119402985</c:v>
                </c:pt>
                <c:pt idx="10">
                  <c:v>1.3265953821249041</c:v>
                </c:pt>
                <c:pt idx="11">
                  <c:v>1.3349509374265129</c:v>
                </c:pt>
                <c:pt idx="12">
                  <c:v>1.3412762865447085</c:v>
                </c:pt>
                <c:pt idx="13">
                  <c:v>1.3404564492691684</c:v>
                </c:pt>
                <c:pt idx="14">
                  <c:v>1.3399220489977728</c:v>
                </c:pt>
                <c:pt idx="15">
                  <c:v>1.3534818941504179</c:v>
                </c:pt>
                <c:pt idx="16">
                  <c:v>1.3545234369976638</c:v>
                </c:pt>
                <c:pt idx="17">
                  <c:v>1.3636519834196001</c:v>
                </c:pt>
                <c:pt idx="18">
                  <c:v>1.3853929415847812</c:v>
                </c:pt>
                <c:pt idx="19">
                  <c:v>1.3779865888327076</c:v>
                </c:pt>
                <c:pt idx="20">
                  <c:v>1.3836267720296116</c:v>
                </c:pt>
                <c:pt idx="21">
                  <c:v>1.3841964808747911</c:v>
                </c:pt>
                <c:pt idx="22">
                  <c:v>1.3806441869997628</c:v>
                </c:pt>
                <c:pt idx="23">
                  <c:v>1.3927414827928668</c:v>
                </c:pt>
                <c:pt idx="24">
                  <c:v>1.3900674195903293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7D6C-4357-9B10-D85B469637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577871"/>
        <c:axId val="378591183"/>
      </c:lineChart>
      <c:catAx>
        <c:axId val="3785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959"/>
        <c:crosses val="autoZero"/>
        <c:auto val="1"/>
        <c:lblAlgn val="ctr"/>
        <c:lblOffset val="100"/>
        <c:noMultiLvlLbl val="0"/>
      </c:catAx>
      <c:valAx>
        <c:axId val="378574959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127"/>
        <c:crosses val="autoZero"/>
        <c:crossBetween val="between"/>
      </c:valAx>
      <c:valAx>
        <c:axId val="37859118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7871"/>
        <c:crosses val="max"/>
        <c:crossBetween val="between"/>
        <c:majorUnit val="0.1"/>
      </c:valAx>
      <c:catAx>
        <c:axId val="3785778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8591183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posizione giuridic'!$O$19</c:f>
              <c:strCache>
                <c:ptCount val="1"/>
                <c:pt idx="0">
                  <c:v>In attesa di primo giudizio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giuridic'!$P$19:$Q$19</c:f>
              <c:numCache>
                <c:formatCode>_-* #,##0.0\ _€_-;\-* #,##0.0\ _€_-;_-* "-"??\ _€_-;_-@_-</c:formatCode>
                <c:ptCount val="2"/>
                <c:pt idx="0" formatCode="0.0">
                  <c:v>17.897932629752784</c:v>
                </c:pt>
                <c:pt idx="1">
                  <c:v>14.216647873835745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CA-4C7E-91AD-82A2E146513D}"/>
            </c:ext>
          </c:extLst>
        </c:ser>
        <c:ser>
          <c:idx val="1"/>
          <c:order val="1"/>
          <c:tx>
            <c:strRef>
              <c:f>'detenuti per posizione giuridic'!$O$20</c:f>
              <c:strCache>
                <c:ptCount val="1"/>
                <c:pt idx="0">
                  <c:v>Appellanti e ricorrenti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giuridic'!$P$20:$Q$20</c:f>
              <c:numCache>
                <c:formatCode>_-* #,##0.0\ _€_-;\-* #,##0.0\ _€_-;_-* "-"??\ _€_-;_-@_-</c:formatCode>
                <c:ptCount val="2"/>
                <c:pt idx="0" formatCode="0.0">
                  <c:v>12.881306924967472</c:v>
                </c:pt>
                <c:pt idx="1">
                  <c:v>9.0638080968783292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CA-4C7E-91AD-82A2E146513D}"/>
            </c:ext>
          </c:extLst>
        </c:ser>
        <c:ser>
          <c:idx val="2"/>
          <c:order val="2"/>
          <c:tx>
            <c:strRef>
              <c:f>'detenuti per posizione giuridic'!$O$21</c:f>
              <c:strCache>
                <c:ptCount val="1"/>
                <c:pt idx="0">
                  <c:v>Condannati definitivi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giuridic'!$P$21:$Q$21</c:f>
              <c:numCache>
                <c:formatCode>_-* #,##0.0\ _€_-;\-* #,##0.0\ _€_-;_-* "-"??\ _€_-;_-@_-</c:formatCode>
                <c:ptCount val="2"/>
                <c:pt idx="0" formatCode="0.0">
                  <c:v>68.830417811189832</c:v>
                </c:pt>
                <c:pt idx="1">
                  <c:v>76.185106810213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CA-4C7E-91AD-82A2E146513D}"/>
            </c:ext>
          </c:extLst>
        </c:ser>
        <c:ser>
          <c:idx val="3"/>
          <c:order val="3"/>
          <c:tx>
            <c:strRef>
              <c:f>'detenuti per posizione giuridic'!$O$22</c:f>
              <c:strCache>
                <c:ptCount val="1"/>
                <c:pt idx="0">
                  <c:v>altra posizione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giuridic'!$P$22:$Q$22</c:f>
              <c:numCache>
                <c:formatCode>_-* #,##0.0\ _€_-;\-* #,##0.0\ _€_-;_-* "-"??\ _€_-;_-@_-</c:formatCode>
                <c:ptCount val="2"/>
                <c:pt idx="0" formatCode="0.0">
                  <c:v>0.39034263408992342</c:v>
                </c:pt>
                <c:pt idx="1">
                  <c:v>0.53443721907292141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CA-4C7E-91AD-82A2E14651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4141184"/>
        <c:axId val="104142720"/>
      </c:barChart>
      <c:catAx>
        <c:axId val="104141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04142720"/>
        <c:crosses val="autoZero"/>
        <c:auto val="1"/>
        <c:lblAlgn val="ctr"/>
        <c:lblOffset val="100"/>
        <c:noMultiLvlLbl val="0"/>
      </c:catAx>
      <c:valAx>
        <c:axId val="10414272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041411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095990635059995E-2"/>
          <c:y val="2.6960784313725492E-2"/>
          <c:w val="0.96341820310213622"/>
          <c:h val="0.843468426740775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'misure alternative1'!$B$156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8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4A4-4119-881A-64BFCB349B52}"/>
                </c:ext>
              </c:extLst>
            </c:dLbl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alternative1'!$A$157:$A$171</c:f>
              <c:strCache>
                <c:ptCount val="15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  <c:pt idx="13">
                  <c:v>apr. 2026</c:v>
                </c:pt>
                <c:pt idx="14">
                  <c:v>mag. 2026</c:v>
                </c:pt>
              </c:strCache>
            </c:strRef>
          </c:cat>
          <c:val>
            <c:numRef>
              <c:f>'misure alternative1'!$B$157:$B$171</c:f>
              <c:numCache>
                <c:formatCode>_-* #,##0\ _€_-;\-* #,##0\ _€_-;_-* "-"??\ _€_-;_-@_-</c:formatCode>
                <c:ptCount val="15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  <c:pt idx="7">
                  <c:v>6659</c:v>
                </c:pt>
                <c:pt idx="8">
                  <c:v>6686</c:v>
                </c:pt>
                <c:pt idx="9">
                  <c:v>6647</c:v>
                </c:pt>
                <c:pt idx="10">
                  <c:v>6701</c:v>
                </c:pt>
                <c:pt idx="11">
                  <c:v>6681</c:v>
                </c:pt>
                <c:pt idx="12">
                  <c:v>6722</c:v>
                </c:pt>
                <c:pt idx="13">
                  <c:v>6813</c:v>
                </c:pt>
                <c:pt idx="14">
                  <c:v>6917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A4-4119-881A-64BFCB349B52}"/>
            </c:ext>
          </c:extLst>
        </c:ser>
        <c:ser>
          <c:idx val="1"/>
          <c:order val="1"/>
          <c:tx>
            <c:strRef>
              <c:f>'misure alternative1'!$C$156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4A4-4119-881A-64BFCB349B52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4A4-4119-881A-64BFCB349B5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alternative1'!$A$157:$A$171</c:f>
              <c:strCache>
                <c:ptCount val="15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  <c:pt idx="13">
                  <c:v>apr. 2026</c:v>
                </c:pt>
                <c:pt idx="14">
                  <c:v>mag. 2026</c:v>
                </c:pt>
              </c:strCache>
            </c:strRef>
          </c:cat>
          <c:val>
            <c:numRef>
              <c:f>'misure alternative1'!$C$157:$C$171</c:f>
              <c:numCache>
                <c:formatCode>_-* #,##0\ _€_-;\-* #,##0\ _€_-;_-* "-"??\ _€_-;_-@_-</c:formatCode>
                <c:ptCount val="15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  <c:pt idx="7">
                  <c:v>7309</c:v>
                </c:pt>
                <c:pt idx="8">
                  <c:v>7535</c:v>
                </c:pt>
                <c:pt idx="9">
                  <c:v>7498</c:v>
                </c:pt>
                <c:pt idx="10">
                  <c:v>7288</c:v>
                </c:pt>
                <c:pt idx="11">
                  <c:v>7246</c:v>
                </c:pt>
                <c:pt idx="12">
                  <c:v>7348</c:v>
                </c:pt>
                <c:pt idx="13">
                  <c:v>7384</c:v>
                </c:pt>
                <c:pt idx="14">
                  <c:v>7423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4A4-4119-881A-64BFCB349B52}"/>
            </c:ext>
          </c:extLst>
        </c:ser>
        <c:ser>
          <c:idx val="2"/>
          <c:order val="2"/>
          <c:tx>
            <c:strRef>
              <c:f>'misure alternative1'!$D$156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0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4A4-4119-881A-64BFCB349B52}"/>
                </c:ext>
              </c:extLst>
            </c:dLbl>
            <c:dLbl>
              <c:idx val="11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4A4-4119-881A-64BFCB349B52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alternative1'!$A$157:$A$171</c:f>
              <c:strCache>
                <c:ptCount val="15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  <c:pt idx="13">
                  <c:v>apr. 2026</c:v>
                </c:pt>
                <c:pt idx="14">
                  <c:v>mag. 2026</c:v>
                </c:pt>
              </c:strCache>
            </c:strRef>
          </c:cat>
          <c:val>
            <c:numRef>
              <c:f>'misure alternative1'!$D$157:$D$171</c:f>
              <c:numCache>
                <c:formatCode>_-* #,##0\ _€_-;\-* #,##0\ _€_-;_-* "-"??\ _€_-;_-@_-</c:formatCode>
                <c:ptCount val="15"/>
                <c:pt idx="0">
                  <c:v>9778</c:v>
                </c:pt>
                <c:pt idx="1">
                  <c:v>9361</c:v>
                </c:pt>
                <c:pt idx="2">
                  <c:v>9531</c:v>
                </c:pt>
                <c:pt idx="3">
                  <c:v>10154</c:v>
                </c:pt>
                <c:pt idx="4">
                  <c:v>11301</c:v>
                </c:pt>
                <c:pt idx="5">
                  <c:v>12990</c:v>
                </c:pt>
                <c:pt idx="6">
                  <c:v>14089</c:v>
                </c:pt>
                <c:pt idx="7">
                  <c:v>13968</c:v>
                </c:pt>
                <c:pt idx="8">
                  <c:v>14221</c:v>
                </c:pt>
                <c:pt idx="9">
                  <c:v>14145</c:v>
                </c:pt>
                <c:pt idx="10">
                  <c:v>13989</c:v>
                </c:pt>
                <c:pt idx="11">
                  <c:v>13927</c:v>
                </c:pt>
                <c:pt idx="12">
                  <c:v>14070</c:v>
                </c:pt>
                <c:pt idx="13">
                  <c:v>14197</c:v>
                </c:pt>
                <c:pt idx="14">
                  <c:v>14340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4A4-4119-881A-64BFCB349B5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500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'GIUSTIZIA MINORILE'!$B$183:$B$198</c:f>
              <c:strCache>
                <c:ptCount val="16"/>
                <c:pt idx="0">
                  <c:v>15/06/2023</c:v>
                </c:pt>
                <c:pt idx="2">
                  <c:v>15/12/2023</c:v>
                </c:pt>
                <c:pt idx="4">
                  <c:v>15/06/2024</c:v>
                </c:pt>
                <c:pt idx="6">
                  <c:v>31/12/2024</c:v>
                </c:pt>
                <c:pt idx="8">
                  <c:v>15/06/2025</c:v>
                </c:pt>
                <c:pt idx="10">
                  <c:v>31/12/2025</c:v>
                </c:pt>
                <c:pt idx="15">
                  <c:v>15/05/2026</c:v>
                </c:pt>
              </c:strCache>
            </c:strRef>
          </c:cat>
          <c:val>
            <c:numRef>
              <c:f>'GIUSTIZIA MINORILE'!$C$183:$C$198</c:f>
              <c:numCache>
                <c:formatCode>_-* #,##0\ _€_-;\-* #,##0\ _€_-;_-* "-"??\ _€_-;_-@_-</c:formatCode>
                <c:ptCount val="16"/>
                <c:pt idx="0">
                  <c:v>1356</c:v>
                </c:pt>
                <c:pt idx="1">
                  <c:v>1311</c:v>
                </c:pt>
                <c:pt idx="2">
                  <c:v>1434</c:v>
                </c:pt>
                <c:pt idx="3">
                  <c:v>1511</c:v>
                </c:pt>
                <c:pt idx="4">
                  <c:v>1580</c:v>
                </c:pt>
                <c:pt idx="5">
                  <c:v>1627</c:v>
                </c:pt>
                <c:pt idx="6">
                  <c:v>1707</c:v>
                </c:pt>
                <c:pt idx="7">
                  <c:v>1728</c:v>
                </c:pt>
                <c:pt idx="8">
                  <c:v>1749</c:v>
                </c:pt>
                <c:pt idx="9">
                  <c:v>1782</c:v>
                </c:pt>
                <c:pt idx="10">
                  <c:v>1821</c:v>
                </c:pt>
                <c:pt idx="11">
                  <c:v>1826</c:v>
                </c:pt>
                <c:pt idx="12">
                  <c:v>1834</c:v>
                </c:pt>
                <c:pt idx="13">
                  <c:v>1871</c:v>
                </c:pt>
                <c:pt idx="14">
                  <c:v>1944</c:v>
                </c:pt>
                <c:pt idx="15">
                  <c:v>1969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C5-486D-BEED-0505C7D298D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2056031"/>
        <c:axId val="932056863"/>
      </c:lineChart>
      <c:catAx>
        <c:axId val="932056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2056863"/>
        <c:crosses val="autoZero"/>
        <c:auto val="1"/>
        <c:lblAlgn val="ctr"/>
        <c:lblOffset val="100"/>
        <c:noMultiLvlLbl val="0"/>
      </c:catAx>
      <c:valAx>
        <c:axId val="932056863"/>
        <c:scaling>
          <c:orientation val="minMax"/>
          <c:min val="1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93205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 sz="1200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03/06/2026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03/06/2026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34" y="469602"/>
            <a:ext cx="8092706" cy="5810399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o di comunità in </a:t>
            </a:r>
            <a:r>
              <a:rPr lang="it-IT" sz="2000" b="1" dirty="0" smtClean="0">
                <a:solidFill>
                  <a:srgbClr val="C00000"/>
                </a:solidFill>
              </a:rPr>
              <a:t>ITALIA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mag. 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0" y="6304033"/>
            <a:ext cx="8990037" cy="4616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9621" y="1122773"/>
            <a:ext cx="8900093" cy="512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mar. 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7928786"/>
              </p:ext>
            </p:extLst>
          </p:nvPr>
        </p:nvGraphicFramePr>
        <p:xfrm>
          <a:off x="179512" y="1083828"/>
          <a:ext cx="867918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GIUSTIZIA MINORILE: numero di minori e giovani adulti presenti negli istituti penali e nelle comunità residenziali in Italia da giugno 2023 </a:t>
            </a:r>
            <a:r>
              <a:rPr lang="it-IT" sz="2000" b="1" smtClean="0">
                <a:solidFill>
                  <a:srgbClr val="002060"/>
                </a:solidFill>
              </a:rPr>
              <a:t>a maggio </a:t>
            </a:r>
            <a:r>
              <a:rPr lang="it-IT" sz="2000" b="1" dirty="0" smtClean="0">
                <a:solidFill>
                  <a:srgbClr val="002060"/>
                </a:solidFill>
              </a:rPr>
              <a:t>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4166128"/>
              </p:ext>
            </p:extLst>
          </p:nvPr>
        </p:nvGraphicFramePr>
        <p:xfrm>
          <a:off x="356997" y="1196752"/>
          <a:ext cx="8666508" cy="5084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12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Mag. 2026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0182291"/>
              </p:ext>
            </p:extLst>
          </p:nvPr>
        </p:nvGraphicFramePr>
        <p:xfrm>
          <a:off x="179512" y="1628800"/>
          <a:ext cx="8964488" cy="4856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31/05/2026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5463850"/>
              </p:ext>
            </p:extLst>
          </p:nvPr>
        </p:nvGraphicFramePr>
        <p:xfrm>
          <a:off x="-24898" y="1268760"/>
          <a:ext cx="9014935" cy="515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31 maggio 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1" y="822468"/>
            <a:ext cx="8730202" cy="521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5496" y="76562"/>
            <a:ext cx="83529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Dettaglio dei detenuti presenti negli istituti penitenziari del Lazio al  31/05/2026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395536" y="6279703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(*) i posti effettivamente disponibili degli istituti del Lazio sono calcolati in base all’ultimo aggiornamento disponibile delle schede di trasparenza degli istituti consultabili sul sito del Ministero della Giustizia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804248" y="651053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10563"/>
              </p:ext>
            </p:extLst>
          </p:nvPr>
        </p:nvGraphicFramePr>
        <p:xfrm>
          <a:off x="260222" y="587484"/>
          <a:ext cx="8560251" cy="5707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150572">
                  <a:extLst>
                    <a:ext uri="{9D8B030D-6E8A-4147-A177-3AD203B41FA5}">
                      <a16:colId xmlns:a16="http://schemas.microsoft.com/office/drawing/2014/main" val="1406207836"/>
                    </a:ext>
                  </a:extLst>
                </a:gridCol>
                <a:gridCol w="637746">
                  <a:extLst>
                    <a:ext uri="{9D8B030D-6E8A-4147-A177-3AD203B41FA5}">
                      <a16:colId xmlns:a16="http://schemas.microsoft.com/office/drawing/2014/main" val="1751016505"/>
                    </a:ext>
                  </a:extLst>
                </a:gridCol>
                <a:gridCol w="1338946">
                  <a:extLst>
                    <a:ext uri="{9D8B030D-6E8A-4147-A177-3AD203B41FA5}">
                      <a16:colId xmlns:a16="http://schemas.microsoft.com/office/drawing/2014/main" val="3942614510"/>
                    </a:ext>
                  </a:extLst>
                </a:gridCol>
                <a:gridCol w="1243873">
                  <a:extLst>
                    <a:ext uri="{9D8B030D-6E8A-4147-A177-3AD203B41FA5}">
                      <a16:colId xmlns:a16="http://schemas.microsoft.com/office/drawing/2014/main" val="2079229812"/>
                    </a:ext>
                  </a:extLst>
                </a:gridCol>
                <a:gridCol w="1106011">
                  <a:extLst>
                    <a:ext uri="{9D8B030D-6E8A-4147-A177-3AD203B41FA5}">
                      <a16:colId xmlns:a16="http://schemas.microsoft.com/office/drawing/2014/main" val="1233130316"/>
                    </a:ext>
                  </a:extLst>
                </a:gridCol>
                <a:gridCol w="993615">
                  <a:extLst>
                    <a:ext uri="{9D8B030D-6E8A-4147-A177-3AD203B41FA5}">
                      <a16:colId xmlns:a16="http://schemas.microsoft.com/office/drawing/2014/main" val="3882217495"/>
                    </a:ext>
                  </a:extLst>
                </a:gridCol>
                <a:gridCol w="1089488">
                  <a:extLst>
                    <a:ext uri="{9D8B030D-6E8A-4147-A177-3AD203B41FA5}">
                      <a16:colId xmlns:a16="http://schemas.microsoft.com/office/drawing/2014/main" val="904374269"/>
                    </a:ext>
                  </a:extLst>
                </a:gridCol>
              </a:tblGrid>
              <a:tr h="360542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 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Capienza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Regolamentare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POSTI  </a:t>
                      </a:r>
                      <a:b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effettivamente disponili (*)</a:t>
                      </a:r>
                    </a:p>
                  </a:txBody>
                  <a:tcPr marL="3744" marR="3744" marT="3744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Detenuti presenti al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 maggio 2026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 cui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stranieri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61083"/>
                  </a:ext>
                </a:extLst>
              </a:tr>
              <a:tr h="1820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onne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it-IT" sz="1100" b="1" i="0" u="none" strike="noStrike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28588"/>
                  </a:ext>
                </a:extLst>
              </a:tr>
              <a:tr h="30662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CASSINO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200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89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155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44  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86692806"/>
                  </a:ext>
                </a:extLst>
              </a:tr>
              <a:tr h="42380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CIVITAVECCHIA "G. PASSERINI"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144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82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20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5077429"/>
                  </a:ext>
                </a:extLst>
              </a:tr>
              <a:tr h="30662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CIVITAVECCHIA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358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347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618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39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270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4973396"/>
                  </a:ext>
                </a:extLst>
              </a:tr>
              <a:tr h="30662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FROSINONE "G. PAGLIEI"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521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506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677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206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5165946"/>
                  </a:ext>
                </a:extLst>
              </a:tr>
              <a:tr h="2156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LATINA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151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40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44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1913887"/>
                  </a:ext>
                </a:extLst>
              </a:tr>
              <a:tr h="35809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PALIANO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146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60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1926315"/>
                  </a:ext>
                </a:extLst>
              </a:tr>
              <a:tr h="29182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RIETI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295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289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528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268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94850624"/>
                  </a:ext>
                </a:extLst>
              </a:tr>
              <a:tr h="42380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"G. STEFANINI" REBIBBIA FEMMINILE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272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236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379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379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112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85736609"/>
                  </a:ext>
                </a:extLst>
              </a:tr>
              <a:tr h="42380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"R. CINOTTI" REBIBBIA N.C.1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1.171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1.068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1.614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507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3627373"/>
                  </a:ext>
                </a:extLst>
              </a:tr>
              <a:tr h="42380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"REBIBBIA TERZA CASA"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132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105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17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80037742"/>
                  </a:ext>
                </a:extLst>
              </a:tr>
              <a:tr h="30662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"REBIBBIA"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445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445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287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45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1991174"/>
                  </a:ext>
                </a:extLst>
              </a:tr>
              <a:tr h="30662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"REGINA COELI"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628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572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1.004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471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091062"/>
                  </a:ext>
                </a:extLst>
              </a:tr>
              <a:tr h="3962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VELLETRI "A. CAROTENUTO"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412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386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587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151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216864"/>
                  </a:ext>
                </a:extLst>
              </a:tr>
              <a:tr h="30662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VITERBO "N. IZZO"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440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396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670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276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7601837"/>
                  </a:ext>
                </a:extLst>
              </a:tr>
              <a:tr h="306627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TOTALE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5.316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4.833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6.917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462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2.434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51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271" y="1009440"/>
            <a:ext cx="6439458" cy="4839119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31 maggio 2026</a:t>
            </a: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16" y="3010104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Detenute madri con figli al seguito presenti negli Istituti penitenziari in Italia </a:t>
            </a:r>
            <a:br>
              <a:rPr lang="it-IT" sz="2000" b="1" dirty="0" smtClean="0"/>
            </a:br>
            <a:r>
              <a:rPr lang="it-IT" sz="2000" b="1" dirty="0" smtClean="0"/>
              <a:t>al 31 maggio 2025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6453317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34591"/>
              </p:ext>
            </p:extLst>
          </p:nvPr>
        </p:nvGraphicFramePr>
        <p:xfrm>
          <a:off x="251520" y="908720"/>
          <a:ext cx="8820474" cy="5505153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345496">
                  <a:extLst>
                    <a:ext uri="{9D8B030D-6E8A-4147-A177-3AD203B41FA5}">
                      <a16:colId xmlns:a16="http://schemas.microsoft.com/office/drawing/2014/main" val="1902667292"/>
                    </a:ext>
                  </a:extLst>
                </a:gridCol>
                <a:gridCol w="2391992">
                  <a:extLst>
                    <a:ext uri="{9D8B030D-6E8A-4147-A177-3AD203B41FA5}">
                      <a16:colId xmlns:a16="http://schemas.microsoft.com/office/drawing/2014/main" val="3211615703"/>
                    </a:ext>
                  </a:extLst>
                </a:gridCol>
                <a:gridCol w="950872">
                  <a:extLst>
                    <a:ext uri="{9D8B030D-6E8A-4147-A177-3AD203B41FA5}">
                      <a16:colId xmlns:a16="http://schemas.microsoft.com/office/drawing/2014/main" val="3621947872"/>
                    </a:ext>
                  </a:extLst>
                </a:gridCol>
                <a:gridCol w="1033029">
                  <a:extLst>
                    <a:ext uri="{9D8B030D-6E8A-4147-A177-3AD203B41FA5}">
                      <a16:colId xmlns:a16="http://schemas.microsoft.com/office/drawing/2014/main" val="21392768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1269320065"/>
                    </a:ext>
                  </a:extLst>
                </a:gridCol>
                <a:gridCol w="715174">
                  <a:extLst>
                    <a:ext uri="{9D8B030D-6E8A-4147-A177-3AD203B41FA5}">
                      <a16:colId xmlns:a16="http://schemas.microsoft.com/office/drawing/2014/main" val="32271883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489688910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3193555270"/>
                    </a:ext>
                  </a:extLst>
                </a:gridCol>
              </a:tblGrid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Regione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Istituto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Italiane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Straniere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244920"/>
                  </a:ext>
                </a:extLst>
              </a:tr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617901"/>
                  </a:ext>
                </a:extLst>
              </a:tr>
              <a:tr h="42807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91408"/>
                  </a:ext>
                </a:extLst>
              </a:tr>
              <a:tr h="3779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CALABRIA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CASTROVILLARI"R. SISCA" CC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28595"/>
                  </a:ext>
                </a:extLst>
              </a:tr>
              <a:tr h="3779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CAMPANIA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LAURO ICAM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314887"/>
                  </a:ext>
                </a:extLst>
              </a:tr>
              <a:tr h="552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BOLLATE"II C.R."  CR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5864042"/>
                  </a:ext>
                </a:extLst>
              </a:tr>
              <a:tr h="79326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MILANO"F. DI CATALDO" SAN VITTORE  CCF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300182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PIEMONTE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TORINO"G. LORUSSO 0 L. CUTUGNO" LE VALLETTE 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439613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UMBRIA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PERUGIA"NUOVO COMPLESSO PENITENZIARIO CAPANNE" 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803793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VENETO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VENEZIA"GIUDECCA"  CRF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72326421"/>
                  </a:ext>
                </a:extLst>
              </a:tr>
              <a:tr h="3656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9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29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posizione per giuridica in Italia e nel Lazio al 31 </a:t>
            </a:r>
            <a:r>
              <a:rPr lang="it-IT" sz="2000" b="1" dirty="0" smtClean="0"/>
              <a:t>maggio </a:t>
            </a:r>
            <a:r>
              <a:rPr lang="it-IT" sz="2000" b="1" dirty="0" smtClean="0"/>
              <a:t>2026</a:t>
            </a:r>
            <a:br>
              <a:rPr lang="it-IT" sz="2000" b="1" dirty="0" smtClean="0"/>
            </a:b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789069" y="6237312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90455"/>
              </p:ext>
            </p:extLst>
          </p:nvPr>
        </p:nvGraphicFramePr>
        <p:xfrm>
          <a:off x="15009" y="1340768"/>
          <a:ext cx="8652832" cy="4305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378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054" y="1039577"/>
            <a:ext cx="8268394" cy="5388148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070" y="49188"/>
            <a:ext cx="8065338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Percentuali di detenuti in attesa di giudizio in Italia e nel Lazio </a:t>
            </a:r>
            <a:br>
              <a:rPr lang="it-IT" sz="2000" b="1" dirty="0" smtClean="0"/>
            </a:br>
            <a:r>
              <a:rPr lang="it-IT" sz="2000" b="1" dirty="0" smtClean="0"/>
              <a:t>(da giugno 2019 a </a:t>
            </a:r>
            <a:r>
              <a:rPr lang="it-IT" sz="2000" b="1" dirty="0" smtClean="0"/>
              <a:t> maggio 2026</a:t>
            </a:r>
            <a:r>
              <a:rPr lang="it-IT" sz="2000" b="1" dirty="0" smtClean="0"/>
              <a:t>)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40638" y="642772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92058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12697</TotalTime>
  <Words>749</Words>
  <Application>Microsoft Office PowerPoint</Application>
  <PresentationFormat>Presentazione su schermo (4:3)</PresentationFormat>
  <Paragraphs>252</Paragraphs>
  <Slides>12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Tahoma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Tasso affollamento calcolato sul numero effettivo di posti disponibili(*)  e numero di detenuti per regione negli istituti penitenziari d’Italia al 31 maggio 2026</vt:lpstr>
      <vt:lpstr>Detenute madri con figli al seguito presenti negli Istituti penitenziari in Italia  al 31 maggio 2025</vt:lpstr>
      <vt:lpstr>Detenuti posizione per giuridica in Italia e nel Lazio al 31 maggio 2026 </vt:lpstr>
      <vt:lpstr>Percentuali di detenuti in attesa di giudizio in Italia e nel Lazio  (da giugno 2019 a  maggio 2026)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903</cp:revision>
  <dcterms:created xsi:type="dcterms:W3CDTF">2020-06-03T15:49:37Z</dcterms:created>
  <dcterms:modified xsi:type="dcterms:W3CDTF">2026-06-03T11:18:03Z</dcterms:modified>
</cp:coreProperties>
</file>