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Ex1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3" r:id="rId2"/>
    <p:sldId id="331" r:id="rId3"/>
    <p:sldId id="349" r:id="rId4"/>
    <p:sldId id="351" r:id="rId5"/>
    <p:sldId id="333" r:id="rId6"/>
    <p:sldId id="321" r:id="rId7"/>
    <p:sldId id="320" r:id="rId8"/>
    <p:sldId id="312" r:id="rId9"/>
    <p:sldId id="334" r:id="rId10"/>
    <p:sldId id="317" r:id="rId11"/>
    <p:sldId id="319" r:id="rId12"/>
    <p:sldId id="313" r:id="rId13"/>
    <p:sldId id="314" r:id="rId14"/>
    <p:sldId id="342" r:id="rId15"/>
    <p:sldId id="315" r:id="rId16"/>
    <p:sldId id="352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34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NO%20NAME\garante\relazione%202025_26\repertorio%20statistico\excel%20per%20repertorio%20statistico%20(00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NO%20NAME\garante\relazione%202025_26\repertorio%20statistico\excel%20per%20repertorio%20statistico%20(002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oren\Dropbox\GARANTE%20DETENUTI\relazione%202026\excel%20per%20repertorio%20statistico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NO%20NAME\garante\relazione%202025_26\universita&#768;\universit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oren\Dropbox\GARANTE%20DETENUTI\relazione%202026\excel%20per%20repertorio%20statistic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oren\Dropbox\GARANTE%20DETENUTI\relazione%202026\excel%20per%20repertorio%20statistic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oren\Dropbox\GARANTE%20DETENUTI\relazione%202026\excel%20per%20repertorio%20statistic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NO%20NAME\garante\relazione%202025_26\repertorio%20statistico\excel%20per%20repertorio%20statistico%20(002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D:\garante\relazione%202025_26\repertorio%20statistico\excel%20per%20repertorio%20statistico%20(002)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C:\Users\loren\Dropbox\GARANTE%20DETENUTI\relazione%202026\excel%20per%20repertoiro%20statiticio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NO%20NAME\garante\relazione%202025_26\repertorio%20statistico\excel%20per%20repertorio%20statistico%20(002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\\Volumes\NO%20NAME\garante\relazione%202025_26\repertorio%20statistico\excel%20per%20repertorio%20statistico%20(00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CPR!$E$41:$E$48</c:f>
              <c:strCache>
                <c:ptCount val="8"/>
                <c:pt idx="0">
                  <c:v>Non convalida trattenimento dal Giudice di Pace</c:v>
                </c:pt>
                <c:pt idx="1">
                  <c:v>Non convalida trattenimento Corte d’appello</c:v>
                </c:pt>
                <c:pt idx="2">
                  <c:v>TOTALE RIMPATRI</c:v>
                </c:pt>
                <c:pt idx="3">
                  <c:v>Motivi sanitari</c:v>
                </c:pt>
                <c:pt idx="4">
                  <c:v>Trasferimento ad altro Cpr</c:v>
                </c:pt>
                <c:pt idx="5">
                  <c:v>Non convalida trattenimento Tribunale</c:v>
                </c:pt>
                <c:pt idx="6">
                  <c:v>Sospensiva ricorso richiesta protezione</c:v>
                </c:pt>
                <c:pt idx="7">
                  <c:v>Per altre cause</c:v>
                </c:pt>
              </c:strCache>
            </c:strRef>
          </c:cat>
          <c:val>
            <c:numRef>
              <c:f>CPR!$F$41:$F$48</c:f>
              <c:numCache>
                <c:formatCode>0.00%</c:formatCode>
                <c:ptCount val="8"/>
                <c:pt idx="0">
                  <c:v>0.33279999999999998</c:v>
                </c:pt>
                <c:pt idx="1">
                  <c:v>0.20499999999999999</c:v>
                </c:pt>
                <c:pt idx="2">
                  <c:v>0.13689999999999999</c:v>
                </c:pt>
                <c:pt idx="3">
                  <c:v>0.1095</c:v>
                </c:pt>
                <c:pt idx="4">
                  <c:v>5.3900000000000003E-2</c:v>
                </c:pt>
                <c:pt idx="5">
                  <c:v>5.3100000000000001E-2</c:v>
                </c:pt>
                <c:pt idx="6">
                  <c:v>2.9000000000000001E-2</c:v>
                </c:pt>
                <c:pt idx="7">
                  <c:v>7.9699999999999993E-2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62-4C47-A40A-DCA7262AA32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87228800"/>
        <c:axId val="582114304"/>
      </c:barChart>
      <c:catAx>
        <c:axId val="58722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582114304"/>
        <c:crosses val="autoZero"/>
        <c:auto val="1"/>
        <c:lblAlgn val="ctr"/>
        <c:lblOffset val="100"/>
        <c:noMultiLvlLbl val="0"/>
      </c:catAx>
      <c:valAx>
        <c:axId val="582114304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587228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'detenuti lavoranti'!$A$22</c:f>
              <c:strCache>
                <c:ptCount val="1"/>
                <c:pt idx="0">
                  <c:v>Detenuti Lavoranti alle dipendenze dell'Amministrazione Penitenziaria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'detenuti lavoranti'!$B$21:$H$21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'detenuti lavoranti'!$B$22:$H$22</c:f>
              <c:numCache>
                <c:formatCode>#,##0</c:formatCode>
                <c:ptCount val="7"/>
                <c:pt idx="0">
                  <c:v>1440</c:v>
                </c:pt>
                <c:pt idx="1">
                  <c:v>1392</c:v>
                </c:pt>
                <c:pt idx="2">
                  <c:v>1531</c:v>
                </c:pt>
                <c:pt idx="3">
                  <c:v>1812</c:v>
                </c:pt>
                <c:pt idx="4">
                  <c:v>1693</c:v>
                </c:pt>
                <c:pt idx="5">
                  <c:v>1649</c:v>
                </c:pt>
                <c:pt idx="6">
                  <c:v>1433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4F-E841-8FC2-8A0C2E5D62ED}"/>
            </c:ext>
          </c:extLst>
        </c:ser>
        <c:ser>
          <c:idx val="1"/>
          <c:order val="1"/>
          <c:tx>
            <c:strRef>
              <c:f>'detenuti lavoranti'!$A$23</c:f>
              <c:strCache>
                <c:ptCount val="1"/>
                <c:pt idx="0">
                  <c:v>Lavoranti non alle dipendenze dell'Amministrazione penitenziaria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'detenuti lavoranti'!$B$21:$H$21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'detenuti lavoranti'!$B$23:$H$23</c:f>
              <c:numCache>
                <c:formatCode>General</c:formatCode>
                <c:ptCount val="7"/>
                <c:pt idx="0">
                  <c:v>117</c:v>
                </c:pt>
                <c:pt idx="1">
                  <c:v>119</c:v>
                </c:pt>
                <c:pt idx="2">
                  <c:v>91</c:v>
                </c:pt>
                <c:pt idx="3">
                  <c:v>115</c:v>
                </c:pt>
                <c:pt idx="4">
                  <c:v>113</c:v>
                </c:pt>
                <c:pt idx="5">
                  <c:v>139</c:v>
                </c:pt>
                <c:pt idx="6">
                  <c:v>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4F-E841-8FC2-8A0C2E5D62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535140928"/>
        <c:axId val="535142272"/>
      </c:barChart>
      <c:catAx>
        <c:axId val="535140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35142272"/>
        <c:crosses val="autoZero"/>
        <c:auto val="1"/>
        <c:lblAlgn val="ctr"/>
        <c:lblOffset val="100"/>
        <c:noMultiLvlLbl val="0"/>
      </c:catAx>
      <c:valAx>
        <c:axId val="53514227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535140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istruzione università'!$B$20</c:f>
              <c:strCache>
                <c:ptCount val="1"/>
                <c:pt idx="0">
                  <c:v>Detenuti Iscritti a corsi di istruzione scolastica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 w="12700" cap="flat" cmpd="sng" algn="ctr">
                <a:solidFill>
                  <a:schemeClr val="accent5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istruzione università'!$A$21:$A$27</c:f>
              <c:strCache>
                <c:ptCount val="7"/>
                <c:pt idx="0">
                  <c:v>2018/2019</c:v>
                </c:pt>
                <c:pt idx="1">
                  <c:v>2019/2020</c:v>
                </c:pt>
                <c:pt idx="2">
                  <c:v>2020/2021</c:v>
                </c:pt>
                <c:pt idx="3">
                  <c:v>2021/2022</c:v>
                </c:pt>
                <c:pt idx="4">
                  <c:v>2022/2023</c:v>
                </c:pt>
                <c:pt idx="5">
                  <c:v>2023/2024</c:v>
                </c:pt>
                <c:pt idx="6">
                  <c:v>2024/2025</c:v>
                </c:pt>
              </c:strCache>
            </c:strRef>
          </c:cat>
          <c:val>
            <c:numRef>
              <c:f>' istruzione università'!$B$21:$B$27</c:f>
              <c:numCache>
                <c:formatCode>#,##0</c:formatCode>
                <c:ptCount val="7"/>
                <c:pt idx="0">
                  <c:v>20357</c:v>
                </c:pt>
                <c:pt idx="1">
                  <c:v>20263</c:v>
                </c:pt>
                <c:pt idx="2">
                  <c:v>15263</c:v>
                </c:pt>
                <c:pt idx="3">
                  <c:v>17590</c:v>
                </c:pt>
                <c:pt idx="4">
                  <c:v>19372</c:v>
                </c:pt>
                <c:pt idx="5">
                  <c:v>19250</c:v>
                </c:pt>
                <c:pt idx="6">
                  <c:v>19391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39-0242-BC14-CA05CF6282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9805056"/>
        <c:axId val="1759805472"/>
      </c:barChart>
      <c:lineChart>
        <c:grouping val="standard"/>
        <c:varyColors val="0"/>
        <c:ser>
          <c:idx val="1"/>
          <c:order val="1"/>
          <c:tx>
            <c:strRef>
              <c:f>' istruzione università'!$C$20</c:f>
              <c:strCache>
                <c:ptCount val="1"/>
                <c:pt idx="0">
                  <c:v>% su detenuti presenti al 31.12 di ogni anno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lt1"/>
              </a:solidFill>
              <a:ln w="12700" cap="flat" cmpd="sng" algn="ctr">
                <a:solidFill>
                  <a:schemeClr val="accent4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istruzione università'!$A$21:$A$27</c:f>
              <c:strCache>
                <c:ptCount val="7"/>
                <c:pt idx="0">
                  <c:v>2018/2019</c:v>
                </c:pt>
                <c:pt idx="1">
                  <c:v>2019/2020</c:v>
                </c:pt>
                <c:pt idx="2">
                  <c:v>2020/2021</c:v>
                </c:pt>
                <c:pt idx="3">
                  <c:v>2021/2022</c:v>
                </c:pt>
                <c:pt idx="4">
                  <c:v>2022/2023</c:v>
                </c:pt>
                <c:pt idx="5">
                  <c:v>2023/2024</c:v>
                </c:pt>
                <c:pt idx="6">
                  <c:v>2024/2025</c:v>
                </c:pt>
              </c:strCache>
            </c:strRef>
          </c:cat>
          <c:val>
            <c:numRef>
              <c:f>' istruzione università'!$C$21:$C$27</c:f>
              <c:numCache>
                <c:formatCode>0%</c:formatCode>
                <c:ptCount val="7"/>
                <c:pt idx="0">
                  <c:v>0.33498987970840394</c:v>
                </c:pt>
                <c:pt idx="1">
                  <c:v>0.37971291507383254</c:v>
                </c:pt>
                <c:pt idx="2">
                  <c:v>0.28194849817120476</c:v>
                </c:pt>
                <c:pt idx="3">
                  <c:v>0.31301160224927044</c:v>
                </c:pt>
                <c:pt idx="4">
                  <c:v>0.32197586676860684</c:v>
                </c:pt>
                <c:pt idx="5">
                  <c:v>0.3111815198590388</c:v>
                </c:pt>
                <c:pt idx="6">
                  <c:v>0.30537488779350858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639-0242-BC14-CA05CF6282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8537728"/>
        <c:axId val="1759802144"/>
      </c:lineChart>
      <c:catAx>
        <c:axId val="175980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759805472"/>
        <c:crosses val="autoZero"/>
        <c:auto val="1"/>
        <c:lblAlgn val="ctr"/>
        <c:lblOffset val="100"/>
        <c:noMultiLvlLbl val="0"/>
      </c:catAx>
      <c:valAx>
        <c:axId val="1759805472"/>
        <c:scaling>
          <c:orientation val="minMax"/>
          <c:max val="2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759805056"/>
        <c:crosses val="autoZero"/>
        <c:crossBetween val="between"/>
        <c:majorUnit val="10000"/>
      </c:valAx>
      <c:valAx>
        <c:axId val="1759802144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28537728"/>
        <c:crosses val="max"/>
        <c:crossBetween val="between"/>
        <c:majorUnit val="0.1"/>
      </c:valAx>
      <c:catAx>
        <c:axId val="2128537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598021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'ISCRITTI UNIVERSITà'!$A$14</c:f>
              <c:strCache>
                <c:ptCount val="1"/>
                <c:pt idx="0">
                  <c:v>Detenuti Iscritti a corsi universitari nel Lazio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'ISCRITTI UNIVERSITà'!$B$13:$H$13</c:f>
              <c:strCache>
                <c:ptCount val="7"/>
                <c:pt idx="0">
                  <c:v>2018/19</c:v>
                </c:pt>
                <c:pt idx="1">
                  <c:v>2019/20</c:v>
                </c:pt>
                <c:pt idx="2">
                  <c:v>2021-22</c:v>
                </c:pt>
                <c:pt idx="3">
                  <c:v>2022-23</c:v>
                </c:pt>
                <c:pt idx="4">
                  <c:v>2023-24</c:v>
                </c:pt>
                <c:pt idx="5">
                  <c:v>2024-25</c:v>
                </c:pt>
                <c:pt idx="6">
                  <c:v>2025-26</c:v>
                </c:pt>
              </c:strCache>
            </c:strRef>
          </c:cat>
          <c:val>
            <c:numRef>
              <c:f>'ISCRITTI UNIVERSITà'!$B$14:$H$14</c:f>
              <c:numCache>
                <c:formatCode>General</c:formatCode>
                <c:ptCount val="7"/>
                <c:pt idx="0">
                  <c:v>146</c:v>
                </c:pt>
                <c:pt idx="1">
                  <c:v>102</c:v>
                </c:pt>
                <c:pt idx="2">
                  <c:v>206</c:v>
                </c:pt>
                <c:pt idx="3">
                  <c:v>206</c:v>
                </c:pt>
                <c:pt idx="4">
                  <c:v>240</c:v>
                </c:pt>
                <c:pt idx="5">
                  <c:v>291</c:v>
                </c:pt>
                <c:pt idx="6">
                  <c:v>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0D-EE48-8D5A-9A3B2A35C61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106710048"/>
        <c:axId val="2106708800"/>
      </c:barChart>
      <c:catAx>
        <c:axId val="2106710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6708800"/>
        <c:crosses val="autoZero"/>
        <c:auto val="1"/>
        <c:lblAlgn val="ctr"/>
        <c:lblOffset val="100"/>
        <c:noMultiLvlLbl val="0"/>
      </c:catAx>
      <c:valAx>
        <c:axId val="2106708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06710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REMs!$N$6</c:f>
              <c:strCache>
                <c:ptCount val="1"/>
                <c:pt idx="0">
                  <c:v>Presenti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spPr>
              <a:solidFill>
                <a:schemeClr val="lt1"/>
              </a:solidFill>
              <a:ln w="1270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REMs!$O$5:$V$5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strCache>
            </c:strRef>
          </c:cat>
          <c:val>
            <c:numRef>
              <c:f>REMs!$O$6:$V$6</c:f>
              <c:numCache>
                <c:formatCode>General</c:formatCode>
                <c:ptCount val="8"/>
                <c:pt idx="0">
                  <c:v>84</c:v>
                </c:pt>
                <c:pt idx="1">
                  <c:v>75</c:v>
                </c:pt>
                <c:pt idx="2">
                  <c:v>59</c:v>
                </c:pt>
                <c:pt idx="3">
                  <c:v>73</c:v>
                </c:pt>
                <c:pt idx="4">
                  <c:v>87</c:v>
                </c:pt>
                <c:pt idx="5">
                  <c:v>76</c:v>
                </c:pt>
                <c:pt idx="6">
                  <c:v>73</c:v>
                </c:pt>
                <c:pt idx="7">
                  <c:v>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28-AB46-BD88-442226D81EF1}"/>
            </c:ext>
          </c:extLst>
        </c:ser>
        <c:ser>
          <c:idx val="1"/>
          <c:order val="1"/>
          <c:tx>
            <c:strRef>
              <c:f>REMs!$N$7</c:f>
              <c:strCache>
                <c:ptCount val="1"/>
                <c:pt idx="0">
                  <c:v>Lista d'attesa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spPr>
              <a:solidFill>
                <a:schemeClr val="l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REMs!$O$5:$V$5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strCache>
            </c:strRef>
          </c:cat>
          <c:val>
            <c:numRef>
              <c:f>REMs!$O$7:$V$7</c:f>
              <c:numCache>
                <c:formatCode>General</c:formatCode>
                <c:ptCount val="8"/>
                <c:pt idx="0">
                  <c:v>52</c:v>
                </c:pt>
                <c:pt idx="1">
                  <c:v>75</c:v>
                </c:pt>
                <c:pt idx="2">
                  <c:v>73</c:v>
                </c:pt>
                <c:pt idx="3">
                  <c:v>34</c:v>
                </c:pt>
                <c:pt idx="4">
                  <c:v>29</c:v>
                </c:pt>
                <c:pt idx="5">
                  <c:v>85</c:v>
                </c:pt>
                <c:pt idx="6">
                  <c:v>68</c:v>
                </c:pt>
                <c:pt idx="7">
                  <c:v>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28-AB46-BD88-442226D81EF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33003919"/>
        <c:axId val="633007247"/>
      </c:lineChart>
      <c:catAx>
        <c:axId val="6330039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007247"/>
        <c:crosses val="autoZero"/>
        <c:auto val="1"/>
        <c:lblAlgn val="ctr"/>
        <c:lblOffset val="100"/>
        <c:noMultiLvlLbl val="0"/>
      </c:catAx>
      <c:valAx>
        <c:axId val="633007247"/>
        <c:scaling>
          <c:orientation val="minMax"/>
          <c:max val="9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003919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EAD-274B-8979-B55577953C1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EAD-274B-8979-B55577953C1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EAD-274B-8979-B55577953C1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EAD-274B-8979-B55577953C1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REMs!$I$46:$I$49</c:f>
              <c:strCache>
                <c:ptCount val="4"/>
                <c:pt idx="0">
                  <c:v>In strutture residenziali di assitenza psichiatrica</c:v>
                </c:pt>
                <c:pt idx="1">
                  <c:v>In carico a servizi residenziali a domicilio</c:v>
                </c:pt>
                <c:pt idx="2">
                  <c:v>Detenuti sine titolo in carcere</c:v>
                </c:pt>
                <c:pt idx="3">
                  <c:v>Ricoverati in SPDC</c:v>
                </c:pt>
              </c:strCache>
            </c:strRef>
          </c:cat>
          <c:val>
            <c:numRef>
              <c:f>REMs!$J$46:$J$49</c:f>
              <c:numCache>
                <c:formatCode>General</c:formatCode>
                <c:ptCount val="4"/>
                <c:pt idx="0">
                  <c:v>34</c:v>
                </c:pt>
                <c:pt idx="1">
                  <c:v>32</c:v>
                </c:pt>
                <c:pt idx="2">
                  <c:v>9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EAD-274B-8979-B55577953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73911968"/>
        <c:axId val="1473913216"/>
      </c:barChart>
      <c:catAx>
        <c:axId val="1473911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none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73913216"/>
        <c:crosses val="autoZero"/>
        <c:auto val="1"/>
        <c:lblAlgn val="ctr"/>
        <c:lblOffset val="100"/>
        <c:noMultiLvlLbl val="0"/>
      </c:catAx>
      <c:valAx>
        <c:axId val="147391321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473911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'eventi critici lazio'!$B$25</c:f>
              <c:strCache>
                <c:ptCount val="1"/>
                <c:pt idx="0">
                  <c:v>suicidi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spPr>
              <a:solidFill>
                <a:schemeClr val="l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'eventi critici lazio'!$A$26:$A$31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'eventi critici lazio'!$B$26:$B$31</c:f>
              <c:numCache>
                <c:formatCode>General</c:formatCode>
                <c:ptCount val="6"/>
                <c:pt idx="0">
                  <c:v>5</c:v>
                </c:pt>
                <c:pt idx="1">
                  <c:v>3</c:v>
                </c:pt>
                <c:pt idx="2">
                  <c:v>7</c:v>
                </c:pt>
                <c:pt idx="3">
                  <c:v>6</c:v>
                </c:pt>
                <c:pt idx="4">
                  <c:v>6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4A-BE4E-A7E7-C744F537599A}"/>
            </c:ext>
          </c:extLst>
        </c:ser>
        <c:ser>
          <c:idx val="1"/>
          <c:order val="1"/>
          <c:tx>
            <c:strRef>
              <c:f>'eventi critici lazio'!$C$25</c:f>
              <c:strCache>
                <c:ptCount val="1"/>
                <c:pt idx="0">
                  <c:v>altre cause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spPr>
              <a:solidFill>
                <a:schemeClr val="l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'eventi critici lazio'!$A$26:$A$31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'eventi critici lazio'!$C$26:$C$31</c:f>
              <c:numCache>
                <c:formatCode>General</c:formatCode>
                <c:ptCount val="6"/>
                <c:pt idx="0">
                  <c:v>17</c:v>
                </c:pt>
                <c:pt idx="1">
                  <c:v>9</c:v>
                </c:pt>
                <c:pt idx="2">
                  <c:v>18</c:v>
                </c:pt>
                <c:pt idx="3">
                  <c:v>18</c:v>
                </c:pt>
                <c:pt idx="4">
                  <c:v>11</c:v>
                </c:pt>
                <c:pt idx="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4A-BE4E-A7E7-C744F537599A}"/>
            </c:ext>
          </c:extLst>
        </c:ser>
        <c:ser>
          <c:idx val="2"/>
          <c:order val="2"/>
          <c:tx>
            <c:strRef>
              <c:f>'eventi critici lazio'!$D$25</c:f>
              <c:strCache>
                <c:ptCount val="1"/>
                <c:pt idx="0">
                  <c:v>totale decessi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 w="12700" cap="flat" cmpd="sng" algn="ctr">
                <a:solidFill>
                  <a:schemeClr val="accent3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'eventi critici lazio'!$A$26:$A$31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'eventi critici lazio'!$D$26:$D$31</c:f>
              <c:numCache>
                <c:formatCode>General</c:formatCode>
                <c:ptCount val="6"/>
                <c:pt idx="0">
                  <c:v>22</c:v>
                </c:pt>
                <c:pt idx="1">
                  <c:v>12</c:v>
                </c:pt>
                <c:pt idx="2">
                  <c:v>25</c:v>
                </c:pt>
                <c:pt idx="3">
                  <c:v>24</c:v>
                </c:pt>
                <c:pt idx="4">
                  <c:v>17</c:v>
                </c:pt>
                <c:pt idx="5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4A-BE4E-A7E7-C744F5375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52291328"/>
        <c:axId val="2052292992"/>
      </c:barChart>
      <c:catAx>
        <c:axId val="205229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52292992"/>
        <c:crosses val="autoZero"/>
        <c:auto val="1"/>
        <c:lblAlgn val="ctr"/>
        <c:lblOffset val="100"/>
        <c:noMultiLvlLbl val="0"/>
      </c:catAx>
      <c:valAx>
        <c:axId val="2052292992"/>
        <c:scaling>
          <c:orientation val="minMax"/>
          <c:max val="2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5229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'misure alternativelazio'!$B$64</c:f>
              <c:strCache>
                <c:ptCount val="1"/>
                <c:pt idx="0">
                  <c:v>Detenuti presenti resenti in carcere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'misure alternativelazio'!$A$65:$A$74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strCache>
            </c:strRef>
          </c:cat>
          <c:val>
            <c:numRef>
              <c:f>'misure alternativelazio'!$B$65:$B$74</c:f>
              <c:numCache>
                <c:formatCode>_-* #,##0\ _€_-;\-* #,##0\ _€_-;_-* "-"??\ _€_-;_-@_-</c:formatCode>
                <c:ptCount val="10"/>
                <c:pt idx="0">
                  <c:v>6108</c:v>
                </c:pt>
                <c:pt idx="1">
                  <c:v>6237</c:v>
                </c:pt>
                <c:pt idx="2">
                  <c:v>6534</c:v>
                </c:pt>
                <c:pt idx="3">
                  <c:v>6566</c:v>
                </c:pt>
                <c:pt idx="4">
                  <c:v>5816</c:v>
                </c:pt>
                <c:pt idx="5">
                  <c:v>5548</c:v>
                </c:pt>
                <c:pt idx="6">
                  <c:v>5933</c:v>
                </c:pt>
                <c:pt idx="7">
                  <c:v>6537</c:v>
                </c:pt>
                <c:pt idx="8">
                  <c:v>6655</c:v>
                </c:pt>
                <c:pt idx="9">
                  <c:v>6647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FA-6649-815E-E20AEBFDB55A}"/>
            </c:ext>
          </c:extLst>
        </c:ser>
        <c:ser>
          <c:idx val="1"/>
          <c:order val="1"/>
          <c:tx>
            <c:strRef>
              <c:f>'misure alternativelazio'!$C$64</c:f>
              <c:strCache>
                <c:ptCount val="1"/>
                <c:pt idx="0">
                  <c:v>Soggetti in carico agli uffici di esecuzione penale esterna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'misure alternativelazio'!$A$65:$A$74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strCache>
            </c:strRef>
          </c:cat>
          <c:val>
            <c:numRef>
              <c:f>'misure alternativelazio'!$C$65:$C$74</c:f>
              <c:numCache>
                <c:formatCode>_-* #,##0\ _€_-;\-* #,##0\ _€_-;_-* "-"??\ _€_-;_-@_-</c:formatCode>
                <c:ptCount val="10"/>
                <c:pt idx="0">
                  <c:v>2521</c:v>
                </c:pt>
                <c:pt idx="1">
                  <c:v>2445</c:v>
                </c:pt>
                <c:pt idx="2">
                  <c:v>2619</c:v>
                </c:pt>
                <c:pt idx="3">
                  <c:v>3237</c:v>
                </c:pt>
                <c:pt idx="4">
                  <c:v>3477</c:v>
                </c:pt>
                <c:pt idx="5">
                  <c:v>3897</c:v>
                </c:pt>
                <c:pt idx="6">
                  <c:v>4156</c:v>
                </c:pt>
                <c:pt idx="7" formatCode="#,##0;#,##0">
                  <c:v>4800</c:v>
                </c:pt>
                <c:pt idx="8" formatCode="General">
                  <c:v>4745</c:v>
                </c:pt>
                <c:pt idx="9">
                  <c:v>6268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FA-6649-815E-E20AEBFDB55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56830527"/>
        <c:axId val="1016617087"/>
      </c:lineChart>
      <c:catAx>
        <c:axId val="956830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16617087"/>
        <c:crosses val="autoZero"/>
        <c:auto val="1"/>
        <c:lblAlgn val="ctr"/>
        <c:lblOffset val="100"/>
        <c:noMultiLvlLbl val="0"/>
      </c:catAx>
      <c:valAx>
        <c:axId val="1016617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-* #,##0\ _€_-;\-* #,##0\ _€_-;_-* &quot;-&quot;??\ _€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56830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'misure alternative'!$C$18</c:f>
              <c:strCache>
                <c:ptCount val="1"/>
                <c:pt idx="0">
                  <c:v>soggetti a esecuzione penale esterna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lt1"/>
              </a:solidFill>
              <a:ln w="1270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'misure alternative'!$B$19:$B$29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'misure alternative'!$C$19:$C$29</c:f>
              <c:numCache>
                <c:formatCode>_-* #,##0\ _€_-;\-* #,##0\ _€_-;_-* "-"??\ _€_-;_-@_-</c:formatCode>
                <c:ptCount val="11"/>
                <c:pt idx="0">
                  <c:v>38670</c:v>
                </c:pt>
                <c:pt idx="1">
                  <c:v>42917</c:v>
                </c:pt>
                <c:pt idx="2">
                  <c:v>47695</c:v>
                </c:pt>
                <c:pt idx="3">
                  <c:v>54933</c:v>
                </c:pt>
                <c:pt idx="4">
                  <c:v>60372</c:v>
                </c:pt>
                <c:pt idx="5">
                  <c:v>60204</c:v>
                </c:pt>
                <c:pt idx="6">
                  <c:v>69177</c:v>
                </c:pt>
                <c:pt idx="7">
                  <c:v>73982</c:v>
                </c:pt>
                <c:pt idx="8">
                  <c:v>83703</c:v>
                </c:pt>
                <c:pt idx="9">
                  <c:v>93475</c:v>
                </c:pt>
                <c:pt idx="10">
                  <c:v>99447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AF7-A74F-AF5F-B98B1C30A37C}"/>
            </c:ext>
          </c:extLst>
        </c:ser>
        <c:ser>
          <c:idx val="1"/>
          <c:order val="1"/>
          <c:tx>
            <c:strRef>
              <c:f>'misure alternative'!$D$18</c:f>
              <c:strCache>
                <c:ptCount val="1"/>
                <c:pt idx="0">
                  <c:v>detenuti presenti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lt1"/>
              </a:solidFill>
              <a:ln w="1270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'misure alternative'!$B$19:$B$29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'misure alternative'!$D$19:$D$29</c:f>
              <c:numCache>
                <c:formatCode>#,##0</c:formatCode>
                <c:ptCount val="11"/>
                <c:pt idx="0">
                  <c:v>52164</c:v>
                </c:pt>
                <c:pt idx="1">
                  <c:v>54653</c:v>
                </c:pt>
                <c:pt idx="2">
                  <c:v>57608</c:v>
                </c:pt>
                <c:pt idx="3">
                  <c:v>59655</c:v>
                </c:pt>
                <c:pt idx="4">
                  <c:v>60769</c:v>
                </c:pt>
                <c:pt idx="5">
                  <c:v>53364</c:v>
                </c:pt>
                <c:pt idx="6">
                  <c:v>54134</c:v>
                </c:pt>
                <c:pt idx="7">
                  <c:v>56196</c:v>
                </c:pt>
                <c:pt idx="8">
                  <c:v>60166</c:v>
                </c:pt>
                <c:pt idx="9">
                  <c:v>61861</c:v>
                </c:pt>
                <c:pt idx="10">
                  <c:v>63499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F7-A74F-AF5F-B98B1C30A37C}"/>
            </c:ext>
          </c:extLst>
        </c:ser>
        <c:dLbls>
          <c:dLblPos val="l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086117327"/>
        <c:axId val="2086116079"/>
      </c:lineChart>
      <c:catAx>
        <c:axId val="2086117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86116079"/>
        <c:crosses val="autoZero"/>
        <c:auto val="1"/>
        <c:lblAlgn val="ctr"/>
        <c:lblOffset val="100"/>
        <c:noMultiLvlLbl val="0"/>
      </c:catAx>
      <c:valAx>
        <c:axId val="2086116079"/>
        <c:scaling>
          <c:orientation val="minMax"/>
          <c:min val="30000"/>
        </c:scaling>
        <c:delete val="0"/>
        <c:axPos val="l"/>
        <c:numFmt formatCode="_-* #,##0\ _€_-;\-* #,##0\ _€_-;_-* &quot;-&quot;??\ _€_-;_-@_-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86117327"/>
        <c:crosses val="autoZero"/>
        <c:crossBetween val="between"/>
        <c:majorUnit val="4000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'graf pena residua'!$C$15</c:f>
              <c:strCache>
                <c:ptCount val="1"/>
              </c:strCache>
            </c:strRef>
          </c:tx>
          <c:spPr>
            <a:solidFill>
              <a:srgbClr val="FF9999"/>
            </a:solidFill>
            <a:ln w="19050">
              <a:solidFill>
                <a:srgbClr val="C00000"/>
              </a:solidFill>
              <a:prstDash val="dashDot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residua'!$D$14:$E$14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residua'!$D$15:$E$15</c:f>
              <c:numCache>
                <c:formatCode>General</c:formatCode>
                <c:ptCount val="2"/>
                <c:pt idx="0" formatCode="#,##0">
                  <c:v>4552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34-8840-9472-141EBCD29511}"/>
            </c:ext>
          </c:extLst>
        </c:ser>
        <c:ser>
          <c:idx val="1"/>
          <c:order val="1"/>
          <c:tx>
            <c:strRef>
              <c:f>'graf pena residua'!$C$16</c:f>
              <c:strCache>
                <c:ptCount val="1"/>
                <c:pt idx="0">
                  <c:v>In attesa  giudizio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accent5">
                  <a:lumMod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residua'!$D$14:$E$14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residua'!$D$16:$E$16</c:f>
              <c:numCache>
                <c:formatCode>#,##0</c:formatCode>
                <c:ptCount val="2"/>
                <c:pt idx="1">
                  <c:v>2134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34-8840-9472-141EBCD29511}"/>
            </c:ext>
          </c:extLst>
        </c:ser>
        <c:ser>
          <c:idx val="2"/>
          <c:order val="2"/>
          <c:tx>
            <c:strRef>
              <c:f>'graf pena residua'!$C$17</c:f>
              <c:strCache>
                <c:ptCount val="1"/>
                <c:pt idx="0">
                  <c:v>residuo superiore a 2 anni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residua'!$D$14:$E$14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residua'!$D$17:$E$17</c:f>
              <c:numCache>
                <c:formatCode>#,##0</c:formatCode>
                <c:ptCount val="2"/>
                <c:pt idx="1">
                  <c:v>2765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34-8840-9472-141EBCD29511}"/>
            </c:ext>
          </c:extLst>
        </c:ser>
        <c:ser>
          <c:idx val="3"/>
          <c:order val="3"/>
          <c:tx>
            <c:strRef>
              <c:f>'graf pena residua'!$C$18</c:f>
              <c:strCache>
                <c:ptCount val="1"/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residua'!$D$14:$E$14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residua'!$D$18:$E$18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3-DD34-8840-9472-141EBCD29511}"/>
            </c:ext>
          </c:extLst>
        </c:ser>
        <c:ser>
          <c:idx val="4"/>
          <c:order val="4"/>
          <c:tx>
            <c:strRef>
              <c:f>'graf pena residua'!$C$22</c:f>
              <c:strCache>
                <c:ptCount val="1"/>
                <c:pt idx="0">
                  <c:v>residuo di pena tra uno e due anni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solidFill>
                <a:prstClr val="white">
                  <a:lumMod val="75000"/>
                </a:prstClr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residua'!$D$14:$E$14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residua'!$D$22:$E$22</c:f>
              <c:numCache>
                <c:formatCode>#,##0</c:formatCode>
                <c:ptCount val="2"/>
                <c:pt idx="1">
                  <c:v>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34-8840-9472-141EBCD29511}"/>
            </c:ext>
          </c:extLst>
        </c:ser>
        <c:ser>
          <c:idx val="5"/>
          <c:order val="5"/>
          <c:tx>
            <c:strRef>
              <c:f>'graf pena residua'!$C$23</c:f>
              <c:strCache>
                <c:ptCount val="1"/>
                <c:pt idx="0">
                  <c:v>residuo di pena inferiore a un anno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residua'!$D$14:$E$14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residua'!$D$23:$E$23</c:f>
              <c:numCache>
                <c:formatCode>#,##0</c:formatCode>
                <c:ptCount val="2"/>
                <c:pt idx="1">
                  <c:v>830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D34-8840-9472-141EBCD295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100"/>
        <c:axId val="115767552"/>
        <c:axId val="115777536"/>
      </c:barChart>
      <c:catAx>
        <c:axId val="115767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5777536"/>
        <c:crosses val="autoZero"/>
        <c:auto val="1"/>
        <c:lblAlgn val="ctr"/>
        <c:lblOffset val="100"/>
        <c:noMultiLvlLbl val="0"/>
      </c:catAx>
      <c:valAx>
        <c:axId val="115777536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one"/>
        <c:crossAx val="115767552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12700"/>
        </a:sp3d>
      </c:spPr>
    </c:plotArea>
    <c:legend>
      <c:legendPos val="r"/>
      <c:legendEntry>
        <c:idx val="2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64482203131975779"/>
          <c:y val="5.9669403026749307E-2"/>
          <c:w val="0.33712090836966074"/>
          <c:h val="0.8422451182963831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it-IT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'graf pena residua (2)'!$X$6</c:f>
              <c:strCache>
                <c:ptCount val="1"/>
                <c:pt idx="0">
                  <c:v>capienza regolamentare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 (2)'!$Y$5:$Z$5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 (2)'!$Y$6:$Z$6</c:f>
              <c:numCache>
                <c:formatCode>General</c:formatCode>
                <c:ptCount val="2"/>
                <c:pt idx="0" formatCode="#,##0">
                  <c:v>46081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14-794B-BCFA-F7FD4898874B}"/>
            </c:ext>
          </c:extLst>
        </c:ser>
        <c:ser>
          <c:idx val="1"/>
          <c:order val="1"/>
          <c:tx>
            <c:strRef>
              <c:f>'graf pena residua (2)'!$X$7</c:f>
              <c:strCache>
                <c:ptCount val="1"/>
                <c:pt idx="0">
                  <c:v>In attesa di giudizio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 (2)'!$Y$5:$Z$5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 (2)'!$Y$7:$Z$7</c:f>
              <c:numCache>
                <c:formatCode>#,##0</c:formatCode>
                <c:ptCount val="2"/>
                <c:pt idx="1">
                  <c:v>15642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14-794B-BCFA-F7FD4898874B}"/>
            </c:ext>
          </c:extLst>
        </c:ser>
        <c:ser>
          <c:idx val="2"/>
          <c:order val="2"/>
          <c:tx>
            <c:strRef>
              <c:f>'graf pena residua (2)'!$X$8</c:f>
              <c:strCache>
                <c:ptCount val="1"/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 (2)'!$Y$5:$Z$5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 (2)'!$Y$8:$Z$8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2-BC14-794B-BCFA-F7FD4898874B}"/>
            </c:ext>
          </c:extLst>
        </c:ser>
        <c:ser>
          <c:idx val="3"/>
          <c:order val="3"/>
          <c:tx>
            <c:strRef>
              <c:f>'graf pena residua (2)'!$X$9</c:f>
              <c:strCache>
                <c:ptCount val="1"/>
                <c:pt idx="0">
                  <c:v>residuo superiore a 2 anni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 (2)'!$Y$5:$Z$5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 (2)'!$Y$9:$Z$9</c:f>
              <c:numCache>
                <c:formatCode>#,##0</c:formatCode>
                <c:ptCount val="2"/>
                <c:pt idx="1">
                  <c:v>30883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C14-794B-BCFA-F7FD4898874B}"/>
            </c:ext>
          </c:extLst>
        </c:ser>
        <c:ser>
          <c:idx val="4"/>
          <c:order val="4"/>
          <c:tx>
            <c:strRef>
              <c:f>'graf pena residua (2)'!$X$10</c:f>
              <c:strCache>
                <c:ptCount val="1"/>
                <c:pt idx="0">
                  <c:v>residuo di pena tra uno e due anni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 (2)'!$Y$5:$Z$5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 (2)'!$Y$10:$Z$10</c:f>
              <c:numCache>
                <c:formatCode>#,##0</c:formatCode>
                <c:ptCount val="2"/>
                <c:pt idx="1">
                  <c:v>8815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14-794B-BCFA-F7FD4898874B}"/>
            </c:ext>
          </c:extLst>
        </c:ser>
        <c:ser>
          <c:idx val="5"/>
          <c:order val="5"/>
          <c:tx>
            <c:strRef>
              <c:f>'graf pena residua (2)'!$X$11</c:f>
              <c:strCache>
                <c:ptCount val="1"/>
                <c:pt idx="0">
                  <c:v>residuo di pena inferiore a un anno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 pena residua (2)'!$Y$5:$Z$5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 (2)'!$Y$11:$Z$11</c:f>
              <c:numCache>
                <c:formatCode>#,##0</c:formatCode>
                <c:ptCount val="2"/>
                <c:pt idx="1">
                  <c:v>7790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C14-794B-BCFA-F7FD4898874B}"/>
            </c:ext>
          </c:extLst>
        </c:ser>
        <c:ser>
          <c:idx val="6"/>
          <c:order val="6"/>
          <c:tx>
            <c:strRef>
              <c:f>'graf pena residua (2)'!$X$12</c:f>
              <c:strCache>
                <c:ptCount val="1"/>
                <c:pt idx="0">
                  <c:v>internati, in colonie agricole, altro</c:v>
                </c:pt>
              </c:strCache>
            </c:strRef>
          </c:tx>
          <c:spPr>
            <a:solidFill>
              <a:schemeClr val="accent2">
                <a:tint val="4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.11917659804983742"/>
                  <c:y val="0"/>
                </c:manualLayout>
              </c:layout>
              <c:spPr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14-794B-BCFA-F7FD489887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 pena residua (2)'!$Y$5:$Z$5</c:f>
              <c:strCache>
                <c:ptCount val="2"/>
                <c:pt idx="0">
                  <c:v>posti effettivamente disponbili</c:v>
                </c:pt>
                <c:pt idx="1">
                  <c:v>pena residua</c:v>
                </c:pt>
              </c:strCache>
            </c:strRef>
          </c:cat>
          <c:val>
            <c:numRef>
              <c:f>'graf pena residua (2)'!$Y$12:$Z$12</c:f>
              <c:numCache>
                <c:formatCode>General</c:formatCode>
                <c:ptCount val="2"/>
                <c:pt idx="1">
                  <c:v>369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C14-794B-BCFA-F7FD489887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100"/>
        <c:axId val="115767552"/>
        <c:axId val="115777536"/>
      </c:barChart>
      <c:catAx>
        <c:axId val="115767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5777536"/>
        <c:crosses val="autoZero"/>
        <c:auto val="1"/>
        <c:lblAlgn val="ctr"/>
        <c:lblOffset val="100"/>
        <c:noMultiLvlLbl val="0"/>
      </c:catAx>
      <c:valAx>
        <c:axId val="115777536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one"/>
        <c:crossAx val="115767552"/>
        <c:crosses val="autoZero"/>
        <c:crossBetween val="between"/>
      </c:valAx>
      <c:spPr>
        <a:solidFill>
          <a:schemeClr val="bg1"/>
        </a:solidFill>
        <a:ln>
          <a:noFill/>
        </a:ln>
        <a:effectLst/>
        <a:scene3d>
          <a:camera prst="orthographicFront"/>
          <a:lightRig rig="threePt" dir="t"/>
        </a:scene3d>
        <a:sp3d>
          <a:bevelT w="12700"/>
        </a:sp3d>
      </c:spPr>
    </c:plotArea>
    <c:legend>
      <c:legendPos val="r"/>
      <c:legendEntry>
        <c:idx val="4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64482203131975779"/>
          <c:y val="5.9669403026749307E-2"/>
          <c:w val="0.33712090836966074"/>
          <c:h val="0.792008711676997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200"/>
      </a:pPr>
      <a:endParaRPr lang="it-IT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'detenuti lavoranti'!$A$27</c:f>
              <c:strCache>
                <c:ptCount val="1"/>
                <c:pt idx="0">
                  <c:v>% Detenuti lavoranti su totale detenuti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'detenuti lavoranti'!$B$26:$H$26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'detenuti lavoranti'!$B$27:$H$27</c:f>
              <c:numCache>
                <c:formatCode>0%</c:formatCode>
                <c:ptCount val="7"/>
                <c:pt idx="0">
                  <c:v>0.24</c:v>
                </c:pt>
                <c:pt idx="1">
                  <c:v>0.26</c:v>
                </c:pt>
                <c:pt idx="2">
                  <c:v>0.28999999999999998</c:v>
                </c:pt>
                <c:pt idx="3">
                  <c:v>0.32</c:v>
                </c:pt>
                <c:pt idx="4">
                  <c:v>0.28000000000000003</c:v>
                </c:pt>
                <c:pt idx="5">
                  <c:v>0.27</c:v>
                </c:pt>
                <c:pt idx="6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D-C84C-94F6-8453765D14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36441088"/>
        <c:axId val="535212736"/>
      </c:barChart>
      <c:catAx>
        <c:axId val="53644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35212736"/>
        <c:crosses val="autoZero"/>
        <c:auto val="1"/>
        <c:lblAlgn val="ctr"/>
        <c:lblOffset val="100"/>
        <c:noMultiLvlLbl val="0"/>
      </c:catAx>
      <c:valAx>
        <c:axId val="5352127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36441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'eventi critici lazio'!$A$78:$A$96</cx:f>
        <cx:lvl ptCount="19">
          <cx:pt idx="0">Invio urgente osp. con/senza ricovero</cx:pt>
          <cx:pt idx="1">Rinv. ogg. e/o sost. non consentite</cx:pt>
          <cx:pt idx="2">Atti di autolesionismo</cx:pt>
          <cx:pt idx="3">Manifestazioni di protesta individuale</cx:pt>
          <cx:pt idx="4">Atti di aggressione</cx:pt>
          <cx:pt idx="5">Dannegg. beni dell'Amm.ne</cx:pt>
          <cx:pt idx="6">Tentati suicidi</cx:pt>
          <cx:pt idx="7">Danneggiamento a seguito di appiccamento di fuoco</cx:pt>
          <cx:pt idx="8">Manifestazioni di protesta collettiva</cx:pt>
          <cx:pt idx="9">Accumulo di farmaci/alcool</cx:pt>
          <cx:pt idx="10">Atti di contenimento</cx:pt>
          <cx:pt idx="11">Decessi per cause naturali</cx:pt>
          <cx:pt idx="12">Ass. e/o ing. sost. e/o ogg. non consentiti</cx:pt>
          <cx:pt idx="13">Decessi per cause da accertare</cx:pt>
          <cx:pt idx="14">Tentate evasioni</cx:pt>
          <cx:pt idx="15">Suicidi</cx:pt>
          <cx:pt idx="16">Incendio</cx:pt>
          <cx:pt idx="17">Evasioni</cx:pt>
          <cx:pt idx="18">Percosse riferite all'atto dell'arresto</cx:pt>
        </cx:lvl>
      </cx:strDim>
      <cx:numDim type="val">
        <cx:f>'eventi critici lazio'!$B$78:$B$96</cx:f>
        <cx:lvl ptCount="19" formatCode="Standard">
          <cx:pt idx="0">890</cx:pt>
          <cx:pt idx="1">727</cx:pt>
          <cx:pt idx="2">575</cx:pt>
          <cx:pt idx="3">469</cx:pt>
          <cx:pt idx="4">363</cx:pt>
          <cx:pt idx="5">302</cx:pt>
          <cx:pt idx="6">82</cx:pt>
          <cx:pt idx="7">81</cx:pt>
          <cx:pt idx="8">77</cx:pt>
          <cx:pt idx="9">43</cx:pt>
          <cx:pt idx="10">33</cx:pt>
          <cx:pt idx="11">12</cx:pt>
          <cx:pt idx="12">9</cx:pt>
          <cx:pt idx="13">7</cx:pt>
          <cx:pt idx="14">5</cx:pt>
          <cx:pt idx="15">5</cx:pt>
          <cx:pt idx="16">1</cx:pt>
          <cx:pt idx="17">0</cx:pt>
          <cx:pt idx="18">0</cx:pt>
        </cx:lvl>
      </cx:numDim>
    </cx:data>
  </cx:chartData>
  <cx:chart>
    <cx:title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it-IT" sz="1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title>
    <cx:plotArea>
      <cx:plotAreaRegion>
        <cx:series layoutId="funnel" uniqueId="{6E805A06-D7C0-D74B-ADCD-F3E4274C63D7}"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0.26249</cdr:x>
      <cdr:y>0.34188</cdr:y>
    </cdr:from>
    <cdr:to>
      <cdr:x>0.40679</cdr:x>
      <cdr:y>0.34274</cdr:y>
    </cdr:to>
    <cdr:sp macro="" textlink="">
      <cdr:nvSpPr>
        <cdr:cNvPr id="5" name="Connettore 1 4"/>
        <cdr:cNvSpPr/>
      </cdr:nvSpPr>
      <cdr:spPr>
        <a:xfrm xmlns:a="http://schemas.openxmlformats.org/drawingml/2006/main">
          <a:off x="1606465" y="1226345"/>
          <a:ext cx="883162" cy="3099"/>
        </a:xfrm>
        <a:prstGeom xmlns:a="http://schemas.openxmlformats.org/drawingml/2006/main" prst="line">
          <a:avLst/>
        </a:prstGeom>
        <a:ln xmlns:a="http://schemas.openxmlformats.org/drawingml/2006/main" w="12700">
          <a:prstDash val="sysDot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0.25687</cdr:x>
      <cdr:y>0.33335</cdr:y>
    </cdr:from>
    <cdr:to>
      <cdr:x>0.39537</cdr:x>
      <cdr:y>0.33507</cdr:y>
    </cdr:to>
    <cdr:sp macro="" textlink="">
      <cdr:nvSpPr>
        <cdr:cNvPr id="5" name="Connettore 1 4"/>
        <cdr:cNvSpPr/>
      </cdr:nvSpPr>
      <cdr:spPr>
        <a:xfrm xmlns:a="http://schemas.openxmlformats.org/drawingml/2006/main" flipV="1">
          <a:off x="1632273" y="1246571"/>
          <a:ext cx="880092" cy="6432"/>
        </a:xfrm>
        <a:prstGeom xmlns:a="http://schemas.openxmlformats.org/drawingml/2006/main" prst="line">
          <a:avLst/>
        </a:prstGeom>
        <a:ln xmlns:a="http://schemas.openxmlformats.org/drawingml/2006/main" w="12700">
          <a:prstDash val="sysDash"/>
        </a:ln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7106CE-5B06-5EF6-3746-EDDDA18E6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1E808F9-33F8-5A0E-631C-2FCBEB982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0CBB51-BA26-B15C-4B1C-229E01C36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2CFA2C-CF72-17AF-5185-473439187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162B58-6DC7-A709-85D6-22691D1EE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381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2244CB-3424-2FA7-5858-E732C8E6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4283364-89C4-66AC-5499-76945DECA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801EF3-98D5-6C4A-2EDE-4C53BECB1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80BEBD-7E12-1214-B345-1E0D789A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A1D319-BC84-BB6B-3A88-F9BC2C409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608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4AD0DBC-C869-7A24-EE59-70A051D4D6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0B230D6-A82B-ABC1-7DC1-CB9705C72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15511E-3FFE-144C-060A-D133F36B7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FEB6FD-BA72-3A64-4BE7-54978D142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E529F1-DBDA-89BB-F889-7081F70B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784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7741CD-CC0B-2AD6-859B-D20B93679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5300F8-2394-67C0-9237-D95986C3C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F075DC-5969-6334-DEF6-5EC705350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6BE17E-B7BA-2BBF-7E87-020230EE4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FEB2C4-B3AB-9750-F7AE-69E818CE4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277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3259C3-31C9-34B7-C6E0-D418C8E9A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EC82E12-1E5F-BCE4-E6B6-A76B56BC9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14A851-9A29-CA26-188A-DB0DD075C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7A9D00-A3EE-E2CD-61BA-F5A62FACD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EFE8BA-74A4-1DDD-4327-AEB192880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625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3CC4C0-1A3F-B198-8FA8-B4A7EE59E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E2D6A3-7AD4-FEE9-4002-429E38A085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79E18A-54FD-9B42-0B00-D801B7EF1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EAEC9FF-9C50-F53B-B55E-63FB25414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B9E34B-3093-6A0D-903E-33B77E7B8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A76F98-7CD6-8AF8-D446-6FA714A48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802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601969-FB4E-C8A4-304F-650EEAF4C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1418FF-26E5-D2E2-3D6E-2C2320DE9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AFF4010-BF99-3F76-7A2F-996471081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41977CF-5B1E-3B3A-D8EC-CFC25EFF32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1988DD6-EDAD-FAB5-17EF-97262A51FD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79A08BE-22EE-F8EB-C27E-EF7C13F22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DF01357-73EC-2865-95D4-BDA3BD2A8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6D15663-839C-250A-2CD2-0A018E14A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688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DC4AD1-2D3E-A8AD-8033-E5F4777C4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D35192E-3DB9-3D30-00EF-C2189E49D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AD99B8F-B067-4108-C8EE-DEBB749AA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2D4132E-CA51-2F34-31C4-687EC7C7B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15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250E611-A83C-456F-7682-5065D2B88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4BD84B1-4FA4-0CBC-209B-17434C188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1F16D4D-FD4C-ACA5-1644-96E34EE9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145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56319B-EEBA-8E4C-5799-0C0864DFC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99F94D-C0BA-31BD-9702-225DE7445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811835-7D0A-D39E-E126-AE8DABF66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168BAE5-22A3-0D60-1B5E-984620B00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3771EC3-5D4E-DEF3-C2A1-D4E990B71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E31806-B39C-7608-151C-DE926B9AF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163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8ED605-2DF1-897A-FCFE-7F30693CC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5D45EC6-92C4-9B1A-26F4-7A4BB58C18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F311444-2A3C-C514-676F-FA7C1D0D7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6A1985C-0706-307F-F6B4-CAC4960DA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547B200-829F-5330-B0CE-5EE4367D9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88CA885-C58D-8BFA-71E7-43EA05B53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44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36705D0-05B8-8B68-7A3B-66D273CAB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89674C-12F1-4F4B-323B-8B04F0312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9A7B0B-ACF9-9E47-A128-046C1FF021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7C1E3-8915-8245-A597-7F74FECB980C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4590BE-9842-B27E-CD7A-B2CB0BB5C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57CA27-F168-37CE-235F-8A060CBE6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1775F-6484-8B45-923B-A00E764A56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794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AD4F7-FDDA-9F93-278A-2B7EA8E57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46AA3B7-0838-6008-91EE-C0745ABB5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629" y="0"/>
            <a:ext cx="9699367" cy="6858000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2A3254F8-C6FD-D6B5-C0F6-53627C483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6490" y="1828802"/>
            <a:ext cx="3840480" cy="2036195"/>
          </a:xfrm>
        </p:spPr>
        <p:txBody>
          <a:bodyPr>
            <a:normAutofit/>
          </a:bodyPr>
          <a:lstStyle/>
          <a:p>
            <a:endParaRPr lang="it-IT" sz="1800" b="1" dirty="0">
              <a:solidFill>
                <a:schemeClr val="accent1"/>
              </a:solidFill>
            </a:endParaRPr>
          </a:p>
          <a:p>
            <a:r>
              <a:rPr lang="it-IT" sz="1200" i="1" dirty="0">
                <a:solidFill>
                  <a:schemeClr val="accent1"/>
                </a:solidFill>
              </a:rPr>
              <a:t>Prof. Stefano </a:t>
            </a:r>
            <a:r>
              <a:rPr lang="it-IT" sz="1200" i="1" dirty="0" err="1">
                <a:solidFill>
                  <a:schemeClr val="accent1"/>
                </a:solidFill>
              </a:rPr>
              <a:t>Anastasìa</a:t>
            </a:r>
            <a:endParaRPr lang="it-IT" sz="1200" i="1" dirty="0">
              <a:solidFill>
                <a:schemeClr val="accent1"/>
              </a:solidFill>
            </a:endParaRPr>
          </a:p>
          <a:p>
            <a:endParaRPr lang="it-IT" sz="1200" b="1" i="1" dirty="0">
              <a:solidFill>
                <a:schemeClr val="accent1"/>
              </a:solidFill>
            </a:endParaRPr>
          </a:p>
          <a:p>
            <a:r>
              <a:rPr lang="it-IT" sz="1800" dirty="0">
                <a:solidFill>
                  <a:schemeClr val="accent1"/>
                </a:solidFill>
              </a:rPr>
              <a:t>Roma, Consiglio regionale del Lazio</a:t>
            </a:r>
          </a:p>
          <a:p>
            <a:r>
              <a:rPr lang="it-IT" sz="1800" dirty="0">
                <a:solidFill>
                  <a:schemeClr val="accent1"/>
                </a:solidFill>
              </a:rPr>
              <a:t>31 luglio 2026</a:t>
            </a:r>
          </a:p>
        </p:txBody>
      </p:sp>
    </p:spTree>
    <p:extLst>
      <p:ext uri="{BB962C8B-B14F-4D97-AF65-F5344CB8AC3E}">
        <p14:creationId xmlns:p14="http://schemas.microsoft.com/office/powerpoint/2010/main" val="215048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AA423B-7167-02D0-6FAF-65FF470E3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Confronto sull’andamento delle misure penali in Italia e nel Lazio. Anni 2015-2025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9B02AFEB-C0AA-999A-7DE9-281BFB60470E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Segnaposto contenuto 3">
            <a:extLst>
              <a:ext uri="{FF2B5EF4-FFF2-40B4-BE49-F238E27FC236}">
                <a16:creationId xmlns:a16="http://schemas.microsoft.com/office/drawing/2014/main" id="{7220E06C-69D1-EC11-4915-98B24DA63F68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28392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DF195F-9D4F-4B0A-34A8-F8F54946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Sovraffollamento e residui pena minori: confronto Lazio-Italia al 31.12.2025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849928-DE81-4A04-7BBF-E1DD1C419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800" dirty="0"/>
              <a:t>Lazio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00000000-0008-0000-0500-0000030000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62409754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D62EDCD-FDF7-D9B6-0384-208AC069A1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800" dirty="0"/>
              <a:t>Italia</a:t>
            </a:r>
            <a:endParaRPr lang="it-IT" dirty="0"/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00000000-0008-0000-0500-000008000000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69510647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856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B1B3E-9431-B99E-4EEE-C9131AB4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Percentuale di lavoranti tra i detenuti nel Lazio. Anni 2019-2025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706B26-F327-FBB0-EDF3-4F66684E8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1839DBDD-BBBA-F399-005C-896B6BB49E43}"/>
              </a:ext>
            </a:extLst>
          </p:cNvPr>
          <p:cNvGraphicFramePr/>
          <p:nvPr/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2685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E17DE6-265C-A35D-3AD6-3B13F0698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Detenuti lavoranti alle dipendenze dell’AP e di soggetti terzi nelle carceri del Lazio al 31.12. Anni 2019-2025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7CB97A-D78D-6F57-7DEA-6A3B316F3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484F3F05-5CC5-55CA-4052-E3A32771A7AC}"/>
              </a:ext>
            </a:extLst>
          </p:cNvPr>
          <p:cNvGraphicFramePr/>
          <p:nvPr/>
        </p:nvGraphicFramePr>
        <p:xfrm>
          <a:off x="838200" y="1902541"/>
          <a:ext cx="10515599" cy="4274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0663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E0FE5F-2AB3-2945-9BDF-B6796F459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Iscritti a corsi scolastici nelle carceri italiane. Anni 2018-2025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AD760429-DBD5-BDB4-13C2-F3635BDEE38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7085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325F83-9345-4BE6-DA23-F356BE6B1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Persone sottoposte a misure restrittive iscritte alle Università del Lazio. Anni 2019-2026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2211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A9749-4B13-FB96-5A44-1DBFE0920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2A91EC9-60F0-38FC-0D49-3E8F9FFD7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629" y="0"/>
            <a:ext cx="9699367" cy="6858000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2B66AB98-838A-ECD0-76A8-12BEF6FDD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6490" y="1828802"/>
            <a:ext cx="3840480" cy="2036195"/>
          </a:xfrm>
        </p:spPr>
        <p:txBody>
          <a:bodyPr>
            <a:normAutofit/>
          </a:bodyPr>
          <a:lstStyle/>
          <a:p>
            <a:endParaRPr lang="it-IT" sz="1800" b="1" dirty="0">
              <a:solidFill>
                <a:schemeClr val="accent1"/>
              </a:solidFill>
            </a:endParaRPr>
          </a:p>
          <a:p>
            <a:r>
              <a:rPr lang="it-IT" sz="1200" i="1" dirty="0">
                <a:solidFill>
                  <a:schemeClr val="accent1"/>
                </a:solidFill>
              </a:rPr>
              <a:t>Prof. Stefano </a:t>
            </a:r>
            <a:r>
              <a:rPr lang="it-IT" sz="1200" i="1" dirty="0" err="1">
                <a:solidFill>
                  <a:schemeClr val="accent1"/>
                </a:solidFill>
              </a:rPr>
              <a:t>Anastasìa</a:t>
            </a:r>
            <a:endParaRPr lang="it-IT" sz="1200" i="1" dirty="0">
              <a:solidFill>
                <a:schemeClr val="accent1"/>
              </a:solidFill>
            </a:endParaRPr>
          </a:p>
          <a:p>
            <a:endParaRPr lang="it-IT" sz="1200" b="1" i="1" dirty="0">
              <a:solidFill>
                <a:schemeClr val="accent1"/>
              </a:solidFill>
            </a:endParaRPr>
          </a:p>
          <a:p>
            <a:r>
              <a:rPr lang="it-IT" sz="1800" dirty="0">
                <a:solidFill>
                  <a:schemeClr val="accent1"/>
                </a:solidFill>
              </a:rPr>
              <a:t>Roma, Consiglio regionale del Lazio</a:t>
            </a:r>
          </a:p>
          <a:p>
            <a:r>
              <a:rPr lang="it-IT" sz="1800" dirty="0">
                <a:solidFill>
                  <a:schemeClr val="accent1"/>
                </a:solidFill>
              </a:rPr>
              <a:t>31 luglio 2026</a:t>
            </a:r>
          </a:p>
        </p:txBody>
      </p:sp>
    </p:spTree>
    <p:extLst>
      <p:ext uri="{BB962C8B-B14F-4D97-AF65-F5344CB8AC3E}">
        <p14:creationId xmlns:p14="http://schemas.microsoft.com/office/powerpoint/2010/main" val="115136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DD7E01-E4F5-0FB6-BDF8-44213422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Distribuzione percentuale cause di uscita dal Cpr di Roma nel 2025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F4125AAD-EED5-64DC-A866-088B7E3D293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7028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93B9D8-549E-C6BA-B5E5-20D3D09DF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Pazienti nelle </a:t>
            </a:r>
            <a:r>
              <a:rPr lang="it-IT" dirty="0" err="1"/>
              <a:t>Rems</a:t>
            </a:r>
            <a:r>
              <a:rPr lang="it-IT" dirty="0"/>
              <a:t> e lista d’attesa nel Lazio al 31.12. Anni 2018-2025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EBA8ED6D-838E-0A07-0A4D-F52F8EEB7B0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3101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7E1AF8-1DC6-3D5B-7245-9E63551B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Persone in lista d’attesa </a:t>
            </a:r>
            <a:r>
              <a:rPr lang="it-IT" dirty="0" err="1"/>
              <a:t>Rems</a:t>
            </a:r>
            <a:r>
              <a:rPr lang="it-IT" dirty="0"/>
              <a:t> Lazio al 31.12.2025, per collocazione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16132A3-E0A5-40F4-BF69-B848AC7D8DD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808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80FBBF-3B50-35AA-1E5D-BD94BA8F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Distribuzione percentuale istanze/reclami al Garante secondo il motivo. Anno 2025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610BE55-0F0B-A891-0A19-D09E63095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10515600" cy="4667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6384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08A16F-49AF-D926-219D-F7D7A955D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Suicidi e altre morti nelle carceri del Lazio. Anni 2020-2025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7DB45E9-7035-51B9-0281-95BBE53CBAD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941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8FE163A-E5BE-D2AF-DBDE-8DAE16779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Eventi critici registrati in 11 istituti penitenziari del Lazio nel 2025</a:t>
            </a: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8" name="Segnaposto contenuto 7">
                <a:extLst>
                  <a:ext uri="{FF2B5EF4-FFF2-40B4-BE49-F238E27FC236}">
                    <a16:creationId xmlns:a16="http://schemas.microsoft.com/office/drawing/2014/main" id="{3A81072E-653E-3B6F-07BB-D1C5BFC56B7C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8" name="Segnaposto contenuto 7">
                <a:extLst>
                  <a:ext uri="{FF2B5EF4-FFF2-40B4-BE49-F238E27FC236}">
                    <a16:creationId xmlns:a16="http://schemas.microsoft.com/office/drawing/2014/main" id="{3A81072E-653E-3B6F-07BB-D1C5BFC56B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4965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08D0E4-C236-5F0B-8FF7-E185C64E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L’affollamento in Italia, nel Lazio e nelle carceri della regione al 30.6.2026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0467781-473F-4E16-EA9E-21820F0640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262" y="1600009"/>
            <a:ext cx="8729477" cy="4703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9645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4027F2-20FB-12C0-5795-F48888C47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Numero di detenuti e tasso di affollamento nelle regioni italiane al 30.6.2026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3BC8B63-D6AB-BBB6-C148-25B3C8416D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1690689"/>
            <a:ext cx="5969000" cy="4802186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4228607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198</Words>
  <Application>Microsoft Office PowerPoint</Application>
  <PresentationFormat>Widescreen</PresentationFormat>
  <Paragraphs>26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Presentazione standard di PowerPoint</vt:lpstr>
      <vt:lpstr>Distribuzione percentuale cause di uscita dal Cpr di Roma nel 2025</vt:lpstr>
      <vt:lpstr>Pazienti nelle Rems e lista d’attesa nel Lazio al 31.12. Anni 2018-2025</vt:lpstr>
      <vt:lpstr>Persone in lista d’attesa Rems Lazio al 31.12.2025, per collocazione</vt:lpstr>
      <vt:lpstr>Distribuzione percentuale istanze/reclami al Garante secondo il motivo. Anno 2025</vt:lpstr>
      <vt:lpstr>Suicidi e altre morti nelle carceri del Lazio. Anni 2020-2025</vt:lpstr>
      <vt:lpstr>Eventi critici registrati in 11 istituti penitenziari del Lazio nel 2025</vt:lpstr>
      <vt:lpstr>L’affollamento in Italia, nel Lazio e nelle carceri della regione al 30.6.2026</vt:lpstr>
      <vt:lpstr>Numero di detenuti e tasso di affollamento nelle regioni italiane al 30.6.2026</vt:lpstr>
      <vt:lpstr>Confronto sull’andamento delle misure penali in Italia e nel Lazio. Anni 2015-2025</vt:lpstr>
      <vt:lpstr>Sovraffollamento e residui pena minori: confronto Lazio-Italia al 31.12.2025</vt:lpstr>
      <vt:lpstr>Percentuale di lavoranti tra i detenuti nel Lazio. Anni 2019-2025</vt:lpstr>
      <vt:lpstr>Detenuti lavoranti alle dipendenze dell’AP e di soggetti terzi nelle carceri del Lazio al 31.12. Anni 2019-2025</vt:lpstr>
      <vt:lpstr>Iscritti a corsi scolastici nelle carceri italiane. Anni 2018-2025</vt:lpstr>
      <vt:lpstr>Persone sottoposte a misure restrittive iscritte alle Università del Lazio. Anni 2019-2026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2016-2026 Bilancio di un decennio</dc:title>
  <dc:creator>Stefano Anastasia</dc:creator>
  <cp:lastModifiedBy>Ugo Degl'Innocenti</cp:lastModifiedBy>
  <cp:revision>7</cp:revision>
  <dcterms:created xsi:type="dcterms:W3CDTF">2026-07-30T15:59:00Z</dcterms:created>
  <dcterms:modified xsi:type="dcterms:W3CDTF">2026-07-31T04:42:05Z</dcterms:modified>
</cp:coreProperties>
</file>