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3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4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263" r:id="rId2"/>
    <p:sldId id="266" r:id="rId3"/>
    <p:sldId id="270" r:id="rId4"/>
    <p:sldId id="273" r:id="rId5"/>
    <p:sldId id="292" r:id="rId6"/>
    <p:sldId id="274" r:id="rId7"/>
    <p:sldId id="293" r:id="rId8"/>
    <p:sldId id="296" r:id="rId9"/>
    <p:sldId id="297" r:id="rId10"/>
    <p:sldId id="287" r:id="rId11"/>
    <p:sldId id="286" r:id="rId12"/>
    <p:sldId id="291" r:id="rId13"/>
  </p:sldIdLst>
  <p:sldSz cx="9144000" cy="6858000" type="screen4x3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le medio 2 - Color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Stile chiaro 1 - Color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5FD0F851-EC5A-4D38-B0AD-8093EC10F338}" styleName="Stile chiaro 1 - Colore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070" autoAdjust="0"/>
    <p:restoredTop sz="92662" autoAdjust="0"/>
  </p:normalViewPr>
  <p:slideViewPr>
    <p:cSldViewPr>
      <p:cViewPr>
        <p:scale>
          <a:sx n="82" d="100"/>
          <a:sy n="82" d="100"/>
        </p:scale>
        <p:origin x="1243" y="4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loren\Dropbox\GARANTE%20DETENUTI\Elaborazioni\ELABORAZIONI%202026\tabelle%20e%20grafici%20%202%20luglio%202026.xlsx" TargetMode="Externa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loren\Dropbox\GARANTE%20DETENUTI\Elaborazioni\ELABORAZIONI%202026\tabelle%20e%20grafici%20%202%20luglio%202026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loren\Dropbox\GARANTE%20DETENUTI\Elaborazioni\ELABORAZIONI%202026\tabelle%20e%20grafici%20%202%20luglio%202026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loren\Dropbox\GARANTE%20DETENUTI\Elaborazioni\ELABORAZIONI%202026\tabelle%20e%20grafici%20%202%20luglio%202026.xlsx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percentStacked"/>
        <c:varyColors val="0"/>
        <c:ser>
          <c:idx val="0"/>
          <c:order val="0"/>
          <c:tx>
            <c:strRef>
              <c:f>'detenuti per posizione giuridic'!$O$19</c:f>
              <c:strCache>
                <c:ptCount val="1"/>
                <c:pt idx="0">
                  <c:v>In attesa di primo giudizio</c:v>
                </c:pt>
              </c:strCache>
            </c:strRef>
          </c:tx>
          <c:spPr>
            <a:solidFill>
              <a:srgbClr val="FF0000"/>
            </a:solidFill>
          </c:spPr>
          <c:invertIfNegative val="0"/>
          <c:dLbls>
            <c:spPr>
              <a:solidFill>
                <a:schemeClr val="bg1">
                  <a:lumMod val="95000"/>
                </a:schemeClr>
              </a:solidFill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'detenuti per posizione giuridic'!$P$18:$Q$18</c:f>
              <c:strCache>
                <c:ptCount val="2"/>
                <c:pt idx="0">
                  <c:v>Lazio</c:v>
                </c:pt>
                <c:pt idx="1">
                  <c:v>Italia</c:v>
                </c:pt>
              </c:strCache>
            </c:strRef>
          </c:cat>
          <c:val>
            <c:numRef>
              <c:f>'detenuti per posizione giuridic'!$P$19:$Q$19</c:f>
              <c:numCache>
                <c:formatCode>_-* #,##0.0\ _€_-;\-* #,##0.0\ _€_-;_-* "-"??\ _€_-;_-@_-</c:formatCode>
                <c:ptCount val="2"/>
                <c:pt idx="0" formatCode="0.0">
                  <c:v>17.276805093329475</c:v>
                </c:pt>
                <c:pt idx="1">
                  <c:v>14.158677226622205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C6D-4486-B3B7-6DB94B8B09AB}"/>
            </c:ext>
          </c:extLst>
        </c:ser>
        <c:ser>
          <c:idx val="1"/>
          <c:order val="1"/>
          <c:tx>
            <c:strRef>
              <c:f>'detenuti per posizione giuridic'!$O$20</c:f>
              <c:strCache>
                <c:ptCount val="1"/>
                <c:pt idx="0">
                  <c:v>Appellanti e ricorrenti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'detenuti per posizione giuridic'!$P$18:$Q$18</c:f>
              <c:strCache>
                <c:ptCount val="2"/>
                <c:pt idx="0">
                  <c:v>Lazio</c:v>
                </c:pt>
                <c:pt idx="1">
                  <c:v>Italia</c:v>
                </c:pt>
              </c:strCache>
            </c:strRef>
          </c:cat>
          <c:val>
            <c:numRef>
              <c:f>'detenuti per posizione giuridic'!$P$20:$Q$20</c:f>
              <c:numCache>
                <c:formatCode>_-* #,##0.0\ _€_-;\-* #,##0.0\ _€_-;_-* "-"??\ _€_-;_-@_-</c:formatCode>
                <c:ptCount val="2"/>
                <c:pt idx="0" formatCode="0.0">
                  <c:v>12.79120243090725</c:v>
                </c:pt>
                <c:pt idx="1">
                  <c:v>8.9450851435011494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7C6D-4486-B3B7-6DB94B8B09AB}"/>
            </c:ext>
          </c:extLst>
        </c:ser>
        <c:ser>
          <c:idx val="2"/>
          <c:order val="2"/>
          <c:tx>
            <c:strRef>
              <c:f>'detenuti per posizione giuridic'!$O$21</c:f>
              <c:strCache>
                <c:ptCount val="1"/>
                <c:pt idx="0">
                  <c:v>Condannati definitivi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'detenuti per posizione giuridic'!$P$18:$Q$18</c:f>
              <c:strCache>
                <c:ptCount val="2"/>
                <c:pt idx="0">
                  <c:v>Lazio</c:v>
                </c:pt>
                <c:pt idx="1">
                  <c:v>Italia</c:v>
                </c:pt>
              </c:strCache>
            </c:strRef>
          </c:cat>
          <c:val>
            <c:numRef>
              <c:f>'detenuti per posizione giuridic'!$P$21:$Q$21</c:f>
              <c:numCache>
                <c:formatCode>_-* #,##0.0\ _€_-;\-* #,##0.0\ _€_-;_-* "-"??\ _€_-;_-@_-</c:formatCode>
                <c:ptCount val="2"/>
                <c:pt idx="0" formatCode="0.0">
                  <c:v>69.613659383591369</c:v>
                </c:pt>
                <c:pt idx="1">
                  <c:v>76.346625908943537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7C6D-4486-B3B7-6DB94B8B09AB}"/>
            </c:ext>
          </c:extLst>
        </c:ser>
        <c:ser>
          <c:idx val="3"/>
          <c:order val="3"/>
          <c:tx>
            <c:strRef>
              <c:f>'detenuti per posizione giuridic'!$O$22</c:f>
              <c:strCache>
                <c:ptCount val="1"/>
                <c:pt idx="0">
                  <c:v>altra posizione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'detenuti per posizione giuridic'!$P$18:$Q$18</c:f>
              <c:strCache>
                <c:ptCount val="2"/>
                <c:pt idx="0">
                  <c:v>Lazio</c:v>
                </c:pt>
                <c:pt idx="1">
                  <c:v>Italia</c:v>
                </c:pt>
              </c:strCache>
            </c:strRef>
          </c:cat>
          <c:val>
            <c:numRef>
              <c:f>'detenuti per posizione giuridic'!$P$22:$Q$22</c:f>
              <c:numCache>
                <c:formatCode>_-* #,##0.0\ _€_-;\-* #,##0.0\ _€_-;_-* "-"??\ _€_-;_-@_-</c:formatCode>
                <c:ptCount val="2"/>
                <c:pt idx="0" formatCode="0.0">
                  <c:v>0.31833309217189987</c:v>
                </c:pt>
                <c:pt idx="1">
                  <c:v>0.54961172093310484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7C6D-4486-B3B7-6DB94B8B09AB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95"/>
        <c:overlap val="100"/>
        <c:axId val="104141184"/>
        <c:axId val="104142720"/>
      </c:barChart>
      <c:catAx>
        <c:axId val="104141184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crossAx val="104142720"/>
        <c:crosses val="autoZero"/>
        <c:auto val="1"/>
        <c:lblAlgn val="ctr"/>
        <c:lblOffset val="100"/>
        <c:noMultiLvlLbl val="0"/>
      </c:catAx>
      <c:valAx>
        <c:axId val="104142720"/>
        <c:scaling>
          <c:orientation val="minMax"/>
        </c:scaling>
        <c:delete val="1"/>
        <c:axPos val="t"/>
        <c:numFmt formatCode="0%" sourceLinked="1"/>
        <c:majorTickMark val="out"/>
        <c:minorTickMark val="none"/>
        <c:tickLblPos val="none"/>
        <c:crossAx val="104141184"/>
        <c:crosses val="autoZero"/>
        <c:crossBetween val="between"/>
      </c:valAx>
    </c:plotArea>
    <c:legend>
      <c:legendPos val="b"/>
      <c:layout/>
      <c:overlay val="0"/>
    </c:legend>
    <c:plotVisOnly val="1"/>
    <c:dispBlanksAs val="gap"/>
    <c:showDLblsOverMax val="0"/>
  </c:chart>
  <c:txPr>
    <a:bodyPr/>
    <a:lstStyle/>
    <a:p>
      <a:pPr>
        <a:defRPr sz="1600"/>
      </a:pPr>
      <a:endParaRPr lang="it-IT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hart>
    <c:autoTitleDeleted val="1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'misure alternative1'!$B$136</c:f>
              <c:strCache>
                <c:ptCount val="1"/>
                <c:pt idx="0">
                  <c:v>Presenti in carcere</c:v>
                </c:pt>
              </c:strCache>
            </c:strRef>
          </c:tx>
          <c:spPr>
            <a:solidFill>
              <a:srgbClr val="002060"/>
            </a:solidFill>
            <a:ln w="9525" cap="flat" cmpd="sng" algn="ctr">
              <a:solidFill>
                <a:schemeClr val="lt1">
                  <a:alpha val="50000"/>
                </a:schemeClr>
              </a:solidFill>
              <a:round/>
            </a:ln>
            <a:effectLst/>
          </c:spPr>
          <c:invertIfNegative val="0"/>
          <c:dLbls>
            <c:dLbl>
              <c:idx val="8"/>
              <c:spPr>
                <a:solidFill>
                  <a:schemeClr val="bg1"/>
                </a:solidFill>
                <a:ln w="12700" cap="flat" cmpd="sng" algn="ctr">
                  <a:solidFill>
                    <a:schemeClr val="accent1"/>
                  </a:solidFill>
                  <a:prstDash val="solid"/>
                  <a:miter lim="800000"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200" b="1" i="0" u="none" strike="noStrike" kern="1200" baseline="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it-IT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0-2187-49FD-BCEE-223BC6FF5FEC}"/>
                </c:ext>
              </c:extLst>
            </c:dLbl>
            <c:spPr>
              <a:solidFill>
                <a:schemeClr val="bg1"/>
              </a:solidFill>
              <a:ln w="12700" cap="flat" cmpd="sng" algn="ctr">
                <a:solidFill>
                  <a:schemeClr val="accent1"/>
                </a:solidFill>
                <a:prstDash val="solid"/>
                <a:miter lim="800000"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1" i="0" u="none" strike="noStrike" kern="1200" baseline="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'misure alternative1'!$A$137:$A$151</c:f>
              <c:strCache>
                <c:ptCount val="15"/>
                <c:pt idx="0">
                  <c:v>dic. 2019</c:v>
                </c:pt>
                <c:pt idx="1">
                  <c:v>dic. 2020</c:v>
                </c:pt>
                <c:pt idx="2">
                  <c:v>dic. 2021</c:v>
                </c:pt>
                <c:pt idx="3">
                  <c:v>dic 2021</c:v>
                </c:pt>
                <c:pt idx="4">
                  <c:v>dic. 2023</c:v>
                </c:pt>
                <c:pt idx="5">
                  <c:v>dic. 2024</c:v>
                </c:pt>
                <c:pt idx="6">
                  <c:v>giu. 2025</c:v>
                </c:pt>
                <c:pt idx="7">
                  <c:v>sett. 2025</c:v>
                </c:pt>
                <c:pt idx="8">
                  <c:v>dic. 2025</c:v>
                </c:pt>
                <c:pt idx="9">
                  <c:v>gen. 2026</c:v>
                </c:pt>
                <c:pt idx="10">
                  <c:v>feb. 2026</c:v>
                </c:pt>
                <c:pt idx="11">
                  <c:v>mar. 2026</c:v>
                </c:pt>
                <c:pt idx="12">
                  <c:v>apr. 2026</c:v>
                </c:pt>
                <c:pt idx="13">
                  <c:v>mag. 2026</c:v>
                </c:pt>
                <c:pt idx="14">
                  <c:v>giu. 2026</c:v>
                </c:pt>
              </c:strCache>
            </c:strRef>
          </c:cat>
          <c:val>
            <c:numRef>
              <c:f>'misure alternative1'!$B$137:$B$151</c:f>
              <c:numCache>
                <c:formatCode>_-* #,##0\ _€_-;\-* #,##0\ _€_-;_-* "-"??\ _€_-;_-@_-</c:formatCode>
                <c:ptCount val="15"/>
                <c:pt idx="0">
                  <c:v>60769</c:v>
                </c:pt>
                <c:pt idx="1">
                  <c:v>53364</c:v>
                </c:pt>
                <c:pt idx="2">
                  <c:v>54134</c:v>
                </c:pt>
                <c:pt idx="3">
                  <c:v>56196</c:v>
                </c:pt>
                <c:pt idx="4">
                  <c:v>60166</c:v>
                </c:pt>
                <c:pt idx="5">
                  <c:v>61861</c:v>
                </c:pt>
                <c:pt idx="6">
                  <c:v>62728</c:v>
                </c:pt>
                <c:pt idx="7">
                  <c:v>63198</c:v>
                </c:pt>
                <c:pt idx="8">
                  <c:v>63499</c:v>
                </c:pt>
                <c:pt idx="9">
                  <c:v>63734</c:v>
                </c:pt>
                <c:pt idx="10">
                  <c:v>63799</c:v>
                </c:pt>
                <c:pt idx="11">
                  <c:v>63977</c:v>
                </c:pt>
                <c:pt idx="12">
                  <c:v>64509</c:v>
                </c:pt>
                <c:pt idx="13">
                  <c:v>64741</c:v>
                </c:pt>
                <c:pt idx="14">
                  <c:v>64768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2187-49FD-BCEE-223BC6FF5FEC}"/>
            </c:ext>
          </c:extLst>
        </c:ser>
        <c:ser>
          <c:idx val="1"/>
          <c:order val="1"/>
          <c:tx>
            <c:strRef>
              <c:f>'misure alternative1'!$C$136</c:f>
              <c:strCache>
                <c:ptCount val="1"/>
                <c:pt idx="0">
                  <c:v>Persone in misure alternative o di comunità</c:v>
                </c:pt>
              </c:strCache>
            </c:strRef>
          </c:tx>
          <c:spPr>
            <a:solidFill>
              <a:srgbClr val="FFC000"/>
            </a:solidFill>
            <a:ln w="9525" cap="flat" cmpd="sng" algn="ctr">
              <a:solidFill>
                <a:schemeClr val="lt1">
                  <a:alpha val="50000"/>
                </a:schemeClr>
              </a:solidFill>
              <a:round/>
            </a:ln>
            <a:effectLst/>
          </c:spPr>
          <c:invertIfNegative val="0"/>
          <c:dLbls>
            <c:dLbl>
              <c:idx val="7"/>
              <c:spPr>
                <a:solidFill>
                  <a:schemeClr val="bg1"/>
                </a:solidFill>
                <a:ln w="12700" cap="flat" cmpd="sng" algn="ctr">
                  <a:solidFill>
                    <a:schemeClr val="accent5"/>
                  </a:solidFill>
                  <a:prstDash val="solid"/>
                  <a:miter lim="800000"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100" b="1" i="0" u="none" strike="noStrike" kern="1200" baseline="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it-IT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2-2187-49FD-BCEE-223BC6FF5FEC}"/>
                </c:ext>
              </c:extLst>
            </c:dLbl>
            <c:dLbl>
              <c:idx val="8"/>
              <c:spPr>
                <a:solidFill>
                  <a:schemeClr val="bg1">
                    <a:lumMod val="95000"/>
                  </a:schemeClr>
                </a:solidFill>
                <a:ln w="12700" cap="flat" cmpd="sng" algn="ctr">
                  <a:solidFill>
                    <a:schemeClr val="accent5"/>
                  </a:solidFill>
                  <a:prstDash val="solid"/>
                  <a:miter lim="800000"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100" b="1" i="0" u="none" strike="noStrike" kern="1200" baseline="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it-IT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3-2187-49FD-BCEE-223BC6FF5FEC}"/>
                </c:ext>
              </c:extLst>
            </c:dLbl>
            <c:spPr>
              <a:solidFill>
                <a:schemeClr val="lt1"/>
              </a:solidFill>
              <a:ln w="12700" cap="flat" cmpd="sng" algn="ctr">
                <a:solidFill>
                  <a:schemeClr val="accent5"/>
                </a:solidFill>
                <a:prstDash val="solid"/>
                <a:miter lim="800000"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1" i="0" u="none" strike="noStrike" kern="1200" baseline="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'misure alternative1'!$A$137:$A$151</c:f>
              <c:strCache>
                <c:ptCount val="15"/>
                <c:pt idx="0">
                  <c:v>dic. 2019</c:v>
                </c:pt>
                <c:pt idx="1">
                  <c:v>dic. 2020</c:v>
                </c:pt>
                <c:pt idx="2">
                  <c:v>dic. 2021</c:v>
                </c:pt>
                <c:pt idx="3">
                  <c:v>dic 2021</c:v>
                </c:pt>
                <c:pt idx="4">
                  <c:v>dic. 2023</c:v>
                </c:pt>
                <c:pt idx="5">
                  <c:v>dic. 2024</c:v>
                </c:pt>
                <c:pt idx="6">
                  <c:v>giu. 2025</c:v>
                </c:pt>
                <c:pt idx="7">
                  <c:v>sett. 2025</c:v>
                </c:pt>
                <c:pt idx="8">
                  <c:v>dic. 2025</c:v>
                </c:pt>
                <c:pt idx="9">
                  <c:v>gen. 2026</c:v>
                </c:pt>
                <c:pt idx="10">
                  <c:v>feb. 2026</c:v>
                </c:pt>
                <c:pt idx="11">
                  <c:v>mar. 2026</c:v>
                </c:pt>
                <c:pt idx="12">
                  <c:v>apr. 2026</c:v>
                </c:pt>
                <c:pt idx="13">
                  <c:v>mag. 2026</c:v>
                </c:pt>
                <c:pt idx="14">
                  <c:v>giu. 2026</c:v>
                </c:pt>
              </c:strCache>
            </c:strRef>
          </c:cat>
          <c:val>
            <c:numRef>
              <c:f>'misure alternative1'!$C$137:$C$151</c:f>
              <c:numCache>
                <c:formatCode>_-* #,##0\ _€_-;\-* #,##0\ _€_-;_-* "-"??\ _€_-;_-@_-</c:formatCode>
                <c:ptCount val="15"/>
                <c:pt idx="0">
                  <c:v>60360</c:v>
                </c:pt>
                <c:pt idx="1">
                  <c:v>59711</c:v>
                </c:pt>
                <c:pt idx="2">
                  <c:v>68830</c:v>
                </c:pt>
                <c:pt idx="3">
                  <c:v>74558</c:v>
                </c:pt>
                <c:pt idx="4">
                  <c:v>84829</c:v>
                </c:pt>
                <c:pt idx="5">
                  <c:v>93511</c:v>
                </c:pt>
                <c:pt idx="6">
                  <c:v>99761</c:v>
                </c:pt>
                <c:pt idx="7">
                  <c:v>99549</c:v>
                </c:pt>
                <c:pt idx="8">
                  <c:v>100756</c:v>
                </c:pt>
                <c:pt idx="9">
                  <c:v>100331</c:v>
                </c:pt>
                <c:pt idx="10">
                  <c:v>100828</c:v>
                </c:pt>
                <c:pt idx="11">
                  <c:v>101728</c:v>
                </c:pt>
                <c:pt idx="12">
                  <c:v>101390</c:v>
                </c:pt>
                <c:pt idx="13">
                  <c:v>101374</c:v>
                </c:pt>
                <c:pt idx="14">
                  <c:v>101859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2187-49FD-BCEE-223BC6FF5FEC}"/>
            </c:ext>
          </c:extLst>
        </c:ser>
        <c:ser>
          <c:idx val="2"/>
          <c:order val="2"/>
          <c:tx>
            <c:strRef>
              <c:f>'misure alternative1'!$D$136</c:f>
              <c:strCache>
                <c:ptCount val="1"/>
                <c:pt idx="0">
                  <c:v>TOTALE</c:v>
                </c:pt>
              </c:strCache>
            </c:strRef>
          </c:tx>
          <c:spPr>
            <a:noFill/>
            <a:ln w="9525" cap="flat" cmpd="sng" algn="ctr">
              <a:noFill/>
              <a:round/>
            </a:ln>
            <a:effectLst/>
          </c:spPr>
          <c:invertIfNegative val="0"/>
          <c:dLbls>
            <c:dLbl>
              <c:idx val="10"/>
              <c:spPr>
                <a:solidFill>
                  <a:schemeClr val="accent1">
                    <a:lumMod val="20000"/>
                    <a:lumOff val="80000"/>
                  </a:schemeClr>
                </a:solidFill>
                <a:ln w="25400" cap="flat" cmpd="sng" algn="ctr">
                  <a:solidFill>
                    <a:schemeClr val="accent1"/>
                  </a:solidFill>
                  <a:prstDash val="solid"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200" b="1" i="0" u="none" strike="noStrike" kern="1200" baseline="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it-IT"/>
                </a:p>
              </c:txPr>
              <c:dLblPos val="inBase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5-2187-49FD-BCEE-223BC6FF5FEC}"/>
                </c:ext>
              </c:extLst>
            </c:dLbl>
            <c:spPr>
              <a:solidFill>
                <a:schemeClr val="accent1">
                  <a:lumMod val="20000"/>
                  <a:lumOff val="80000"/>
                </a:schemeClr>
              </a:solidFill>
              <a:ln w="25400" cap="flat" cmpd="sng" algn="ctr">
                <a:solidFill>
                  <a:schemeClr val="accent1"/>
                </a:solidFill>
                <a:prstDash val="solid"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1" i="0" u="none" strike="noStrike" kern="1200" baseline="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dLblPos val="inBase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'misure alternative1'!$A$137:$A$151</c:f>
              <c:strCache>
                <c:ptCount val="15"/>
                <c:pt idx="0">
                  <c:v>dic. 2019</c:v>
                </c:pt>
                <c:pt idx="1">
                  <c:v>dic. 2020</c:v>
                </c:pt>
                <c:pt idx="2">
                  <c:v>dic. 2021</c:v>
                </c:pt>
                <c:pt idx="3">
                  <c:v>dic 2021</c:v>
                </c:pt>
                <c:pt idx="4">
                  <c:v>dic. 2023</c:v>
                </c:pt>
                <c:pt idx="5">
                  <c:v>dic. 2024</c:v>
                </c:pt>
                <c:pt idx="6">
                  <c:v>giu. 2025</c:v>
                </c:pt>
                <c:pt idx="7">
                  <c:v>sett. 2025</c:v>
                </c:pt>
                <c:pt idx="8">
                  <c:v>dic. 2025</c:v>
                </c:pt>
                <c:pt idx="9">
                  <c:v>gen. 2026</c:v>
                </c:pt>
                <c:pt idx="10">
                  <c:v>feb. 2026</c:v>
                </c:pt>
                <c:pt idx="11">
                  <c:v>mar. 2026</c:v>
                </c:pt>
                <c:pt idx="12">
                  <c:v>apr. 2026</c:v>
                </c:pt>
                <c:pt idx="13">
                  <c:v>mag. 2026</c:v>
                </c:pt>
                <c:pt idx="14">
                  <c:v>giu. 2026</c:v>
                </c:pt>
              </c:strCache>
            </c:strRef>
          </c:cat>
          <c:val>
            <c:numRef>
              <c:f>'misure alternative1'!$D$137:$D$151</c:f>
              <c:numCache>
                <c:formatCode>_-* #,##0\ _€_-;\-* #,##0\ _€_-;_-* "-"??\ _€_-;_-@_-</c:formatCode>
                <c:ptCount val="15"/>
                <c:pt idx="0">
                  <c:v>121129</c:v>
                </c:pt>
                <c:pt idx="1">
                  <c:v>113075</c:v>
                </c:pt>
                <c:pt idx="2">
                  <c:v>122964</c:v>
                </c:pt>
                <c:pt idx="3">
                  <c:v>130754</c:v>
                </c:pt>
                <c:pt idx="4">
                  <c:v>144995</c:v>
                </c:pt>
                <c:pt idx="5">
                  <c:v>155372</c:v>
                </c:pt>
                <c:pt idx="6">
                  <c:v>162489</c:v>
                </c:pt>
                <c:pt idx="7">
                  <c:v>162747</c:v>
                </c:pt>
                <c:pt idx="8">
                  <c:v>164255</c:v>
                </c:pt>
                <c:pt idx="9">
                  <c:v>164065</c:v>
                </c:pt>
                <c:pt idx="10">
                  <c:v>164627</c:v>
                </c:pt>
                <c:pt idx="11">
                  <c:v>165705</c:v>
                </c:pt>
                <c:pt idx="12">
                  <c:v>165899</c:v>
                </c:pt>
                <c:pt idx="13">
                  <c:v>166115</c:v>
                </c:pt>
                <c:pt idx="14">
                  <c:v>166627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2187-49FD-BCEE-223BC6FF5FEC}"/>
            </c:ext>
          </c:extLst>
        </c:ser>
        <c:dLbls>
          <c:dLblPos val="inEnd"/>
          <c:showLegendKey val="0"/>
          <c:showVal val="1"/>
          <c:showCatName val="0"/>
          <c:showSerName val="0"/>
          <c:showPercent val="0"/>
          <c:showBubbleSize val="0"/>
        </c:dLbls>
        <c:gapWidth val="65"/>
        <c:overlap val="100"/>
        <c:axId val="1853681248"/>
        <c:axId val="1853684576"/>
      </c:barChart>
      <c:catAx>
        <c:axId val="185368124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9050" cap="flat" cmpd="sng" algn="ctr">
            <a:solidFill>
              <a:schemeClr val="dk1">
                <a:lumMod val="75000"/>
                <a:lumOff val="2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1" i="0" u="none" strike="noStrike" kern="1200" cap="all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1853684576"/>
        <c:crosses val="autoZero"/>
        <c:auto val="1"/>
        <c:lblAlgn val="ctr"/>
        <c:lblOffset val="100"/>
        <c:noMultiLvlLbl val="0"/>
      </c:catAx>
      <c:valAx>
        <c:axId val="1853684576"/>
        <c:scaling>
          <c:orientation val="minMax"/>
          <c:max val="175000"/>
          <c:min val="0"/>
        </c:scaling>
        <c:delete val="1"/>
        <c:axPos val="l"/>
        <c:majorGridlines>
          <c:spPr>
            <a:ln w="9525" cap="flat" cmpd="sng" algn="ctr">
              <a:gradFill>
                <a:gsLst>
                  <a:gs pos="100000">
                    <a:schemeClr val="dk1">
                      <a:lumMod val="95000"/>
                      <a:lumOff val="5000"/>
                      <a:alpha val="42000"/>
                    </a:schemeClr>
                  </a:gs>
                  <a:gs pos="0">
                    <a:schemeClr val="lt1">
                      <a:lumMod val="75000"/>
                      <a:alpha val="36000"/>
                    </a:schemeClr>
                  </a:gs>
                </a:gsLst>
                <a:lin ang="5400000" scaled="0"/>
              </a:gradFill>
              <a:round/>
            </a:ln>
            <a:effectLst/>
          </c:spPr>
        </c:majorGridlines>
        <c:numFmt formatCode="_-* #,##0\ _€_-;\-* #,##0\ _€_-;_-* &quot;-&quot;??\ _€_-;_-@_-" sourceLinked="1"/>
        <c:majorTickMark val="out"/>
        <c:minorTickMark val="none"/>
        <c:tickLblPos val="nextTo"/>
        <c:crossAx val="185368124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solidFill>
          <a:schemeClr val="lt1">
            <a:lumMod val="95000"/>
            <a:alpha val="39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50" b="1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it-IT"/>
        </a:p>
      </c:txPr>
    </c:legend>
    <c:plotVisOnly val="1"/>
    <c:dispBlanksAs val="gap"/>
    <c:showDLblsOverMax val="0"/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it-IT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hart>
    <c:autoTitleDeleted val="1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'misure alternative1'!$B$153</c:f>
              <c:strCache>
                <c:ptCount val="1"/>
                <c:pt idx="0">
                  <c:v>presenti in carcere</c:v>
                </c:pt>
              </c:strCache>
            </c:strRef>
          </c:tx>
          <c:spPr>
            <a:solidFill>
              <a:schemeClr val="accent1">
                <a:shade val="65000"/>
                <a:alpha val="85000"/>
              </a:schemeClr>
            </a:solidFill>
            <a:ln w="9525" cap="flat" cmpd="sng" algn="ctr">
              <a:solidFill>
                <a:schemeClr val="lt1">
                  <a:alpha val="50000"/>
                </a:schemeClr>
              </a:solidFill>
              <a:round/>
            </a:ln>
            <a:effectLst/>
          </c:spPr>
          <c:invertIfNegative val="0"/>
          <c:dLbls>
            <c:dLbl>
              <c:idx val="8"/>
              <c:spPr>
                <a:solidFill>
                  <a:schemeClr val="bg1"/>
                </a:solidFill>
                <a:ln w="12700" cap="flat" cmpd="sng" algn="ctr">
                  <a:solidFill>
                    <a:schemeClr val="accent1"/>
                  </a:solidFill>
                  <a:prstDash val="solid"/>
                  <a:miter lim="800000"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200" b="1" i="0" u="none" strike="noStrike" kern="1200" baseline="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it-IT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0-9D59-4969-ACE5-BA4B24D2281E}"/>
                </c:ext>
              </c:extLst>
            </c:dLbl>
            <c:spPr>
              <a:solidFill>
                <a:schemeClr val="bg1"/>
              </a:solidFill>
              <a:ln w="12700" cap="flat" cmpd="sng" algn="ctr">
                <a:solidFill>
                  <a:schemeClr val="accent1"/>
                </a:solidFill>
                <a:prstDash val="solid"/>
                <a:miter lim="800000"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1" i="0" u="none" strike="noStrike" kern="1200" baseline="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'misure alternative1'!$A$154:$A$167</c:f>
              <c:strCache>
                <c:ptCount val="14"/>
                <c:pt idx="0">
                  <c:v>dic. 2019</c:v>
                </c:pt>
                <c:pt idx="1">
                  <c:v>dic. 2020</c:v>
                </c:pt>
                <c:pt idx="2">
                  <c:v>dic. 2021</c:v>
                </c:pt>
                <c:pt idx="3">
                  <c:v>dic 2021</c:v>
                </c:pt>
                <c:pt idx="4">
                  <c:v>dic. 2023</c:v>
                </c:pt>
                <c:pt idx="5">
                  <c:v>dic. 2024</c:v>
                </c:pt>
                <c:pt idx="6">
                  <c:v>sett. 2025</c:v>
                </c:pt>
                <c:pt idx="7">
                  <c:v>dic. 2025</c:v>
                </c:pt>
                <c:pt idx="8">
                  <c:v>gen. 2026</c:v>
                </c:pt>
                <c:pt idx="9">
                  <c:v>feb. 2026</c:v>
                </c:pt>
                <c:pt idx="10">
                  <c:v>mar. 2026</c:v>
                </c:pt>
                <c:pt idx="11">
                  <c:v>apr. 2026</c:v>
                </c:pt>
                <c:pt idx="12">
                  <c:v>mag. 2026</c:v>
                </c:pt>
                <c:pt idx="13">
                  <c:v>giu. 2026</c:v>
                </c:pt>
              </c:strCache>
            </c:strRef>
          </c:cat>
          <c:val>
            <c:numRef>
              <c:f>'misure alternative1'!$B$154:$B$167</c:f>
              <c:numCache>
                <c:formatCode>_-* #,##0\ _€_-;\-* #,##0\ _€_-;_-* "-"??\ _€_-;_-@_-</c:formatCode>
                <c:ptCount val="14"/>
                <c:pt idx="0">
                  <c:v>6566</c:v>
                </c:pt>
                <c:pt idx="1">
                  <c:v>5816</c:v>
                </c:pt>
                <c:pt idx="2">
                  <c:v>5548</c:v>
                </c:pt>
                <c:pt idx="3">
                  <c:v>5933</c:v>
                </c:pt>
                <c:pt idx="4">
                  <c:v>6537</c:v>
                </c:pt>
                <c:pt idx="5">
                  <c:v>6665</c:v>
                </c:pt>
                <c:pt idx="6">
                  <c:v>6785</c:v>
                </c:pt>
                <c:pt idx="7">
                  <c:v>6647</c:v>
                </c:pt>
                <c:pt idx="8">
                  <c:v>6701</c:v>
                </c:pt>
                <c:pt idx="9">
                  <c:v>6681</c:v>
                </c:pt>
                <c:pt idx="10">
                  <c:v>6722</c:v>
                </c:pt>
                <c:pt idx="11">
                  <c:v>6813</c:v>
                </c:pt>
                <c:pt idx="12">
                  <c:v>6917</c:v>
                </c:pt>
                <c:pt idx="13">
                  <c:v>6912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9D59-4969-ACE5-BA4B24D2281E}"/>
            </c:ext>
          </c:extLst>
        </c:ser>
        <c:ser>
          <c:idx val="1"/>
          <c:order val="1"/>
          <c:tx>
            <c:strRef>
              <c:f>'misure alternative1'!$C$153</c:f>
              <c:strCache>
                <c:ptCount val="1"/>
                <c:pt idx="0">
                  <c:v>Persone in misure alternative o di comunità</c:v>
                </c:pt>
              </c:strCache>
            </c:strRef>
          </c:tx>
          <c:spPr>
            <a:solidFill>
              <a:srgbClr val="FF0000"/>
            </a:solidFill>
            <a:ln w="9525" cap="flat" cmpd="sng" algn="ctr">
              <a:solidFill>
                <a:schemeClr val="lt1">
                  <a:alpha val="50000"/>
                </a:schemeClr>
              </a:solidFill>
              <a:round/>
            </a:ln>
            <a:effectLst/>
          </c:spPr>
          <c:invertIfNegative val="0"/>
          <c:dLbls>
            <c:dLbl>
              <c:idx val="7"/>
              <c:spPr>
                <a:solidFill>
                  <a:schemeClr val="bg1"/>
                </a:solidFill>
                <a:ln w="12700" cap="flat" cmpd="sng" algn="ctr">
                  <a:solidFill>
                    <a:schemeClr val="accent5"/>
                  </a:solidFill>
                  <a:prstDash val="solid"/>
                  <a:miter lim="800000"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100" b="1" i="0" u="none" strike="noStrike" kern="1200" baseline="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it-IT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2-9D59-4969-ACE5-BA4B24D2281E}"/>
                </c:ext>
              </c:extLst>
            </c:dLbl>
            <c:dLbl>
              <c:idx val="8"/>
              <c:spPr>
                <a:solidFill>
                  <a:schemeClr val="bg1">
                    <a:lumMod val="95000"/>
                  </a:schemeClr>
                </a:solidFill>
                <a:ln w="12700" cap="flat" cmpd="sng" algn="ctr">
                  <a:solidFill>
                    <a:schemeClr val="accent5"/>
                  </a:solidFill>
                  <a:prstDash val="solid"/>
                  <a:miter lim="800000"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100" b="1" i="0" u="none" strike="noStrike" kern="1200" baseline="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it-IT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3-9D59-4969-ACE5-BA4B24D2281E}"/>
                </c:ext>
              </c:extLst>
            </c:dLbl>
            <c:spPr>
              <a:solidFill>
                <a:schemeClr val="lt1"/>
              </a:solidFill>
              <a:ln w="12700" cap="flat" cmpd="sng" algn="ctr">
                <a:solidFill>
                  <a:schemeClr val="accent5"/>
                </a:solidFill>
                <a:prstDash val="solid"/>
                <a:miter lim="800000"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1" i="0" u="none" strike="noStrike" kern="1200" baseline="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'misure alternative1'!$A$154:$A$167</c:f>
              <c:strCache>
                <c:ptCount val="14"/>
                <c:pt idx="0">
                  <c:v>dic. 2019</c:v>
                </c:pt>
                <c:pt idx="1">
                  <c:v>dic. 2020</c:v>
                </c:pt>
                <c:pt idx="2">
                  <c:v>dic. 2021</c:v>
                </c:pt>
                <c:pt idx="3">
                  <c:v>dic 2021</c:v>
                </c:pt>
                <c:pt idx="4">
                  <c:v>dic. 2023</c:v>
                </c:pt>
                <c:pt idx="5">
                  <c:v>dic. 2024</c:v>
                </c:pt>
                <c:pt idx="6">
                  <c:v>sett. 2025</c:v>
                </c:pt>
                <c:pt idx="7">
                  <c:v>dic. 2025</c:v>
                </c:pt>
                <c:pt idx="8">
                  <c:v>gen. 2026</c:v>
                </c:pt>
                <c:pt idx="9">
                  <c:v>feb. 2026</c:v>
                </c:pt>
                <c:pt idx="10">
                  <c:v>mar. 2026</c:v>
                </c:pt>
                <c:pt idx="11">
                  <c:v>apr. 2026</c:v>
                </c:pt>
                <c:pt idx="12">
                  <c:v>mag. 2026</c:v>
                </c:pt>
                <c:pt idx="13">
                  <c:v>giu. 2026</c:v>
                </c:pt>
              </c:strCache>
            </c:strRef>
          </c:cat>
          <c:val>
            <c:numRef>
              <c:f>'misure alternative1'!$C$154:$C$167</c:f>
              <c:numCache>
                <c:formatCode>_-* #,##0\ _€_-;\-* #,##0\ _€_-;_-* "-"??\ _€_-;_-@_-</c:formatCode>
                <c:ptCount val="14"/>
                <c:pt idx="0">
                  <c:v>3212</c:v>
                </c:pt>
                <c:pt idx="1">
                  <c:v>3545</c:v>
                </c:pt>
                <c:pt idx="2">
                  <c:v>3983</c:v>
                </c:pt>
                <c:pt idx="3">
                  <c:v>4221</c:v>
                </c:pt>
                <c:pt idx="4">
                  <c:v>4764</c:v>
                </c:pt>
                <c:pt idx="5">
                  <c:v>6325</c:v>
                </c:pt>
                <c:pt idx="6">
                  <c:v>7304</c:v>
                </c:pt>
                <c:pt idx="7">
                  <c:v>7498</c:v>
                </c:pt>
                <c:pt idx="8">
                  <c:v>7288</c:v>
                </c:pt>
                <c:pt idx="9">
                  <c:v>7246</c:v>
                </c:pt>
                <c:pt idx="10">
                  <c:v>7348</c:v>
                </c:pt>
                <c:pt idx="11">
                  <c:v>7384</c:v>
                </c:pt>
                <c:pt idx="12">
                  <c:v>7423</c:v>
                </c:pt>
                <c:pt idx="13">
                  <c:v>7280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9D59-4969-ACE5-BA4B24D2281E}"/>
            </c:ext>
          </c:extLst>
        </c:ser>
        <c:ser>
          <c:idx val="2"/>
          <c:order val="2"/>
          <c:tx>
            <c:strRef>
              <c:f>'misure alternative1'!$D$153</c:f>
              <c:strCache>
                <c:ptCount val="1"/>
                <c:pt idx="0">
                  <c:v>TOTALE</c:v>
                </c:pt>
              </c:strCache>
            </c:strRef>
          </c:tx>
          <c:spPr>
            <a:noFill/>
            <a:ln w="9525" cap="flat" cmpd="sng" algn="ctr">
              <a:noFill/>
              <a:round/>
            </a:ln>
            <a:effectLst/>
          </c:spPr>
          <c:invertIfNegative val="0"/>
          <c:dLbls>
            <c:dLbl>
              <c:idx val="10"/>
              <c:spPr>
                <a:solidFill>
                  <a:schemeClr val="accent1">
                    <a:lumMod val="20000"/>
                    <a:lumOff val="80000"/>
                  </a:schemeClr>
                </a:solidFill>
                <a:ln w="25400" cap="flat" cmpd="sng" algn="ctr">
                  <a:solidFill>
                    <a:schemeClr val="accent1"/>
                  </a:solidFill>
                  <a:prstDash val="solid"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200" b="1" i="0" u="none" strike="noStrike" kern="1200" baseline="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it-IT"/>
                </a:p>
              </c:txPr>
              <c:dLblPos val="inBase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5-9D59-4969-ACE5-BA4B24D2281E}"/>
                </c:ext>
              </c:extLst>
            </c:dLbl>
            <c:dLbl>
              <c:idx val="11"/>
              <c:spPr>
                <a:solidFill>
                  <a:schemeClr val="accent1">
                    <a:lumMod val="20000"/>
                    <a:lumOff val="80000"/>
                  </a:schemeClr>
                </a:solidFill>
                <a:ln w="25400" cap="flat" cmpd="sng" algn="ctr">
                  <a:solidFill>
                    <a:schemeClr val="accent1"/>
                  </a:solidFill>
                  <a:prstDash val="solid"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200" b="1" i="0" u="none" strike="noStrike" kern="1200" baseline="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it-IT"/>
                </a:p>
              </c:txPr>
              <c:dLblPos val="inBase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6-9D59-4969-ACE5-BA4B24D2281E}"/>
                </c:ext>
              </c:extLst>
            </c:dLbl>
            <c:spPr>
              <a:solidFill>
                <a:schemeClr val="accent1">
                  <a:lumMod val="20000"/>
                  <a:lumOff val="80000"/>
                </a:schemeClr>
              </a:solidFill>
              <a:ln w="25400" cap="flat" cmpd="sng" algn="ctr">
                <a:solidFill>
                  <a:schemeClr val="accent1"/>
                </a:solidFill>
                <a:prstDash val="solid"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1" i="0" u="none" strike="noStrike" kern="1200" baseline="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dLblPos val="inBase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'misure alternative1'!$A$154:$A$167</c:f>
              <c:strCache>
                <c:ptCount val="14"/>
                <c:pt idx="0">
                  <c:v>dic. 2019</c:v>
                </c:pt>
                <c:pt idx="1">
                  <c:v>dic. 2020</c:v>
                </c:pt>
                <c:pt idx="2">
                  <c:v>dic. 2021</c:v>
                </c:pt>
                <c:pt idx="3">
                  <c:v>dic 2021</c:v>
                </c:pt>
                <c:pt idx="4">
                  <c:v>dic. 2023</c:v>
                </c:pt>
                <c:pt idx="5">
                  <c:v>dic. 2024</c:v>
                </c:pt>
                <c:pt idx="6">
                  <c:v>sett. 2025</c:v>
                </c:pt>
                <c:pt idx="7">
                  <c:v>dic. 2025</c:v>
                </c:pt>
                <c:pt idx="8">
                  <c:v>gen. 2026</c:v>
                </c:pt>
                <c:pt idx="9">
                  <c:v>feb. 2026</c:v>
                </c:pt>
                <c:pt idx="10">
                  <c:v>mar. 2026</c:v>
                </c:pt>
                <c:pt idx="11">
                  <c:v>apr. 2026</c:v>
                </c:pt>
                <c:pt idx="12">
                  <c:v>mag. 2026</c:v>
                </c:pt>
                <c:pt idx="13">
                  <c:v>giu. 2026</c:v>
                </c:pt>
              </c:strCache>
            </c:strRef>
          </c:cat>
          <c:val>
            <c:numRef>
              <c:f>'misure alternative1'!$D$154:$D$167</c:f>
              <c:numCache>
                <c:formatCode>_-* #,##0\ _€_-;\-* #,##0\ _€_-;_-* "-"??\ _€_-;_-@_-</c:formatCode>
                <c:ptCount val="14"/>
                <c:pt idx="0">
                  <c:v>9778</c:v>
                </c:pt>
                <c:pt idx="1">
                  <c:v>9361</c:v>
                </c:pt>
                <c:pt idx="2">
                  <c:v>9531</c:v>
                </c:pt>
                <c:pt idx="3">
                  <c:v>10154</c:v>
                </c:pt>
                <c:pt idx="4">
                  <c:v>11301</c:v>
                </c:pt>
                <c:pt idx="5">
                  <c:v>12990</c:v>
                </c:pt>
                <c:pt idx="6">
                  <c:v>14089</c:v>
                </c:pt>
                <c:pt idx="7">
                  <c:v>14145</c:v>
                </c:pt>
                <c:pt idx="8">
                  <c:v>13989</c:v>
                </c:pt>
                <c:pt idx="9">
                  <c:v>13927</c:v>
                </c:pt>
                <c:pt idx="10">
                  <c:v>14070</c:v>
                </c:pt>
                <c:pt idx="11">
                  <c:v>14197</c:v>
                </c:pt>
                <c:pt idx="12">
                  <c:v>14340</c:v>
                </c:pt>
                <c:pt idx="13">
                  <c:v>14192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9D59-4969-ACE5-BA4B24D2281E}"/>
            </c:ext>
          </c:extLst>
        </c:ser>
        <c:dLbls>
          <c:dLblPos val="inEnd"/>
          <c:showLegendKey val="0"/>
          <c:showVal val="1"/>
          <c:showCatName val="0"/>
          <c:showSerName val="0"/>
          <c:showPercent val="0"/>
          <c:showBubbleSize val="0"/>
        </c:dLbls>
        <c:gapWidth val="65"/>
        <c:overlap val="100"/>
        <c:axId val="1853681248"/>
        <c:axId val="1853684576"/>
      </c:barChart>
      <c:catAx>
        <c:axId val="185368124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9050" cap="flat" cmpd="sng" algn="ctr">
            <a:solidFill>
              <a:schemeClr val="dk1">
                <a:lumMod val="75000"/>
                <a:lumOff val="2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1" i="0" u="none" strike="noStrike" kern="1200" cap="all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1853684576"/>
        <c:crosses val="autoZero"/>
        <c:auto val="1"/>
        <c:lblAlgn val="ctr"/>
        <c:lblOffset val="100"/>
        <c:noMultiLvlLbl val="0"/>
      </c:catAx>
      <c:valAx>
        <c:axId val="1853684576"/>
        <c:scaling>
          <c:orientation val="minMax"/>
          <c:max val="15000"/>
        </c:scaling>
        <c:delete val="1"/>
        <c:axPos val="l"/>
        <c:majorGridlines>
          <c:spPr>
            <a:ln w="9525" cap="flat" cmpd="sng" algn="ctr">
              <a:gradFill>
                <a:gsLst>
                  <a:gs pos="100000">
                    <a:schemeClr val="dk1">
                      <a:lumMod val="95000"/>
                      <a:lumOff val="5000"/>
                      <a:alpha val="42000"/>
                    </a:schemeClr>
                  </a:gs>
                  <a:gs pos="0">
                    <a:schemeClr val="lt1">
                      <a:lumMod val="75000"/>
                      <a:alpha val="36000"/>
                    </a:schemeClr>
                  </a:gs>
                </a:gsLst>
                <a:lin ang="5400000" scaled="0"/>
              </a:gradFill>
              <a:round/>
            </a:ln>
            <a:effectLst/>
          </c:spPr>
        </c:majorGridlines>
        <c:numFmt formatCode="_-* #,##0\ _€_-;\-* #,##0\ _€_-;_-* &quot;-&quot;??\ _€_-;_-@_-" sourceLinked="1"/>
        <c:majorTickMark val="out"/>
        <c:minorTickMark val="none"/>
        <c:tickLblPos val="nextTo"/>
        <c:crossAx val="185368124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solidFill>
          <a:schemeClr val="lt1">
            <a:lumMod val="95000"/>
            <a:alpha val="39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50" b="1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it-IT"/>
        </a:p>
      </c:txPr>
    </c:legend>
    <c:plotVisOnly val="1"/>
    <c:dispBlanksAs val="gap"/>
    <c:showDLblsOverMax val="0"/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it-IT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cked"/>
        <c:varyColors val="0"/>
        <c:ser>
          <c:idx val="0"/>
          <c:order val="0"/>
          <c:spPr>
            <a:ln w="34925" cap="rnd">
              <a:solidFill>
                <a:schemeClr val="lt1"/>
              </a:solidFill>
              <a:round/>
            </a:ln>
            <a:effectLst>
              <a:outerShdw dist="25400" dir="2700000" algn="tl" rotWithShape="0">
                <a:schemeClr val="accent1"/>
              </a:outerShdw>
            </a:effectLst>
          </c:spPr>
          <c:marker>
            <c:symbol val="none"/>
          </c:marker>
          <c:dLbls>
            <c:spPr>
              <a:solidFill>
                <a:schemeClr val="lt1"/>
              </a:solidFill>
              <a:ln w="12700" cap="flat" cmpd="sng" algn="ctr">
                <a:solidFill>
                  <a:schemeClr val="accent5"/>
                </a:solidFill>
                <a:prstDash val="solid"/>
                <a:miter lim="800000"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1" i="0" u="none" strike="noStrike" kern="1200" baseline="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'GIUSTIZIA MINORILE'!$B$183:$B$199</c:f>
              <c:strCache>
                <c:ptCount val="17"/>
                <c:pt idx="0">
                  <c:v>15/06/2023</c:v>
                </c:pt>
                <c:pt idx="2">
                  <c:v>15/12/2023</c:v>
                </c:pt>
                <c:pt idx="4">
                  <c:v>15/06/2024</c:v>
                </c:pt>
                <c:pt idx="6">
                  <c:v>31/12/2024</c:v>
                </c:pt>
                <c:pt idx="8">
                  <c:v>15/06/2025</c:v>
                </c:pt>
                <c:pt idx="10">
                  <c:v>31/12/2025</c:v>
                </c:pt>
                <c:pt idx="16">
                  <c:v>15/06/2026</c:v>
                </c:pt>
              </c:strCache>
            </c:strRef>
          </c:cat>
          <c:val>
            <c:numRef>
              <c:f>'GIUSTIZIA MINORILE'!$C$183:$C$199</c:f>
              <c:numCache>
                <c:formatCode>_-* #,##0\ _€_-;\-* #,##0\ _€_-;_-* "-"??\ _€_-;_-@_-</c:formatCode>
                <c:ptCount val="17"/>
                <c:pt idx="0">
                  <c:v>1356</c:v>
                </c:pt>
                <c:pt idx="1">
                  <c:v>1311</c:v>
                </c:pt>
                <c:pt idx="2">
                  <c:v>1434</c:v>
                </c:pt>
                <c:pt idx="3">
                  <c:v>1511</c:v>
                </c:pt>
                <c:pt idx="4">
                  <c:v>1580</c:v>
                </c:pt>
                <c:pt idx="5">
                  <c:v>1627</c:v>
                </c:pt>
                <c:pt idx="6">
                  <c:v>1707</c:v>
                </c:pt>
                <c:pt idx="7">
                  <c:v>1728</c:v>
                </c:pt>
                <c:pt idx="8">
                  <c:v>1749</c:v>
                </c:pt>
                <c:pt idx="9">
                  <c:v>1782</c:v>
                </c:pt>
                <c:pt idx="10">
                  <c:v>1821</c:v>
                </c:pt>
                <c:pt idx="11">
                  <c:v>1826</c:v>
                </c:pt>
                <c:pt idx="12">
                  <c:v>1834</c:v>
                </c:pt>
                <c:pt idx="13">
                  <c:v>1871</c:v>
                </c:pt>
                <c:pt idx="14">
                  <c:v>1944</c:v>
                </c:pt>
                <c:pt idx="15">
                  <c:v>1969</c:v>
                </c:pt>
                <c:pt idx="16">
                  <c:v>1995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5EA7-4236-A140-7032EDA19B8C}"/>
            </c:ext>
          </c:extLst>
        </c:ser>
        <c:dLbls>
          <c:dLblPos val="t"/>
          <c:showLegendKey val="0"/>
          <c:showVal val="1"/>
          <c:showCatName val="0"/>
          <c:showSerName val="0"/>
          <c:showPercent val="0"/>
          <c:showBubbleSize val="0"/>
        </c:dLbls>
        <c:dropLines>
          <c:spPr>
            <a:ln w="9525" cap="flat" cmpd="sng" algn="ctr">
              <a:gradFill>
                <a:gsLst>
                  <a:gs pos="0">
                    <a:schemeClr val="lt1"/>
                  </a:gs>
                  <a:gs pos="100000">
                    <a:schemeClr val="lt1">
                      <a:alpha val="0"/>
                    </a:schemeClr>
                  </a:gs>
                </a:gsLst>
                <a:lin ang="5400000" scaled="0"/>
              </a:gradFill>
              <a:round/>
            </a:ln>
            <a:effectLst/>
          </c:spPr>
        </c:dropLines>
        <c:smooth val="0"/>
        <c:axId val="932056031"/>
        <c:axId val="932056863"/>
      </c:lineChart>
      <c:catAx>
        <c:axId val="932056031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2700" cap="flat" cmpd="sng" algn="ctr">
            <a:solidFill>
              <a:schemeClr val="lt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spc="100" baseline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932056863"/>
        <c:crosses val="autoZero"/>
        <c:auto val="1"/>
        <c:lblAlgn val="ctr"/>
        <c:lblOffset val="100"/>
        <c:noMultiLvlLbl val="0"/>
      </c:catAx>
      <c:valAx>
        <c:axId val="932056863"/>
        <c:scaling>
          <c:orientation val="minMax"/>
          <c:min val="1000"/>
        </c:scaling>
        <c:delete val="1"/>
        <c:axPos val="l"/>
        <c:numFmt formatCode="_-* #,##0\ _€_-;\-* #,##0\ _€_-;_-* &quot;-&quot;??\ _€_-;_-@_-" sourceLinked="1"/>
        <c:majorTickMark val="out"/>
        <c:minorTickMark val="none"/>
        <c:tickLblPos val="nextTo"/>
        <c:crossAx val="932056031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zero"/>
    <c:showDLblsOverMax val="0"/>
  </c:chart>
  <c:spPr>
    <a:solidFill>
      <a:schemeClr val="accent1"/>
    </a:solidFill>
    <a:ln w="9525" cap="flat" cmpd="sng" algn="ctr">
      <a:solidFill>
        <a:schemeClr val="accent1"/>
      </a:solidFill>
      <a:round/>
    </a:ln>
    <a:effectLst/>
  </c:spPr>
  <c:txPr>
    <a:bodyPr/>
    <a:lstStyle/>
    <a:p>
      <a:pPr>
        <a:defRPr/>
      </a:pPr>
      <a:endParaRPr lang="it-IT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withinLinear" id="14">
  <a:schemeClr val="accent1"/>
</cs:colorStyle>
</file>

<file path=ppt/charts/colors2.xml><?xml version="1.0" encoding="utf-8"?>
<cs:colorStyle xmlns:cs="http://schemas.microsoft.com/office/drawing/2012/chartStyle" xmlns:a="http://schemas.openxmlformats.org/drawingml/2006/main" meth="withinLinear" id="14">
  <a:schemeClr val="accent1"/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5">
  <cs:axisTitle>
    <cs:lnRef idx="0"/>
    <cs:fillRef idx="0"/>
    <cs:effectRef idx="0"/>
    <cs:fontRef idx="minor">
      <a:schemeClr val="dk1">
        <a:lumMod val="75000"/>
        <a:lumOff val="25000"/>
      </a:schemeClr>
    </cs:fontRef>
    <cs:defRPr sz="900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lt1"/>
    </cs:fontRef>
    <cs:defRPr sz="90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solidFill>
        <a:schemeClr val="dk1">
          <a:lumMod val="65000"/>
          <a:lumOff val="35000"/>
          <a:alpha val="75000"/>
        </a:schemeClr>
      </a:solidFill>
    </cs:spPr>
    <cs:defRPr sz="90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lt1">
            <a:alpha val="50000"/>
          </a:schemeClr>
        </a:solidFill>
        <a:round/>
      </a:ln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lt1">
            <a:alpha val="50000"/>
          </a:schemeClr>
        </a:solidFill>
        <a:round/>
      </a:ln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900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18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205">
  <cs:axisTitle>
    <cs:lnRef idx="0"/>
    <cs:fillRef idx="0"/>
    <cs:effectRef idx="0"/>
    <cs:fontRef idx="minor">
      <a:schemeClr val="dk1">
        <a:lumMod val="75000"/>
        <a:lumOff val="25000"/>
      </a:schemeClr>
    </cs:fontRef>
    <cs:defRPr sz="900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lt1"/>
    </cs:fontRef>
    <cs:defRPr sz="90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solidFill>
        <a:schemeClr val="dk1">
          <a:lumMod val="65000"/>
          <a:lumOff val="35000"/>
          <a:alpha val="75000"/>
        </a:schemeClr>
      </a:solidFill>
    </cs:spPr>
    <cs:defRPr sz="90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lt1">
            <a:alpha val="50000"/>
          </a:schemeClr>
        </a:solidFill>
        <a:round/>
      </a:ln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lt1">
            <a:alpha val="50000"/>
          </a:schemeClr>
        </a:solidFill>
        <a:round/>
      </a:ln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900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18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3.xml><?xml version="1.0" encoding="utf-8"?>
<cs:chartStyle xmlns:cs="http://schemas.microsoft.com/office/drawing/2012/chartStyle" xmlns:a="http://schemas.openxmlformats.org/drawingml/2006/main" id="229">
  <cs:axisTitle>
    <cs:lnRef idx="0"/>
    <cs:fillRef idx="0"/>
    <cs:effectRef idx="0"/>
    <cs:fontRef idx="minor">
      <a:schemeClr val="lt1"/>
    </cs:fontRef>
    <cs:defRPr sz="900" b="1" kern="1200"/>
  </cs:axisTitle>
  <cs:categoryAxis>
    <cs:lnRef idx="0">
      <cs:styleClr val="0"/>
    </cs:lnRef>
    <cs:fillRef idx="0"/>
    <cs:effectRef idx="0"/>
    <cs:fontRef idx="minor">
      <a:schemeClr val="lt1"/>
    </cs:fontRef>
    <cs:spPr>
      <a:ln w="12700" cap="flat" cmpd="sng" algn="ctr">
        <a:solidFill>
          <a:schemeClr val="lt1"/>
        </a:solidFill>
        <a:round/>
      </a:ln>
    </cs:spPr>
    <cs:defRPr sz="900" kern="1200" spc="100" baseline="0"/>
  </cs:categoryAxis>
  <cs:chartArea>
    <cs:lnRef idx="0">
      <cs:styleClr val="0"/>
    </cs:lnRef>
    <cs:fillRef idx="0">
      <cs:styleClr val="0"/>
    </cs:fillRef>
    <cs:effectRef idx="0"/>
    <cs:fontRef idx="minor">
      <a:schemeClr val="dk1"/>
    </cs:fontRef>
    <cs:spPr>
      <a:solidFill>
        <a:schemeClr val="phClr"/>
      </a:solidFill>
      <a:ln w="9525" cap="flat" cmpd="sng" algn="ctr">
        <a:solidFill>
          <a:schemeClr val="phClr"/>
        </a:solidFill>
        <a:round/>
      </a:ln>
    </cs:spPr>
    <cs:defRPr sz="1000" kern="1200"/>
  </cs:chartArea>
  <cs:dataLabel>
    <cs:lnRef idx="0"/>
    <cs:fillRef idx="0"/>
    <cs:effectRef idx="0"/>
    <cs:fontRef idx="minor">
      <a:schemeClr val="lt1"/>
    </cs:fontRef>
    <cs:defRPr sz="900" b="1" kern="1200"/>
  </cs:dataLabel>
  <cs:dataLabelCallout>
    <cs:lnRef idx="0">
      <cs:styleClr val="auto"/>
    </cs:lnRef>
    <cs:fillRef idx="0"/>
    <cs:effectRef idx="0"/>
    <cs:fontRef idx="minor">
      <cs:styleClr val="auto"/>
    </cs:fontRef>
    <cs:spPr>
      <a:solidFill>
        <a:schemeClr val="lt1"/>
      </a:solidFill>
      <a:ln>
        <a:solidFill>
          <a:schemeClr val="phClr"/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pattFill prst="ltUpDiag">
        <a:fgClr>
          <a:schemeClr val="phClr"/>
        </a:fgClr>
        <a:bgClr>
          <a:schemeClr val="lt1"/>
        </a:bgClr>
      </a:patt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pattFill prst="ltUpDiag">
        <a:fgClr>
          <a:schemeClr val="phClr"/>
        </a:fgClr>
        <a:bgClr>
          <a:schemeClr val="lt1"/>
        </a:bgClr>
      </a:pattFill>
    </cs:spPr>
  </cs:dataPoint3D>
  <cs:dataPointLine>
    <cs:lnRef idx="0">
      <cs:styleClr val="auto"/>
    </cs:lnRef>
    <cs:fillRef idx="0"/>
    <cs:effectRef idx="0">
      <cs:styleClr val="auto"/>
    </cs:effectRef>
    <cs:fontRef idx="minor">
      <a:schemeClr val="dk1"/>
    </cs:fontRef>
    <cs:spPr>
      <a:ln w="34925" cap="rnd">
        <a:solidFill>
          <a:schemeClr val="lt1"/>
        </a:solidFill>
        <a:round/>
      </a:ln>
      <a:effectLst>
        <a:outerShdw dist="25400" dir="2700000" algn="tl" rotWithShape="0">
          <a:schemeClr val="phClr"/>
        </a:outerShdw>
      </a:effectLst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22225">
        <a:solidFill>
          <a:schemeClr val="lt1"/>
        </a:solidFill>
        <a:round/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>
      <cs:styleClr val="0"/>
    </cs:lnRef>
    <cs:fillRef idx="0"/>
    <cs:effectRef idx="0"/>
    <cs:fontRef idx="minor">
      <a:schemeClr val="lt1"/>
    </cs:fontRef>
    <cs:spPr>
      <a:ln w="9525">
        <a:solidFill>
          <a:schemeClr val="phClr">
            <a:lumMod val="60000"/>
            <a:lumOff val="40000"/>
          </a:schemeClr>
        </a:solidFill>
      </a:ln>
    </cs:spPr>
    <cs:defRPr sz="900" kern="1200"/>
  </cs:dataTable>
  <cs:downBar>
    <cs:lnRef idx="0">
      <cs:styleClr val="0"/>
    </cs:lnRef>
    <cs:fillRef idx="0"/>
    <cs:effectRef idx="0"/>
    <cs:fontRef idx="minor">
      <a:schemeClr val="dk1"/>
    </cs:fontRef>
    <cs:spPr>
      <a:solidFill>
        <a:schemeClr val="dk1">
          <a:lumMod val="35000"/>
          <a:lumOff val="65000"/>
        </a:schemeClr>
      </a:solidFill>
      <a:ln w="9525">
        <a:solidFill>
          <a:schemeClr val="phClr">
            <a:lumMod val="60000"/>
            <a:lumOff val="40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0">
              <a:schemeClr val="lt1"/>
            </a:gs>
            <a:gs pos="100000">
              <a:schemeClr val="lt1">
                <a:alpha val="0"/>
              </a:schemeClr>
            </a:gs>
          </a:gsLst>
          <a:lin ang="5400000" scaled="0"/>
        </a:gradFill>
        <a:round/>
      </a:ln>
    </cs:spPr>
  </cs:dropLine>
  <cs:errorBar>
    <cs:lnRef idx="0">
      <cs:styleClr val="0"/>
    </cs:lnRef>
    <cs:fillRef idx="0"/>
    <cs:effectRef idx="0"/>
    <cs:fontRef idx="minor">
      <a:schemeClr val="dk1"/>
    </cs:fontRef>
    <cs:spPr>
      <a:ln w="9525">
        <a:solidFill>
          <a:schemeClr val="phClr">
            <a:lumMod val="60000"/>
            <a:lumOff val="40000"/>
          </a:schemeClr>
        </a:solidFill>
        <a:round/>
      </a:ln>
      <a:effectLst>
        <a:glow rad="25400">
          <a:schemeClr val="lt1"/>
        </a:glow>
      </a:effectLst>
    </cs:spPr>
  </cs:errorBar>
  <cs:floor>
    <cs:lnRef idx="0"/>
    <cs:fillRef idx="0"/>
    <cs:effectRef idx="0"/>
    <cs:fontRef idx="minor">
      <a:schemeClr val="dk1"/>
    </cs:fontRef>
  </cs:floor>
  <cs:gridlineMajor>
    <cs:lnRef idx="0">
      <cs:styleClr val="0"/>
    </cs:lnRef>
    <cs:fillRef idx="0"/>
    <cs:effectRef idx="0"/>
    <cs:fontRef idx="minor">
      <a:schemeClr val="dk1"/>
    </cs:fontRef>
    <cs:spPr>
      <a:ln w="9525" cap="flat" cmpd="sng" algn="ctr">
        <a:solidFill>
          <a:schemeClr val="lt1">
            <a:alpha val="25000"/>
          </a:schemeClr>
        </a:solidFill>
        <a:round/>
      </a:ln>
    </cs:spPr>
  </cs:gridlineMajor>
  <cs:gridlineMinor>
    <cs:lnRef idx="0">
      <cs:styleClr val="0"/>
    </cs:lnRef>
    <cs:fillRef idx="0"/>
    <cs:effectRef idx="0"/>
    <cs:fontRef idx="minor">
      <a:schemeClr val="dk1"/>
    </cs:fontRef>
    <cs:spPr>
      <a:ln>
        <a:solidFill>
          <a:schemeClr val="lt1">
            <a:alpha val="10000"/>
          </a:schemeClr>
        </a:solidFill>
      </a:ln>
    </cs:spPr>
  </cs:gridlineMinor>
  <cs:hiLoLine>
    <cs:lnRef idx="0">
      <cs:styleClr val="0"/>
    </cs:lnRef>
    <cs:fillRef idx="0"/>
    <cs:effectRef idx="0"/>
    <cs:fontRef idx="minor">
      <a:schemeClr val="dk1"/>
    </cs:fontRef>
    <cs:spPr>
      <a:ln w="9525">
        <a:solidFill>
          <a:schemeClr val="phClr">
            <a:lumMod val="60000"/>
            <a:lumOff val="40000"/>
          </a:schemeClr>
        </a:solidFill>
        <a:prstDash val="dash"/>
      </a:ln>
    </cs:spPr>
  </cs:hiLoLine>
  <cs:leaderLine>
    <cs:lnRef idx="0">
      <cs:styleClr val="0"/>
    </cs:lnRef>
    <cs:fillRef idx="0"/>
    <cs:effectRef idx="0"/>
    <cs:fontRef idx="minor">
      <a:schemeClr val="dk1"/>
    </cs:fontRef>
    <cs:spPr>
      <a:ln w="9525">
        <a:solidFill>
          <a:schemeClr val="phClr">
            <a:lumMod val="60000"/>
            <a:lumOff val="40000"/>
          </a:schemeClr>
        </a:solidFill>
      </a:ln>
    </cs:spPr>
  </cs:leaderLine>
  <cs:legend>
    <cs:lnRef idx="0"/>
    <cs:fillRef idx="0"/>
    <cs:effectRef idx="0"/>
    <cs:fontRef idx="minor">
      <a:schemeClr val="lt1"/>
    </cs:fontRef>
    <cs:defRPr sz="900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>
      <cs:styleClr val="0"/>
    </cs:lnRef>
    <cs:fillRef idx="0"/>
    <cs:effectRef idx="0"/>
    <cs:fontRef idx="minor">
      <a:schemeClr val="lt1"/>
    </cs:fontRef>
    <cs:spPr>
      <a:ln w="3175" cap="flat" cmpd="sng" algn="ctr">
        <a:solidFill>
          <a:schemeClr val="phClr">
            <a:lumMod val="60000"/>
            <a:lumOff val="40000"/>
          </a:schemeClr>
        </a:solidFill>
        <a:round/>
      </a:ln>
    </cs:spPr>
    <cs:defRPr sz="900" kern="1200"/>
  </cs:seriesAxis>
  <cs:seriesLine>
    <cs:lnRef idx="0">
      <cs:styleClr val="0"/>
    </cs:lnRef>
    <cs:fillRef idx="0"/>
    <cs:effectRef idx="0"/>
    <cs:fontRef idx="minor">
      <a:schemeClr val="dk1"/>
    </cs:fontRef>
    <cs:spPr>
      <a:ln w="9525">
        <a:solidFill>
          <a:schemeClr val="phClr">
            <a:lumMod val="60000"/>
            <a:lumOff val="40000"/>
            <a:tint val="5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lt1"/>
    </cs:fontRef>
    <cs:defRPr sz="1500" b="1" kern="1200" cap="all" spc="100" normalizeH="0" baseline="0"/>
  </cs:title>
  <cs:trendline>
    <cs:lnRef idx="0"/>
    <cs:fillRef idx="0"/>
    <cs:effectRef idx="0"/>
    <cs:fontRef idx="minor">
      <a:schemeClr val="dk1"/>
    </cs:fontRef>
    <cs:spPr>
      <a:ln w="28575" cap="rnd">
        <a:solidFill>
          <a:schemeClr val="lt1">
            <a:alpha val="50000"/>
          </a:schemeClr>
        </a:solidFill>
        <a:round/>
      </a:ln>
    </cs:spPr>
  </cs:trendline>
  <cs:trendlineLabel>
    <cs:lnRef idx="0"/>
    <cs:fillRef idx="0"/>
    <cs:effectRef idx="0"/>
    <cs:fontRef idx="minor">
      <a:schemeClr val="lt1"/>
    </cs:fontRef>
    <cs:defRPr sz="900" kern="1200"/>
  </cs:trendlineLabel>
  <cs:upBar>
    <cs:lnRef idx="0">
      <cs:styleClr val="0"/>
    </cs:lnRef>
    <cs:fillRef idx="0"/>
    <cs:effectRef idx="0"/>
    <cs:fontRef idx="minor">
      <a:schemeClr val="dk1"/>
    </cs:fontRef>
    <cs:spPr>
      <a:solidFill>
        <a:schemeClr val="lt1">
          <a:lumMod val="95000"/>
        </a:schemeClr>
      </a:solidFill>
      <a:ln w="9525">
        <a:solidFill>
          <a:schemeClr val="phClr">
            <a:lumMod val="60000"/>
            <a:lumOff val="40000"/>
          </a:schemeClr>
        </a:solidFill>
      </a:ln>
    </cs:spPr>
  </cs:upBar>
  <cs:valueAxis>
    <cs:lnRef idx="0"/>
    <cs:fillRef idx="0"/>
    <cs:effectRef idx="0"/>
    <cs:fontRef idx="minor">
      <a:schemeClr val="lt1"/>
    </cs:fontRef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E1C69EB-0CD6-4C50-89F5-FDA7C356B6C7}" type="datetimeFigureOut">
              <a:rPr lang="it-IT" smtClean="0"/>
              <a:t>03/07/2026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BA64DF4-907E-4A92-A119-29C91BC8961D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42585028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A64DF4-907E-4A92-A119-29C91BC8961D}" type="slidenum">
              <a:rPr lang="it-IT" smtClean="0"/>
              <a:t>6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45572587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8417D0-2E68-4637-845D-D469B2751F76}" type="datetimeFigureOut">
              <a:rPr lang="it-IT" smtClean="0"/>
              <a:pPr/>
              <a:t>03/07/2026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13575C-3DF3-40C7-8505-63183FD55612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8417D0-2E68-4637-845D-D469B2751F76}" type="datetimeFigureOut">
              <a:rPr lang="it-IT" smtClean="0"/>
              <a:pPr/>
              <a:t>03/07/2026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13575C-3DF3-40C7-8505-63183FD55612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8417D0-2E68-4637-845D-D469B2751F76}" type="datetimeFigureOut">
              <a:rPr lang="it-IT" smtClean="0"/>
              <a:pPr/>
              <a:t>03/07/2026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13575C-3DF3-40C7-8505-63183FD55612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8417D0-2E68-4637-845D-D469B2751F76}" type="datetimeFigureOut">
              <a:rPr lang="it-IT" smtClean="0"/>
              <a:pPr/>
              <a:t>03/07/2026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13575C-3DF3-40C7-8505-63183FD55612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8417D0-2E68-4637-845D-D469B2751F76}" type="datetimeFigureOut">
              <a:rPr lang="it-IT" smtClean="0"/>
              <a:pPr/>
              <a:t>03/07/2026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13575C-3DF3-40C7-8505-63183FD55612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8417D0-2E68-4637-845D-D469B2751F76}" type="datetimeFigureOut">
              <a:rPr lang="it-IT" smtClean="0"/>
              <a:pPr/>
              <a:t>03/07/2026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13575C-3DF3-40C7-8505-63183FD55612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8417D0-2E68-4637-845D-D469B2751F76}" type="datetimeFigureOut">
              <a:rPr lang="it-IT" smtClean="0"/>
              <a:pPr/>
              <a:t>03/07/2026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13575C-3DF3-40C7-8505-63183FD55612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8417D0-2E68-4637-845D-D469B2751F76}" type="datetimeFigureOut">
              <a:rPr lang="it-IT" smtClean="0"/>
              <a:pPr/>
              <a:t>03/07/2026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13575C-3DF3-40C7-8505-63183FD55612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8417D0-2E68-4637-845D-D469B2751F76}" type="datetimeFigureOut">
              <a:rPr lang="it-IT" smtClean="0"/>
              <a:pPr/>
              <a:t>03/07/2026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13575C-3DF3-40C7-8505-63183FD55612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8417D0-2E68-4637-845D-D469B2751F76}" type="datetimeFigureOut">
              <a:rPr lang="it-IT" smtClean="0"/>
              <a:pPr/>
              <a:t>03/07/2026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13575C-3DF3-40C7-8505-63183FD55612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8417D0-2E68-4637-845D-D469B2751F76}" type="datetimeFigureOut">
              <a:rPr lang="it-IT" smtClean="0"/>
              <a:pPr/>
              <a:t>03/07/2026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13575C-3DF3-40C7-8505-63183FD55612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68417D0-2E68-4637-845D-D469B2751F76}" type="datetimeFigureOut">
              <a:rPr lang="it-IT" smtClean="0"/>
              <a:pPr/>
              <a:t>03/07/2026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113575C-3DF3-40C7-8505-63183FD55612}" type="slidenum">
              <a:rPr lang="it-IT" smtClean="0"/>
              <a:pPr/>
              <a:t>‹N›</a:t>
            </a:fld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95785" y="0"/>
            <a:ext cx="794252" cy="1052736"/>
          </a:xfrm>
          <a:prstGeom prst="rect">
            <a:avLst/>
          </a:prstGeom>
        </p:spPr>
      </p:pic>
      <p:sp>
        <p:nvSpPr>
          <p:cNvPr id="5" name="CasellaDiTesto 4"/>
          <p:cNvSpPr txBox="1"/>
          <p:nvPr/>
        </p:nvSpPr>
        <p:spPr>
          <a:xfrm>
            <a:off x="395537" y="6294849"/>
            <a:ext cx="8280920" cy="276999"/>
          </a:xfrm>
          <a:prstGeom prst="rect">
            <a:avLst/>
          </a:prstGeom>
          <a:ln w="952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it-IT" sz="1200" dirty="0" smtClean="0"/>
              <a:t>Fonte: elaborazioni di dati Dipartimento Amministrazione Penitenziaria (DAP)</a:t>
            </a:r>
          </a:p>
        </p:txBody>
      </p:sp>
      <p:pic>
        <p:nvPicPr>
          <p:cNvPr id="3" name="Immagin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5537" y="404664"/>
            <a:ext cx="7800248" cy="560042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sellaDiTesto 4"/>
          <p:cNvSpPr txBox="1"/>
          <p:nvPr/>
        </p:nvSpPr>
        <p:spPr>
          <a:xfrm>
            <a:off x="827584" y="96157"/>
            <a:ext cx="6957085" cy="1015663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it-IT" sz="2000" b="1" dirty="0" smtClean="0">
                <a:solidFill>
                  <a:srgbClr val="002060"/>
                </a:solidFill>
              </a:rPr>
              <a:t>Numero di detenuti e di persone sottoposte a misure restrittive della libertà alternative o di comunità in </a:t>
            </a:r>
            <a:r>
              <a:rPr lang="it-IT" sz="2000" b="1" dirty="0" smtClean="0">
                <a:solidFill>
                  <a:srgbClr val="C00000"/>
                </a:solidFill>
              </a:rPr>
              <a:t>ITALIA</a:t>
            </a:r>
          </a:p>
          <a:p>
            <a:pPr algn="ctr"/>
            <a:r>
              <a:rPr lang="it-IT" sz="2000" b="1" dirty="0" smtClean="0">
                <a:solidFill>
                  <a:srgbClr val="002060"/>
                </a:solidFill>
              </a:rPr>
              <a:t>(dic. 2019- giu. 2026)</a:t>
            </a:r>
            <a:endParaRPr lang="it-IT" sz="2000" b="1" dirty="0">
              <a:solidFill>
                <a:srgbClr val="002060"/>
              </a:solidFill>
            </a:endParaRPr>
          </a:p>
        </p:txBody>
      </p:sp>
      <p:pic>
        <p:nvPicPr>
          <p:cNvPr id="2" name="Immagin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95785" y="0"/>
            <a:ext cx="794252" cy="1052736"/>
          </a:xfrm>
          <a:prstGeom prst="rect">
            <a:avLst/>
          </a:prstGeom>
        </p:spPr>
      </p:pic>
      <p:sp>
        <p:nvSpPr>
          <p:cNvPr id="8" name="CasellaDiTesto 7"/>
          <p:cNvSpPr txBox="1"/>
          <p:nvPr/>
        </p:nvSpPr>
        <p:spPr>
          <a:xfrm>
            <a:off x="0" y="6304033"/>
            <a:ext cx="8990037" cy="461665"/>
          </a:xfrm>
          <a:prstGeom prst="rect">
            <a:avLst/>
          </a:prstGeom>
          <a:ln w="952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it-IT" sz="1200" dirty="0" smtClean="0"/>
              <a:t>Fonte: elaborazioni di dati del Dipartimento dell’Amministrazione Penitenziaria –</a:t>
            </a:r>
            <a:r>
              <a:rPr lang="it-IT" sz="1200" dirty="0" err="1" smtClean="0"/>
              <a:t>Dap</a:t>
            </a:r>
            <a:r>
              <a:rPr lang="it-IT" sz="1200" dirty="0"/>
              <a:t>- </a:t>
            </a:r>
            <a:r>
              <a:rPr lang="it-IT" sz="1200" dirty="0" smtClean="0"/>
              <a:t>e sistema informativo dell’esecuzione penale esterna (SIEPE</a:t>
            </a:r>
            <a:r>
              <a:rPr lang="it-IT" sz="1200" dirty="0"/>
              <a:t>)</a:t>
            </a:r>
          </a:p>
        </p:txBody>
      </p:sp>
      <p:graphicFrame>
        <p:nvGraphicFramePr>
          <p:cNvPr id="7" name="Grafico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420033132"/>
              </p:ext>
            </p:extLst>
          </p:nvPr>
        </p:nvGraphicFramePr>
        <p:xfrm>
          <a:off x="153345" y="1133118"/>
          <a:ext cx="8810525" cy="511183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1484991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sellaDiTesto 4"/>
          <p:cNvSpPr txBox="1"/>
          <p:nvPr/>
        </p:nvSpPr>
        <p:spPr>
          <a:xfrm>
            <a:off x="827584" y="96157"/>
            <a:ext cx="6957085" cy="1015663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it-IT" sz="2000" b="1" dirty="0" smtClean="0">
                <a:solidFill>
                  <a:srgbClr val="002060"/>
                </a:solidFill>
              </a:rPr>
              <a:t>Numero di detenuti e di persone sottoposte a misure restrittive della libertà alternative al carcere nel </a:t>
            </a:r>
            <a:r>
              <a:rPr lang="it-IT" sz="2000" b="1" dirty="0" smtClean="0">
                <a:solidFill>
                  <a:srgbClr val="C00000"/>
                </a:solidFill>
              </a:rPr>
              <a:t>LAZIO</a:t>
            </a:r>
          </a:p>
          <a:p>
            <a:pPr algn="ctr"/>
            <a:r>
              <a:rPr lang="it-IT" sz="2000" b="1" dirty="0" smtClean="0">
                <a:solidFill>
                  <a:srgbClr val="002060"/>
                </a:solidFill>
              </a:rPr>
              <a:t>(dic. 2019- giu. 2026)</a:t>
            </a:r>
            <a:endParaRPr lang="it-IT" sz="2000" b="1" dirty="0">
              <a:solidFill>
                <a:srgbClr val="002060"/>
              </a:solidFill>
            </a:endParaRPr>
          </a:p>
        </p:txBody>
      </p:sp>
      <p:pic>
        <p:nvPicPr>
          <p:cNvPr id="2" name="Immagin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95785" y="0"/>
            <a:ext cx="794252" cy="1052736"/>
          </a:xfrm>
          <a:prstGeom prst="rect">
            <a:avLst/>
          </a:prstGeom>
        </p:spPr>
      </p:pic>
      <p:sp>
        <p:nvSpPr>
          <p:cNvPr id="8" name="CasellaDiTesto 7"/>
          <p:cNvSpPr txBox="1"/>
          <p:nvPr/>
        </p:nvSpPr>
        <p:spPr>
          <a:xfrm>
            <a:off x="179512" y="6484844"/>
            <a:ext cx="2591607" cy="276999"/>
          </a:xfrm>
          <a:prstGeom prst="rect">
            <a:avLst/>
          </a:prstGeom>
          <a:ln w="952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it-IT" sz="1200" dirty="0" smtClean="0"/>
              <a:t>Fonte: elaborazioni di dati DAP e SIEPE</a:t>
            </a:r>
            <a:endParaRPr lang="it-IT" sz="1200" dirty="0"/>
          </a:p>
        </p:txBody>
      </p:sp>
      <p:graphicFrame>
        <p:nvGraphicFramePr>
          <p:cNvPr id="7" name="Grafico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693456556"/>
              </p:ext>
            </p:extLst>
          </p:nvPr>
        </p:nvGraphicFramePr>
        <p:xfrm>
          <a:off x="199795" y="1335138"/>
          <a:ext cx="8679180" cy="48082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9882641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sellaDiTesto 4"/>
          <p:cNvSpPr txBox="1"/>
          <p:nvPr/>
        </p:nvSpPr>
        <p:spPr>
          <a:xfrm>
            <a:off x="827584" y="96157"/>
            <a:ext cx="6957085" cy="1015663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it-IT" sz="2000" b="1" dirty="0" smtClean="0">
                <a:solidFill>
                  <a:srgbClr val="002060"/>
                </a:solidFill>
              </a:rPr>
              <a:t>GIUSTIZIA MINORILE: numero di minori e giovani adulti presenti negli istituti penali e nelle comunità residenziali in Italia da giugno 2023 a giugno 2026</a:t>
            </a:r>
            <a:endParaRPr lang="it-IT" sz="2000" b="1" dirty="0">
              <a:solidFill>
                <a:srgbClr val="002060"/>
              </a:solidFill>
            </a:endParaRPr>
          </a:p>
        </p:txBody>
      </p:sp>
      <p:pic>
        <p:nvPicPr>
          <p:cNvPr id="2" name="Immagin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95785" y="0"/>
            <a:ext cx="794252" cy="1052736"/>
          </a:xfrm>
          <a:prstGeom prst="rect">
            <a:avLst/>
          </a:prstGeom>
        </p:spPr>
      </p:pic>
      <p:sp>
        <p:nvSpPr>
          <p:cNvPr id="8" name="CasellaDiTesto 7"/>
          <p:cNvSpPr txBox="1"/>
          <p:nvPr/>
        </p:nvSpPr>
        <p:spPr>
          <a:xfrm>
            <a:off x="179512" y="6484844"/>
            <a:ext cx="2591607" cy="276999"/>
          </a:xfrm>
          <a:prstGeom prst="rect">
            <a:avLst/>
          </a:prstGeom>
          <a:ln w="952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it-IT" sz="1200" dirty="0" smtClean="0"/>
              <a:t>Fonte: elaborazioni di dati DAP e SIEPE</a:t>
            </a:r>
            <a:endParaRPr lang="it-IT" sz="1200" dirty="0"/>
          </a:p>
        </p:txBody>
      </p:sp>
      <p:graphicFrame>
        <p:nvGraphicFramePr>
          <p:cNvPr id="6" name="Grafico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382819733"/>
              </p:ext>
            </p:extLst>
          </p:nvPr>
        </p:nvGraphicFramePr>
        <p:xfrm>
          <a:off x="82805" y="1340767"/>
          <a:ext cx="8907232" cy="497095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3912921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sellaDiTesto 4"/>
          <p:cNvSpPr txBox="1"/>
          <p:nvPr/>
        </p:nvSpPr>
        <p:spPr>
          <a:xfrm>
            <a:off x="47657" y="189522"/>
            <a:ext cx="8148128" cy="83099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it-IT" sz="2400" b="1" dirty="0" smtClean="0">
                <a:solidFill>
                  <a:srgbClr val="002060"/>
                </a:solidFill>
              </a:rPr>
              <a:t>Numero di persone detenute negli Istituti penitenziari in Italia </a:t>
            </a:r>
          </a:p>
          <a:p>
            <a:pPr algn="ctr"/>
            <a:r>
              <a:rPr lang="it-IT" sz="2400" b="1" dirty="0" smtClean="0">
                <a:solidFill>
                  <a:srgbClr val="002060"/>
                </a:solidFill>
              </a:rPr>
              <a:t> Giu. 2021 – Giu. 2026</a:t>
            </a:r>
          </a:p>
        </p:txBody>
      </p:sp>
      <p:pic>
        <p:nvPicPr>
          <p:cNvPr id="2" name="Immagin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95785" y="0"/>
            <a:ext cx="794252" cy="1052736"/>
          </a:xfrm>
          <a:prstGeom prst="rect">
            <a:avLst/>
          </a:prstGeom>
        </p:spPr>
      </p:pic>
      <p:sp>
        <p:nvSpPr>
          <p:cNvPr id="7" name="CasellaDiTesto 6"/>
          <p:cNvSpPr txBox="1"/>
          <p:nvPr/>
        </p:nvSpPr>
        <p:spPr>
          <a:xfrm>
            <a:off x="179512" y="6484844"/>
            <a:ext cx="2104294" cy="276999"/>
          </a:xfrm>
          <a:prstGeom prst="rect">
            <a:avLst/>
          </a:prstGeom>
          <a:ln w="952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it-IT" sz="1200" dirty="0" smtClean="0"/>
              <a:t>Fonte: elaborazioni di dati DAP</a:t>
            </a:r>
            <a:endParaRPr lang="it-IT" sz="1200" dirty="0"/>
          </a:p>
        </p:txBody>
      </p:sp>
      <p:pic>
        <p:nvPicPr>
          <p:cNvPr id="3" name="Immagin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424" y="1186160"/>
            <a:ext cx="9029165" cy="51330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91444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sellaDiTesto 4"/>
          <p:cNvSpPr txBox="1"/>
          <p:nvPr/>
        </p:nvSpPr>
        <p:spPr>
          <a:xfrm>
            <a:off x="827584" y="96157"/>
            <a:ext cx="6957085" cy="1015663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it-IT" sz="2000" b="1" dirty="0" smtClean="0">
                <a:solidFill>
                  <a:srgbClr val="002060"/>
                </a:solidFill>
              </a:rPr>
              <a:t>Numero di detenuti presenti, posti effettivamente disponibili e tassi di affollamento negli istituti penitenziari in Italia dal 31/12/2020 al 30/06/2026</a:t>
            </a:r>
            <a:endParaRPr lang="it-IT" sz="2000" b="1" dirty="0">
              <a:solidFill>
                <a:srgbClr val="002060"/>
              </a:solidFill>
            </a:endParaRPr>
          </a:p>
        </p:txBody>
      </p:sp>
      <p:pic>
        <p:nvPicPr>
          <p:cNvPr id="2" name="Immagin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95785" y="0"/>
            <a:ext cx="794252" cy="1052736"/>
          </a:xfrm>
          <a:prstGeom prst="rect">
            <a:avLst/>
          </a:prstGeom>
        </p:spPr>
      </p:pic>
      <p:sp>
        <p:nvSpPr>
          <p:cNvPr id="8" name="CasellaDiTesto 7"/>
          <p:cNvSpPr txBox="1"/>
          <p:nvPr/>
        </p:nvSpPr>
        <p:spPr>
          <a:xfrm>
            <a:off x="179512" y="6484844"/>
            <a:ext cx="2104294" cy="276999"/>
          </a:xfrm>
          <a:prstGeom prst="rect">
            <a:avLst/>
          </a:prstGeom>
          <a:ln w="952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it-IT" sz="1200" dirty="0" smtClean="0"/>
              <a:t>Fonte: elaborazioni di dati DAP</a:t>
            </a:r>
            <a:endParaRPr lang="it-IT" sz="1200" dirty="0"/>
          </a:p>
        </p:txBody>
      </p:sp>
      <p:pic>
        <p:nvPicPr>
          <p:cNvPr id="3" name="Immagin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5866" y="1196752"/>
            <a:ext cx="8889209" cy="44644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63849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sellaDiTesto 4"/>
          <p:cNvSpPr txBox="1"/>
          <p:nvPr/>
        </p:nvSpPr>
        <p:spPr>
          <a:xfrm>
            <a:off x="0" y="176137"/>
            <a:ext cx="8324850" cy="64633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it-IT" b="1" dirty="0" smtClean="0"/>
              <a:t>Tasso di affollamento negli istituti penitenziari del Lazio e in Italia calcolato sul totale dei posti effettivamente disponibili al 30 giugno 2026</a:t>
            </a:r>
            <a:endParaRPr lang="it-IT" b="1" dirty="0"/>
          </a:p>
        </p:txBody>
      </p:sp>
      <p:sp>
        <p:nvSpPr>
          <p:cNvPr id="6" name="Rettangolo 5"/>
          <p:cNvSpPr/>
          <p:nvPr/>
        </p:nvSpPr>
        <p:spPr>
          <a:xfrm>
            <a:off x="90270" y="6140579"/>
            <a:ext cx="8928992" cy="4154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1050" dirty="0" smtClean="0"/>
              <a:t>(*) i posti effettivamente disponibili degli istituti penitenziari in tutta Italia sono calcolati in base all’ultimo aggiornamento disponibile delle schede di trasparenza degli istituti consultabili sul sito del ministero della Giustizia</a:t>
            </a:r>
          </a:p>
        </p:txBody>
      </p:sp>
      <p:sp>
        <p:nvSpPr>
          <p:cNvPr id="7" name="CasellaDiTesto 6"/>
          <p:cNvSpPr txBox="1"/>
          <p:nvPr/>
        </p:nvSpPr>
        <p:spPr>
          <a:xfrm>
            <a:off x="7039706" y="6519669"/>
            <a:ext cx="2104294" cy="276999"/>
          </a:xfrm>
          <a:prstGeom prst="rect">
            <a:avLst/>
          </a:prstGeom>
          <a:ln w="952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it-IT" sz="1200" dirty="0" smtClean="0"/>
              <a:t>Fonte: elaborazioni di dati DAP</a:t>
            </a:r>
            <a:endParaRPr lang="it-IT" sz="1200" dirty="0"/>
          </a:p>
        </p:txBody>
      </p:sp>
      <p:pic>
        <p:nvPicPr>
          <p:cNvPr id="2" name="Immagin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3260" y="1191572"/>
            <a:ext cx="8290862" cy="49490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61051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sellaDiTesto 4"/>
          <p:cNvSpPr txBox="1"/>
          <p:nvPr/>
        </p:nvSpPr>
        <p:spPr>
          <a:xfrm>
            <a:off x="35496" y="76562"/>
            <a:ext cx="8352928" cy="36933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it-IT" b="1" dirty="0" smtClean="0"/>
              <a:t>Dettaglio dei detenuti presenti negli istituti penitenziari del Lazio al  30/06/2026</a:t>
            </a:r>
            <a:endParaRPr lang="it-IT" b="1" dirty="0"/>
          </a:p>
        </p:txBody>
      </p:sp>
      <p:sp>
        <p:nvSpPr>
          <p:cNvPr id="6" name="Rettangolo 5"/>
          <p:cNvSpPr/>
          <p:nvPr/>
        </p:nvSpPr>
        <p:spPr>
          <a:xfrm>
            <a:off x="395536" y="6279703"/>
            <a:ext cx="828092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1200" dirty="0" smtClean="0"/>
              <a:t>(*) i posti effettivamente disponibili degli istituti del Lazio sono calcolati in base all’ultimo aggiornamento disponibile delle schede di trasparenza degli istituti consultabili sul sito del Ministero della Giustizia</a:t>
            </a:r>
            <a:endParaRPr lang="it-IT" sz="1200" dirty="0"/>
          </a:p>
        </p:txBody>
      </p:sp>
      <p:sp>
        <p:nvSpPr>
          <p:cNvPr id="7" name="CasellaDiTesto 6"/>
          <p:cNvSpPr txBox="1"/>
          <p:nvPr/>
        </p:nvSpPr>
        <p:spPr>
          <a:xfrm>
            <a:off x="6804248" y="6510535"/>
            <a:ext cx="2104294" cy="276999"/>
          </a:xfrm>
          <a:prstGeom prst="rect">
            <a:avLst/>
          </a:prstGeom>
          <a:ln w="952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it-IT" sz="1200" dirty="0" smtClean="0"/>
              <a:t>Fonte: elaborazioni di dati DAP</a:t>
            </a:r>
            <a:endParaRPr lang="it-IT" sz="1200" dirty="0"/>
          </a:p>
        </p:txBody>
      </p:sp>
      <p:graphicFrame>
        <p:nvGraphicFramePr>
          <p:cNvPr id="9" name="Tabella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08234874"/>
              </p:ext>
            </p:extLst>
          </p:nvPr>
        </p:nvGraphicFramePr>
        <p:xfrm>
          <a:off x="125279" y="728118"/>
          <a:ext cx="8821433" cy="5556842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2216188">
                  <a:extLst>
                    <a:ext uri="{9D8B030D-6E8A-4147-A177-3AD203B41FA5}">
                      <a16:colId xmlns:a16="http://schemas.microsoft.com/office/drawing/2014/main" val="1406207836"/>
                    </a:ext>
                  </a:extLst>
                </a:gridCol>
                <a:gridCol w="657204">
                  <a:extLst>
                    <a:ext uri="{9D8B030D-6E8A-4147-A177-3AD203B41FA5}">
                      <a16:colId xmlns:a16="http://schemas.microsoft.com/office/drawing/2014/main" val="1751016505"/>
                    </a:ext>
                  </a:extLst>
                </a:gridCol>
                <a:gridCol w="1379798">
                  <a:extLst>
                    <a:ext uri="{9D8B030D-6E8A-4147-A177-3AD203B41FA5}">
                      <a16:colId xmlns:a16="http://schemas.microsoft.com/office/drawing/2014/main" val="3942614510"/>
                    </a:ext>
                  </a:extLst>
                </a:gridCol>
                <a:gridCol w="1281825">
                  <a:extLst>
                    <a:ext uri="{9D8B030D-6E8A-4147-A177-3AD203B41FA5}">
                      <a16:colId xmlns:a16="http://schemas.microsoft.com/office/drawing/2014/main" val="2079229812"/>
                    </a:ext>
                  </a:extLst>
                </a:gridCol>
                <a:gridCol w="1139756">
                  <a:extLst>
                    <a:ext uri="{9D8B030D-6E8A-4147-A177-3AD203B41FA5}">
                      <a16:colId xmlns:a16="http://schemas.microsoft.com/office/drawing/2014/main" val="1233130316"/>
                    </a:ext>
                  </a:extLst>
                </a:gridCol>
                <a:gridCol w="1023932">
                  <a:extLst>
                    <a:ext uri="{9D8B030D-6E8A-4147-A177-3AD203B41FA5}">
                      <a16:colId xmlns:a16="http://schemas.microsoft.com/office/drawing/2014/main" val="3882217495"/>
                    </a:ext>
                  </a:extLst>
                </a:gridCol>
                <a:gridCol w="1122730">
                  <a:extLst>
                    <a:ext uri="{9D8B030D-6E8A-4147-A177-3AD203B41FA5}">
                      <a16:colId xmlns:a16="http://schemas.microsoft.com/office/drawing/2014/main" val="904374269"/>
                    </a:ext>
                  </a:extLst>
                </a:gridCol>
              </a:tblGrid>
              <a:tr h="350352">
                <a:tc rowSpan="2"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it-IT" sz="12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Istituto</a:t>
                      </a:r>
                    </a:p>
                  </a:txBody>
                  <a:tcPr marL="3744" marR="3744" marT="3744" marB="0" anchor="ctr"/>
                </a:tc>
                <a:tc rowSpan="2"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it-IT" sz="12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Tipo istituto</a:t>
                      </a:r>
                    </a:p>
                  </a:txBody>
                  <a:tcPr marL="3744" marR="3744" marT="3744" marB="0" anchor="ctr"/>
                </a:tc>
                <a:tc rowSpan="2"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it-IT" sz="14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Capienza</a:t>
                      </a:r>
                    </a:p>
                    <a:p>
                      <a:pPr marL="0" algn="ctr" defTabSz="914400" rtl="0" eaLnBrk="1" fontAlgn="b" latinLnBrk="0" hangingPunct="1"/>
                      <a:r>
                        <a:rPr lang="it-IT" sz="14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Regolamentare</a:t>
                      </a:r>
                    </a:p>
                  </a:txBody>
                  <a:tcPr marL="3744" marR="3744" marT="3744" marB="0" anchor="ctr"/>
                </a:tc>
                <a:tc rowSpan="2"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it-IT" sz="14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POSTI  </a:t>
                      </a:r>
                      <a:br>
                        <a:rPr lang="it-IT" sz="14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</a:br>
                      <a:r>
                        <a:rPr lang="it-IT" sz="14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effettivamente disponili (*)</a:t>
                      </a:r>
                    </a:p>
                  </a:txBody>
                  <a:tcPr marL="3744" marR="3744" marT="3744" marB="0" anchor="ctr"/>
                </a:tc>
                <a:tc gridSpan="2"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it-IT" sz="1200" b="1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Detenuti presenti al  </a:t>
                      </a:r>
                    </a:p>
                    <a:p>
                      <a:pPr marL="0" algn="ctr" defTabSz="914400" rtl="0" eaLnBrk="1" fontAlgn="b" latinLnBrk="0" hangingPunct="1"/>
                      <a:r>
                        <a:rPr lang="it-IT" sz="1200" b="1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30</a:t>
                      </a:r>
                      <a:r>
                        <a:rPr lang="it-IT" sz="1200" b="1" i="0" u="none" strike="noStrike" kern="1200" baseline="0" dirty="0" smtClean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giugno</a:t>
                      </a:r>
                      <a:r>
                        <a:rPr lang="it-IT" sz="1200" b="1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2026</a:t>
                      </a:r>
                      <a:endParaRPr lang="it-IT" sz="1200" b="1" i="0" u="none" strike="noStrike" kern="1200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3744" marR="3744" marT="3744" marB="0" anchor="ctr"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it-IT" sz="1200" b="1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di cui</a:t>
                      </a:r>
                    </a:p>
                    <a:p>
                      <a:pPr marL="0" algn="ctr" defTabSz="914400" rtl="0" eaLnBrk="1" fontAlgn="b" latinLnBrk="0" hangingPunct="1"/>
                      <a:r>
                        <a:rPr lang="it-IT" sz="1200" b="1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stranieri</a:t>
                      </a:r>
                      <a:endParaRPr lang="it-IT" sz="1200" b="1" i="0" u="none" strike="noStrike" kern="1200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  <a:p>
                      <a:pPr marL="0" algn="ctr" defTabSz="914400" rtl="0" eaLnBrk="1" fontAlgn="b" latinLnBrk="0" hangingPunct="1"/>
                      <a:r>
                        <a:rPr lang="it-IT" sz="12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 </a:t>
                      </a:r>
                    </a:p>
                  </a:txBody>
                  <a:tcPr marL="3744" marR="3744" marT="3744" marB="0" anchor="ctr"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02361083"/>
                  </a:ext>
                </a:extLst>
              </a:tr>
              <a:tr h="260101"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it-IT" sz="1200" b="1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Totale</a:t>
                      </a:r>
                      <a:endParaRPr lang="it-IT" sz="1200" b="1" i="0" u="none" strike="noStrike" kern="1200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3744" marR="3744" marT="3744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it-IT" sz="12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D</a:t>
                      </a:r>
                      <a:r>
                        <a:rPr lang="it-IT" sz="1200" b="1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onne</a:t>
                      </a:r>
                      <a:endParaRPr lang="it-IT" sz="1200" b="1" i="0" u="none" strike="noStrike" kern="1200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3744" marR="3744" marT="3744" marB="0" anchor="ctr"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pPr algn="ctr" fontAlgn="ctr"/>
                      <a:endParaRPr lang="it-IT" sz="1100" b="1" i="0" u="none" strike="noStrike" dirty="0">
                        <a:solidFill>
                          <a:srgbClr val="333333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3744" marR="3744" marT="3744" marB="0" anchor="ctr"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79728588"/>
                  </a:ext>
                </a:extLst>
              </a:tr>
              <a:tr h="222751">
                <a:tc>
                  <a:txBody>
                    <a:bodyPr/>
                    <a:lstStyle/>
                    <a:p>
                      <a:pPr algn="l" fontAlgn="b"/>
                      <a:r>
                        <a:rPr lang="it-IT" sz="14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CASSINO -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3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CC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        200   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4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                89   </a:t>
                      </a:r>
                    </a:p>
                  </a:txBody>
                  <a:tcPr marL="7620" marR="7620" marT="7620" marB="0" anchor="b"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           158   </a:t>
                      </a:r>
                    </a:p>
                  </a:txBody>
                  <a:tcPr marL="7620" marR="7620" marT="762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400" b="1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 </a:t>
                      </a:r>
                    </a:p>
                  </a:txBody>
                  <a:tcPr marL="7620" marR="7620" marT="7620" marB="0" anchor="b"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400" b="1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                      42   </a:t>
                      </a:r>
                    </a:p>
                  </a:txBody>
                  <a:tcPr marL="7620" marR="7620" marT="7620" marB="0" anchor="b"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586692806"/>
                  </a:ext>
                </a:extLst>
              </a:tr>
              <a:tr h="411827">
                <a:tc>
                  <a:txBody>
                    <a:bodyPr/>
                    <a:lstStyle/>
                    <a:p>
                      <a:pPr algn="l" fontAlgn="b"/>
                      <a:r>
                        <a:rPr lang="it-IT" sz="14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CIVITAVECCHIA "G. PASSERINI"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3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CC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4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        172   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4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               144   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             81   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 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400" b="1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                      18   </a:t>
                      </a: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915077429"/>
                  </a:ext>
                </a:extLst>
              </a:tr>
              <a:tr h="411827">
                <a:tc>
                  <a:txBody>
                    <a:bodyPr/>
                    <a:lstStyle/>
                    <a:p>
                      <a:pPr algn="l" fontAlgn="b"/>
                      <a:r>
                        <a:rPr lang="it-IT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CIVITAVECCHIA "N.C."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3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CR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4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        358   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4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               347   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400" b="1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           626   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                     37   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400" b="1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                    279   </a:t>
                      </a: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854973396"/>
                  </a:ext>
                </a:extLst>
              </a:tr>
              <a:tr h="222751">
                <a:tc>
                  <a:txBody>
                    <a:bodyPr/>
                    <a:lstStyle/>
                    <a:p>
                      <a:pPr algn="l" fontAlgn="b"/>
                      <a:r>
                        <a:rPr lang="it-IT" sz="14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FROSINONE "G. PAGLIEI"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3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CC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4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        521   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4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               506   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400" b="1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           678   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 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400" b="1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                    209   </a:t>
                      </a: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95165946"/>
                  </a:ext>
                </a:extLst>
              </a:tr>
              <a:tr h="411827">
                <a:tc>
                  <a:txBody>
                    <a:bodyPr/>
                    <a:lstStyle/>
                    <a:p>
                      <a:pPr algn="l" fontAlgn="b"/>
                      <a:r>
                        <a:rPr lang="it-IT" sz="14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LATINA -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3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CC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4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          77   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4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                77   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400" b="1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           160   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                     41   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400" b="1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                      52   </a:t>
                      </a: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4171913887"/>
                  </a:ext>
                </a:extLst>
              </a:tr>
              <a:tr h="411827">
                <a:tc>
                  <a:txBody>
                    <a:bodyPr/>
                    <a:lstStyle/>
                    <a:p>
                      <a:pPr algn="l" fontAlgn="b"/>
                      <a:r>
                        <a:rPr lang="it-IT" sz="14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PALIANO -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3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CR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4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        153   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4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               146   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400" b="1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             58   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                       4   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400" b="1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                        3   </a:t>
                      </a: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2751926315"/>
                  </a:ext>
                </a:extLst>
              </a:tr>
              <a:tr h="211995">
                <a:tc>
                  <a:txBody>
                    <a:bodyPr/>
                    <a:lstStyle/>
                    <a:p>
                      <a:pPr algn="l" fontAlgn="b"/>
                      <a:r>
                        <a:rPr lang="it-IT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RIETI "N.C."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3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CC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4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        295   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4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               289   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400" b="1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           510   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 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                    259   </a:t>
                      </a: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3794850624"/>
                  </a:ext>
                </a:extLst>
              </a:tr>
              <a:tr h="411827">
                <a:tc>
                  <a:txBody>
                    <a:bodyPr/>
                    <a:lstStyle/>
                    <a:p>
                      <a:pPr algn="l" fontAlgn="b"/>
                      <a:r>
                        <a:rPr lang="it-IT" sz="14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ROMA "G. STEFANINI" REBIBBIA FEMMINILE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3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CCF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4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        272   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4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               232   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400" b="1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           374   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                   374   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                    106   </a:t>
                      </a: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1985736609"/>
                  </a:ext>
                </a:extLst>
              </a:tr>
              <a:tr h="272541">
                <a:tc>
                  <a:txBody>
                    <a:bodyPr/>
                    <a:lstStyle/>
                    <a:p>
                      <a:pPr algn="l" fontAlgn="b"/>
                      <a:r>
                        <a:rPr lang="it-IT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ROMA "R. CINOTTI" REBIBBIA 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3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CC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4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     1.171   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4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            1.068   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400" b="1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        1.544   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 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                    484   </a:t>
                      </a: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1013627373"/>
                  </a:ext>
                </a:extLst>
              </a:tr>
              <a:tr h="411827">
                <a:tc>
                  <a:txBody>
                    <a:bodyPr/>
                    <a:lstStyle/>
                    <a:p>
                      <a:pPr algn="l" fontAlgn="b"/>
                      <a:r>
                        <a:rPr lang="it-IT" sz="14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ROMA "REBIBBIA TERZA CASA"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3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CC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4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        172   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4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               132   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400" b="1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           107   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 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                      18   </a:t>
                      </a: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3580037742"/>
                  </a:ext>
                </a:extLst>
              </a:tr>
              <a:tr h="222751">
                <a:tc>
                  <a:txBody>
                    <a:bodyPr/>
                    <a:lstStyle/>
                    <a:p>
                      <a:pPr algn="l" fontAlgn="b"/>
                      <a:r>
                        <a:rPr lang="it-IT" sz="14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ROMA "REBIBBIA"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3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CR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4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        445   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4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               263   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400" b="1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           285   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 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                      47   </a:t>
                      </a: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2501991174"/>
                  </a:ext>
                </a:extLst>
              </a:tr>
              <a:tr h="222751">
                <a:tc>
                  <a:txBody>
                    <a:bodyPr/>
                    <a:lstStyle/>
                    <a:p>
                      <a:pPr algn="l" fontAlgn="b"/>
                      <a:r>
                        <a:rPr lang="it-IT" sz="14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ROMA "REGINA COELI"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3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CC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4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        619   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4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               563   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400" b="1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        1.082   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 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                    511   </a:t>
                      </a: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27091062"/>
                  </a:ext>
                </a:extLst>
              </a:tr>
              <a:tr h="287875">
                <a:tc>
                  <a:txBody>
                    <a:bodyPr/>
                    <a:lstStyle/>
                    <a:p>
                      <a:pPr algn="l" fontAlgn="b"/>
                      <a:r>
                        <a:rPr lang="it-IT" sz="14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VELLETRI "A. CAROTENUTO"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3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CC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4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        412   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4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               386   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400" b="1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           572   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 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                    153   </a:t>
                      </a: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1336216864"/>
                  </a:ext>
                </a:extLst>
              </a:tr>
              <a:tr h="222751">
                <a:tc>
                  <a:txBody>
                    <a:bodyPr/>
                    <a:lstStyle/>
                    <a:p>
                      <a:pPr algn="l" fontAlgn="b"/>
                      <a:r>
                        <a:rPr lang="it-IT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VITERBO "N. IZZO"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3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CC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4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        440   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4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               396   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400" b="1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           676   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400" b="1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 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                    264   </a:t>
                      </a: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657601837"/>
                  </a:ext>
                </a:extLst>
              </a:tr>
              <a:tr h="411827">
                <a:tc>
                  <a:txBody>
                    <a:bodyPr/>
                    <a:lstStyle/>
                    <a:p>
                      <a:pPr algn="l" fontAlgn="b"/>
                      <a:r>
                        <a:rPr lang="it-IT" sz="13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TOTALE</a:t>
                      </a:r>
                    </a:p>
                  </a:txBody>
                  <a:tcPr marL="7620" marR="7620" marT="7620" marB="0" anchor="b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13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7620" marR="7620" marT="7620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     5.307   </a:t>
                      </a:r>
                    </a:p>
                  </a:txBody>
                  <a:tcPr marL="7620" marR="7620" marT="7620" marB="0" anchor="b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            4.638   </a:t>
                      </a:r>
                    </a:p>
                  </a:txBody>
                  <a:tcPr marL="7620" marR="7620" marT="7620" marB="0" anchor="b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400" b="1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        6.911   </a:t>
                      </a:r>
                    </a:p>
                  </a:txBody>
                  <a:tcPr marL="7620" marR="7620" marT="7620" marB="0" anchor="b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400" b="1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                   456   </a:t>
                      </a:r>
                    </a:p>
                  </a:txBody>
                  <a:tcPr marL="7620" marR="7620" marT="7620" marB="0" anchor="b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                 2.445   </a:t>
                      </a:r>
                    </a:p>
                  </a:txBody>
                  <a:tcPr marL="7620" marR="7620" marT="7620" marB="0" anchor="b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141264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455146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63786" y="1039923"/>
            <a:ext cx="5616427" cy="4778154"/>
          </a:xfrm>
          <a:prstGeom prst="rect">
            <a:avLst/>
          </a:prstGeom>
        </p:spPr>
      </p:pic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48101" y="1841"/>
            <a:ext cx="8168315" cy="870446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it-IT" sz="2000" b="1" dirty="0" smtClean="0"/>
              <a:t>Tasso affollamento calcolato sul numero effettivo di posti disponibili(*) </a:t>
            </a:r>
            <a:br>
              <a:rPr lang="it-IT" sz="2000" b="1" dirty="0" smtClean="0"/>
            </a:br>
            <a:r>
              <a:rPr lang="it-IT" sz="2000" b="1" dirty="0" smtClean="0"/>
              <a:t>e numero di detenuti per regione</a:t>
            </a:r>
            <a:br>
              <a:rPr lang="it-IT" sz="2000" b="1" dirty="0" smtClean="0"/>
            </a:br>
            <a:r>
              <a:rPr lang="it-IT" sz="2000" b="1" dirty="0" smtClean="0"/>
              <a:t>negli istituti penitenziari d’Italia al 30 giugno 2026</a:t>
            </a:r>
            <a:endParaRPr lang="it-IT" sz="2000" b="1" dirty="0">
              <a:solidFill>
                <a:srgbClr val="FFC000"/>
              </a:solidFill>
            </a:endParaRPr>
          </a:p>
        </p:txBody>
      </p:sp>
      <p:sp>
        <p:nvSpPr>
          <p:cNvPr id="6" name="CasellaDiTesto 5"/>
          <p:cNvSpPr txBox="1"/>
          <p:nvPr/>
        </p:nvSpPr>
        <p:spPr>
          <a:xfrm>
            <a:off x="7039706" y="6519669"/>
            <a:ext cx="2104294" cy="276999"/>
          </a:xfrm>
          <a:prstGeom prst="rect">
            <a:avLst/>
          </a:prstGeom>
          <a:ln w="952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it-IT" sz="1200" dirty="0" smtClean="0"/>
              <a:t>Fonte: elaborazioni di dati DAP</a:t>
            </a:r>
            <a:endParaRPr lang="it-IT" sz="1200" dirty="0"/>
          </a:p>
        </p:txBody>
      </p:sp>
      <p:sp>
        <p:nvSpPr>
          <p:cNvPr id="11" name="Rettangolo 10"/>
          <p:cNvSpPr/>
          <p:nvPr/>
        </p:nvSpPr>
        <p:spPr>
          <a:xfrm>
            <a:off x="122948" y="6183935"/>
            <a:ext cx="8928992" cy="4154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1050" dirty="0" smtClean="0"/>
              <a:t>(*) i posti effettivamente disponibili degli </a:t>
            </a:r>
            <a:r>
              <a:rPr lang="it-IT" sz="1050" smtClean="0"/>
              <a:t>istituti sono </a:t>
            </a:r>
            <a:r>
              <a:rPr lang="it-IT" sz="1050" dirty="0" smtClean="0"/>
              <a:t>calcolati in base all’ultimo aggiornamento disponibile delle schede di trasparenza degli istituti consultabili sul sito del Ministero della Giustizia</a:t>
            </a:r>
          </a:p>
        </p:txBody>
      </p:sp>
      <p:sp>
        <p:nvSpPr>
          <p:cNvPr id="8" name="CasellaDiTesto 7"/>
          <p:cNvSpPr txBox="1"/>
          <p:nvPr/>
        </p:nvSpPr>
        <p:spPr>
          <a:xfrm>
            <a:off x="875258" y="2024409"/>
            <a:ext cx="172013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600" dirty="0" smtClean="0"/>
              <a:t>Tasso affollamento per Regione</a:t>
            </a:r>
            <a:endParaRPr lang="it-IT" sz="1600" dirty="0"/>
          </a:p>
        </p:txBody>
      </p:sp>
      <p:pic>
        <p:nvPicPr>
          <p:cNvPr id="7" name="Immagin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89716" y="3010104"/>
            <a:ext cx="1705680" cy="12820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05090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07504" y="44624"/>
            <a:ext cx="8229600" cy="864096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it-IT" sz="2000" b="1" dirty="0" smtClean="0"/>
              <a:t>Detenute madri con figli al seguito presenti negli Istituti penitenziari in Italia </a:t>
            </a:r>
            <a:br>
              <a:rPr lang="it-IT" sz="2000" b="1" dirty="0" smtClean="0"/>
            </a:br>
            <a:r>
              <a:rPr lang="it-IT" sz="2000" b="1" dirty="0" smtClean="0"/>
              <a:t>al  30giugno 2026</a:t>
            </a:r>
            <a:endParaRPr lang="it-IT" sz="2000" b="1" dirty="0">
              <a:solidFill>
                <a:srgbClr val="C00000"/>
              </a:solidFill>
            </a:endParaRPr>
          </a:p>
        </p:txBody>
      </p:sp>
      <p:sp>
        <p:nvSpPr>
          <p:cNvPr id="6" name="CasellaDiTesto 5"/>
          <p:cNvSpPr txBox="1"/>
          <p:nvPr/>
        </p:nvSpPr>
        <p:spPr>
          <a:xfrm>
            <a:off x="1979712" y="6453317"/>
            <a:ext cx="2104294" cy="276999"/>
          </a:xfrm>
          <a:prstGeom prst="rect">
            <a:avLst/>
          </a:prstGeom>
          <a:ln w="952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it-IT" sz="1200" dirty="0" smtClean="0"/>
              <a:t>Fonte: elaborazioni di dati DAP</a:t>
            </a:r>
            <a:endParaRPr lang="it-IT" sz="1200" dirty="0"/>
          </a:p>
        </p:txBody>
      </p:sp>
      <p:graphicFrame>
        <p:nvGraphicFramePr>
          <p:cNvPr id="5" name="Tabella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24187137"/>
              </p:ext>
            </p:extLst>
          </p:nvPr>
        </p:nvGraphicFramePr>
        <p:xfrm>
          <a:off x="107504" y="1114323"/>
          <a:ext cx="8820474" cy="5133391"/>
        </p:xfrm>
        <a:graphic>
          <a:graphicData uri="http://schemas.openxmlformats.org/drawingml/2006/table">
            <a:tbl>
              <a:tblPr lastRow="1" bandRow="1">
                <a:tableStyleId>{5C22544A-7EE6-4342-B048-85BDC9FD1C3A}</a:tableStyleId>
              </a:tblPr>
              <a:tblGrid>
                <a:gridCol w="1345496">
                  <a:extLst>
                    <a:ext uri="{9D8B030D-6E8A-4147-A177-3AD203B41FA5}">
                      <a16:colId xmlns:a16="http://schemas.microsoft.com/office/drawing/2014/main" val="1902667292"/>
                    </a:ext>
                  </a:extLst>
                </a:gridCol>
                <a:gridCol w="2391992">
                  <a:extLst>
                    <a:ext uri="{9D8B030D-6E8A-4147-A177-3AD203B41FA5}">
                      <a16:colId xmlns:a16="http://schemas.microsoft.com/office/drawing/2014/main" val="3211615703"/>
                    </a:ext>
                  </a:extLst>
                </a:gridCol>
                <a:gridCol w="950872">
                  <a:extLst>
                    <a:ext uri="{9D8B030D-6E8A-4147-A177-3AD203B41FA5}">
                      <a16:colId xmlns:a16="http://schemas.microsoft.com/office/drawing/2014/main" val="3621947872"/>
                    </a:ext>
                  </a:extLst>
                </a:gridCol>
                <a:gridCol w="1033029">
                  <a:extLst>
                    <a:ext uri="{9D8B030D-6E8A-4147-A177-3AD203B41FA5}">
                      <a16:colId xmlns:a16="http://schemas.microsoft.com/office/drawing/2014/main" val="2139276828"/>
                    </a:ext>
                  </a:extLst>
                </a:gridCol>
                <a:gridCol w="794637">
                  <a:extLst>
                    <a:ext uri="{9D8B030D-6E8A-4147-A177-3AD203B41FA5}">
                      <a16:colId xmlns:a16="http://schemas.microsoft.com/office/drawing/2014/main" val="1269320065"/>
                    </a:ext>
                  </a:extLst>
                </a:gridCol>
                <a:gridCol w="715174">
                  <a:extLst>
                    <a:ext uri="{9D8B030D-6E8A-4147-A177-3AD203B41FA5}">
                      <a16:colId xmlns:a16="http://schemas.microsoft.com/office/drawing/2014/main" val="3227188328"/>
                    </a:ext>
                  </a:extLst>
                </a:gridCol>
                <a:gridCol w="794637">
                  <a:extLst>
                    <a:ext uri="{9D8B030D-6E8A-4147-A177-3AD203B41FA5}">
                      <a16:colId xmlns:a16="http://schemas.microsoft.com/office/drawing/2014/main" val="489688910"/>
                    </a:ext>
                  </a:extLst>
                </a:gridCol>
                <a:gridCol w="794637">
                  <a:extLst>
                    <a:ext uri="{9D8B030D-6E8A-4147-A177-3AD203B41FA5}">
                      <a16:colId xmlns:a16="http://schemas.microsoft.com/office/drawing/2014/main" val="3193555270"/>
                    </a:ext>
                  </a:extLst>
                </a:gridCol>
              </a:tblGrid>
              <a:tr h="216250"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1" i="0" u="none" strike="noStrike" dirty="0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Regione</a:t>
                      </a:r>
                    </a:p>
                  </a:txBody>
                  <a:tcPr marL="7620" marR="7620" marT="762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1" i="0" u="none" strike="noStrike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Istituto</a:t>
                      </a:r>
                    </a:p>
                  </a:txBody>
                  <a:tcPr marL="7620" marR="7620" marT="762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2060"/>
                    </a:solidFill>
                  </a:tcPr>
                </a:tc>
                <a:tc rowSpan="2" gridSpan="2">
                  <a:txBody>
                    <a:bodyPr/>
                    <a:lstStyle/>
                    <a:p>
                      <a:pPr algn="ctr" fontAlgn="ctr"/>
                      <a:r>
                        <a:rPr lang="it-IT" sz="1400" b="1" i="0" u="none" strike="noStrike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Italiane</a:t>
                      </a:r>
                    </a:p>
                  </a:txBody>
                  <a:tcPr marL="7620" marR="7620" marT="762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2060"/>
                    </a:solidFill>
                  </a:tcPr>
                </a:tc>
                <a:tc rowSpan="2"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rowSpan="2" gridSpan="2">
                  <a:txBody>
                    <a:bodyPr/>
                    <a:lstStyle/>
                    <a:p>
                      <a:pPr algn="ctr" fontAlgn="ctr"/>
                      <a:r>
                        <a:rPr lang="it-IT" sz="1400" b="1" i="0" u="none" strike="noStrike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Straniere</a:t>
                      </a:r>
                    </a:p>
                  </a:txBody>
                  <a:tcPr marL="7620" marR="7620" marT="762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2060"/>
                    </a:solidFill>
                  </a:tcPr>
                </a:tc>
                <a:tc rowSpan="2"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rowSpan="2" gridSpan="2">
                  <a:txBody>
                    <a:bodyPr/>
                    <a:lstStyle/>
                    <a:p>
                      <a:pPr algn="ctr" fontAlgn="ctr"/>
                      <a:r>
                        <a:rPr lang="it-IT" sz="1400" b="1" i="0" u="none" strike="noStrike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Totale</a:t>
                      </a:r>
                    </a:p>
                  </a:txBody>
                  <a:tcPr marL="7620" marR="7620" marT="762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2060"/>
                    </a:solidFill>
                  </a:tcPr>
                </a:tc>
                <a:tc rowSpan="2"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72244920"/>
                  </a:ext>
                </a:extLst>
              </a:tr>
              <a:tr h="216250"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1" i="0" u="none" strike="noStrike" dirty="0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di</a:t>
                      </a:r>
                    </a:p>
                  </a:txBody>
                  <a:tcPr marL="7620" marR="7620" marT="762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1" i="0" u="none" strike="noStrike" dirty="0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di</a:t>
                      </a:r>
                    </a:p>
                  </a:txBody>
                  <a:tcPr marL="7620" marR="7620" marT="762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2060"/>
                    </a:solidFill>
                  </a:tcPr>
                </a:tc>
                <a:tc gridSpan="2"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00617901"/>
                  </a:ext>
                </a:extLst>
              </a:tr>
              <a:tr h="428073"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1" i="0" u="none" strike="noStrike" dirty="0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detenzione</a:t>
                      </a:r>
                    </a:p>
                  </a:txBody>
                  <a:tcPr marL="7620" marR="7620" marT="762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1" i="0" u="none" strike="noStrike" dirty="0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detenzione</a:t>
                      </a:r>
                    </a:p>
                  </a:txBody>
                  <a:tcPr marL="7620" marR="7620" marT="762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1" i="0" u="none" strike="noStrike" dirty="0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Presenti</a:t>
                      </a:r>
                    </a:p>
                  </a:txBody>
                  <a:tcPr marL="7620" marR="7620" marT="762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1" i="0" u="none" strike="noStrike" dirty="0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Figli al seguito</a:t>
                      </a:r>
                    </a:p>
                  </a:txBody>
                  <a:tcPr marL="7620" marR="7620" marT="762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1" i="0" u="none" strike="noStrike" dirty="0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Presenti</a:t>
                      </a:r>
                    </a:p>
                  </a:txBody>
                  <a:tcPr marL="7620" marR="7620" marT="762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1" i="0" u="none" strike="noStrike" dirty="0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Figli al seguito</a:t>
                      </a:r>
                    </a:p>
                  </a:txBody>
                  <a:tcPr marL="7620" marR="7620" marT="762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1" i="0" u="none" strike="noStrike" dirty="0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Presenti</a:t>
                      </a:r>
                    </a:p>
                  </a:txBody>
                  <a:tcPr marL="7620" marR="7620" marT="762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1" i="0" u="none" strike="noStrike" dirty="0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Figli al seguito</a:t>
                      </a:r>
                    </a:p>
                  </a:txBody>
                  <a:tcPr marL="7620" marR="7620" marT="762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206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81191408"/>
                  </a:ext>
                </a:extLst>
              </a:tr>
              <a:tr h="377934">
                <a:tc>
                  <a:txBody>
                    <a:bodyPr/>
                    <a:lstStyle/>
                    <a:p>
                      <a:pPr algn="l" fontAlgn="ctr"/>
                      <a:r>
                        <a:rPr lang="it-IT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CALABRIA</a:t>
                      </a:r>
                    </a:p>
                  </a:txBody>
                  <a:tcPr marL="7620" marR="7620" marT="7620" marB="0" anchor="ctr">
                    <a:lnT w="12700" cmpd="sng">
                      <a:noFill/>
                    </a:lnT>
                    <a:lnB w="12700" cmpd="sng"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t-IT" sz="1400" b="1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CASTROVILLARI"R. SISCA" 0 CC</a:t>
                      </a:r>
                    </a:p>
                  </a:txBody>
                  <a:tcPr marL="7620" marR="7620" marT="7620" marB="0" anchor="ctr">
                    <a:lnT w="12700" cmpd="sng">
                      <a:noFill/>
                    </a:lnT>
                    <a:lnB w="12700" cmpd="sng"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14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0</a:t>
                      </a:r>
                    </a:p>
                  </a:txBody>
                  <a:tcPr marL="7620" marR="7620" marT="7620" marB="0" anchor="ctr">
                    <a:lnT w="12700" cmpd="sng">
                      <a:noFill/>
                    </a:lnT>
                    <a:lnB w="12700" cmpd="sng"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14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0</a:t>
                      </a:r>
                    </a:p>
                  </a:txBody>
                  <a:tcPr marL="7620" marR="7620" marT="7620" marB="0" anchor="ctr">
                    <a:lnT w="12700" cmpd="sng">
                      <a:noFill/>
                    </a:lnT>
                    <a:lnB w="12700" cmpd="sng"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14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</a:t>
                      </a:r>
                    </a:p>
                  </a:txBody>
                  <a:tcPr marL="7620" marR="7620" marT="7620" marB="0" anchor="ctr">
                    <a:lnT w="12700" cmpd="sng">
                      <a:noFill/>
                    </a:lnT>
                    <a:lnB w="12700" cmpd="sng"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14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2</a:t>
                      </a:r>
                    </a:p>
                  </a:txBody>
                  <a:tcPr marL="7620" marR="7620" marT="7620" marB="0" anchor="ctr">
                    <a:lnT w="12700" cmpd="sng">
                      <a:noFill/>
                    </a:lnT>
                    <a:lnB w="12700" cmpd="sng"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14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</a:t>
                      </a:r>
                    </a:p>
                  </a:txBody>
                  <a:tcPr marL="7620" marR="7620" marT="7620" marB="0" anchor="ctr">
                    <a:lnT w="12700" cmpd="sng">
                      <a:noFill/>
                    </a:lnT>
                    <a:lnB w="12700" cmpd="sng"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14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2</a:t>
                      </a:r>
                    </a:p>
                  </a:txBody>
                  <a:tcPr marL="7620" marR="7620" marT="7620" marB="0" anchor="ctr">
                    <a:lnT w="12700" cmpd="sng">
                      <a:noFill/>
                    </a:lnT>
                    <a:lnB w="12700" cmpd="sng"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0828595"/>
                  </a:ext>
                </a:extLst>
              </a:tr>
              <a:tr h="377934">
                <a:tc>
                  <a:txBody>
                    <a:bodyPr/>
                    <a:lstStyle/>
                    <a:p>
                      <a:pPr algn="l" fontAlgn="ctr"/>
                      <a:r>
                        <a:rPr lang="it-IT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CAMPANIA</a:t>
                      </a:r>
                    </a:p>
                  </a:txBody>
                  <a:tcPr marL="7620" marR="7620" marT="7620" marB="0" anchor="ctr">
                    <a:lnT w="12700" cmpd="sng">
                      <a:noFill/>
                    </a:lnT>
                    <a:lnB w="12700" cmpd="sng"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t-IT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LAURO0 0 ICAM</a:t>
                      </a:r>
                    </a:p>
                  </a:txBody>
                  <a:tcPr marL="7620" marR="7620" marT="7620" marB="0" anchor="ctr">
                    <a:lnT w="12700" cmpd="sng">
                      <a:noFill/>
                    </a:lnT>
                    <a:lnB w="12700" cmpd="sng"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14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6</a:t>
                      </a:r>
                    </a:p>
                  </a:txBody>
                  <a:tcPr marL="7620" marR="7620" marT="7620" marB="0" anchor="ctr">
                    <a:lnT w="12700" cmpd="sng">
                      <a:noFill/>
                    </a:lnT>
                    <a:lnB w="12700" cmpd="sng"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14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8</a:t>
                      </a:r>
                    </a:p>
                  </a:txBody>
                  <a:tcPr marL="7620" marR="7620" marT="7620" marB="0" anchor="ctr">
                    <a:lnT w="12700" cmpd="sng">
                      <a:noFill/>
                    </a:lnT>
                    <a:lnB w="12700" cmpd="sng"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14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4</a:t>
                      </a:r>
                    </a:p>
                  </a:txBody>
                  <a:tcPr marL="7620" marR="7620" marT="7620" marB="0" anchor="ctr">
                    <a:lnT w="12700" cmpd="sng">
                      <a:noFill/>
                    </a:lnT>
                    <a:lnB w="12700" cmpd="sng"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14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5</a:t>
                      </a:r>
                    </a:p>
                  </a:txBody>
                  <a:tcPr marL="7620" marR="7620" marT="7620" marB="0" anchor="ctr">
                    <a:lnT w="12700" cmpd="sng">
                      <a:noFill/>
                    </a:lnT>
                    <a:lnB w="12700" cmpd="sng"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14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10</a:t>
                      </a:r>
                    </a:p>
                  </a:txBody>
                  <a:tcPr marL="7620" marR="7620" marT="7620" marB="0" anchor="ctr">
                    <a:lnT w="12700" cmpd="sng">
                      <a:noFill/>
                    </a:lnT>
                    <a:lnB w="12700" cmpd="sng"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14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13</a:t>
                      </a:r>
                    </a:p>
                  </a:txBody>
                  <a:tcPr marL="7620" marR="7620" marT="7620" marB="0" anchor="ctr">
                    <a:lnT w="12700" cmpd="sng">
                      <a:noFill/>
                    </a:lnT>
                    <a:lnB w="12700" cmpd="sng"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68314887"/>
                  </a:ext>
                </a:extLst>
              </a:tr>
              <a:tr h="552253">
                <a:tc>
                  <a:txBody>
                    <a:bodyPr/>
                    <a:lstStyle/>
                    <a:p>
                      <a:pPr algn="l" fontAlgn="ctr"/>
                      <a:r>
                        <a:rPr lang="it-IT" sz="1400" b="1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LOMBARDIA</a:t>
                      </a:r>
                    </a:p>
                  </a:txBody>
                  <a:tcPr marL="7620" marR="7620" marT="7620" marB="0" anchor="ctr">
                    <a:lnT w="12700" cmpd="sng">
                      <a:noFill/>
                    </a:lnT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t-IT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BOLLATE"II C.R." 0 CR</a:t>
                      </a:r>
                    </a:p>
                  </a:txBody>
                  <a:tcPr marL="7620" marR="7620" marT="7620" marB="0" anchor="ctr">
                    <a:lnT w="12700" cmpd="sng">
                      <a:noFill/>
                    </a:lnT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</a:t>
                      </a:r>
                    </a:p>
                  </a:txBody>
                  <a:tcPr marL="7620" marR="7620" marT="7620" marB="0" anchor="ctr">
                    <a:lnT w="12700" cmpd="sng">
                      <a:noFill/>
                    </a:lnT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14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</a:t>
                      </a:r>
                    </a:p>
                  </a:txBody>
                  <a:tcPr marL="7620" marR="7620" marT="7620" marB="0" anchor="ctr">
                    <a:lnT w="12700" cmpd="sng">
                      <a:noFill/>
                    </a:lnT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14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0</a:t>
                      </a:r>
                    </a:p>
                  </a:txBody>
                  <a:tcPr marL="7620" marR="7620" marT="7620" marB="0" anchor="ctr">
                    <a:lnT w="12700" cmpd="sng">
                      <a:noFill/>
                    </a:lnT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14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0</a:t>
                      </a:r>
                    </a:p>
                  </a:txBody>
                  <a:tcPr marL="7620" marR="7620" marT="7620" marB="0" anchor="ctr">
                    <a:lnT w="12700" cmpd="sng">
                      <a:noFill/>
                    </a:lnT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14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</a:t>
                      </a:r>
                    </a:p>
                  </a:txBody>
                  <a:tcPr marL="7620" marR="7620" marT="7620" marB="0" anchor="ctr">
                    <a:lnT w="12700" cmpd="sng">
                      <a:noFill/>
                    </a:lnT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14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</a:t>
                      </a:r>
                    </a:p>
                  </a:txBody>
                  <a:tcPr marL="7620" marR="7620" marT="7620" marB="0" anchor="ctr">
                    <a:lnT w="12700" cmpd="sng">
                      <a:noFill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925864042"/>
                  </a:ext>
                </a:extLst>
              </a:tr>
              <a:tr h="793263">
                <a:tc>
                  <a:txBody>
                    <a:bodyPr/>
                    <a:lstStyle/>
                    <a:p>
                      <a:pPr algn="l" fontAlgn="ctr"/>
                      <a:r>
                        <a:rPr lang="it-IT" sz="1400" b="1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LOMBARDIA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t-IT" sz="1400" b="1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MILANO"F. DI CATALDO" SAN VITTORE 0 CCF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3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14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4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14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4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14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5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2821300182"/>
                  </a:ext>
                </a:extLst>
              </a:tr>
              <a:tr h="596702">
                <a:tc>
                  <a:txBody>
                    <a:bodyPr/>
                    <a:lstStyle/>
                    <a:p>
                      <a:pPr algn="l" fontAlgn="ctr"/>
                      <a:r>
                        <a:rPr lang="it-IT" sz="1400" b="1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PIEMONTE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t-IT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TORINO"G. LORUSSO 0 L. CUTUGNO" LE VALLETTE 0 CC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4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4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14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5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14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5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2885439613"/>
                  </a:ext>
                </a:extLst>
              </a:tr>
              <a:tr h="596702">
                <a:tc>
                  <a:txBody>
                    <a:bodyPr/>
                    <a:lstStyle/>
                    <a:p>
                      <a:pPr algn="l" fontAlgn="ctr"/>
                      <a:r>
                        <a:rPr lang="it-IT" sz="1400" b="1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UMBRIA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t-IT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PERUGIA"NUOVO COMPLESSO PENITENZIARIO CAPANNE" 0 CC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0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0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14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14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1796803793"/>
                  </a:ext>
                </a:extLst>
              </a:tr>
              <a:tr h="596702">
                <a:tc>
                  <a:txBody>
                    <a:bodyPr/>
                    <a:lstStyle/>
                    <a:p>
                      <a:pPr algn="l" fontAlgn="ctr"/>
                      <a:r>
                        <a:rPr lang="it-IT" sz="1400" b="1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VENETO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t-IT" sz="1400" b="1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VENEZIA"GIUDECCA" 0 CRF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0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0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3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3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3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14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3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4272326421"/>
                  </a:ext>
                </a:extLst>
              </a:tr>
              <a:tr h="365601"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it-IT" sz="1800" b="1" i="0" u="none" strike="noStrike" dirty="0">
                          <a:solidFill>
                            <a:srgbClr val="FFC000"/>
                          </a:solidFill>
                          <a:effectLst/>
                          <a:latin typeface="+mj-lt"/>
                        </a:rPr>
                        <a:t>Totale</a:t>
                      </a:r>
                    </a:p>
                  </a:txBody>
                  <a:tcPr marL="7620" marR="7620" marT="7620" marB="0" anchor="ctr">
                    <a:solidFill>
                      <a:srgbClr val="00206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1800" b="1" i="0" u="none" strike="noStrike" dirty="0">
                          <a:solidFill>
                            <a:srgbClr val="FFC000"/>
                          </a:solidFill>
                          <a:effectLst/>
                          <a:latin typeface="+mj-lt"/>
                        </a:rPr>
                        <a:t>12</a:t>
                      </a:r>
                    </a:p>
                  </a:txBody>
                  <a:tcPr marL="7620" marR="7620" marT="7620" marB="0" anchor="ctr"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1800" b="1" i="0" u="none" strike="noStrike" dirty="0">
                          <a:solidFill>
                            <a:srgbClr val="FFC000"/>
                          </a:solidFill>
                          <a:effectLst/>
                          <a:latin typeface="+mj-lt"/>
                        </a:rPr>
                        <a:t>14</a:t>
                      </a:r>
                    </a:p>
                  </a:txBody>
                  <a:tcPr marL="7620" marR="7620" marT="7620" marB="0" anchor="ctr"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1800" b="1" i="0" u="none" strike="noStrike" dirty="0">
                          <a:solidFill>
                            <a:srgbClr val="FFC000"/>
                          </a:solidFill>
                          <a:effectLst/>
                          <a:latin typeface="+mj-lt"/>
                        </a:rPr>
                        <a:t>13</a:t>
                      </a:r>
                    </a:p>
                  </a:txBody>
                  <a:tcPr marL="7620" marR="7620" marT="7620" marB="0" anchor="ctr"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1800" b="1" i="0" u="none" strike="noStrike" dirty="0">
                          <a:solidFill>
                            <a:srgbClr val="FFC000"/>
                          </a:solidFill>
                          <a:effectLst/>
                          <a:latin typeface="+mj-lt"/>
                        </a:rPr>
                        <a:t>16</a:t>
                      </a:r>
                    </a:p>
                  </a:txBody>
                  <a:tcPr marL="7620" marR="7620" marT="7620" marB="0" anchor="ctr"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1800" b="1" i="0" u="none" strike="noStrike" dirty="0">
                          <a:solidFill>
                            <a:srgbClr val="FFC000"/>
                          </a:solidFill>
                          <a:effectLst/>
                          <a:latin typeface="+mj-lt"/>
                        </a:rPr>
                        <a:t>25</a:t>
                      </a:r>
                    </a:p>
                  </a:txBody>
                  <a:tcPr marL="7620" marR="7620" marT="7620" marB="0" anchor="ctr"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1800" b="1" i="0" u="none" strike="noStrike" dirty="0">
                          <a:solidFill>
                            <a:srgbClr val="FFC000"/>
                          </a:solidFill>
                          <a:effectLst/>
                          <a:latin typeface="+mj-lt"/>
                        </a:rPr>
                        <a:t>30</a:t>
                      </a:r>
                    </a:p>
                  </a:txBody>
                  <a:tcPr marL="7620" marR="7620" marT="7620" marB="0" anchor="ctr">
                    <a:solidFill>
                      <a:srgbClr val="00206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3713999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942951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07504" y="44624"/>
            <a:ext cx="8229600" cy="1143000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it-IT" sz="2000" b="1" dirty="0" smtClean="0"/>
              <a:t>Detenuti posizione per giuridica in Italia e nel Lazio al 30 giugno 2026</a:t>
            </a:r>
            <a:br>
              <a:rPr lang="it-IT" sz="2000" b="1" dirty="0" smtClean="0"/>
            </a:br>
            <a:endParaRPr lang="it-IT" sz="2000" b="1" dirty="0">
              <a:solidFill>
                <a:srgbClr val="FFC000"/>
              </a:solidFill>
            </a:endParaRPr>
          </a:p>
        </p:txBody>
      </p:sp>
      <p:sp>
        <p:nvSpPr>
          <p:cNvPr id="6" name="CasellaDiTesto 5"/>
          <p:cNvSpPr txBox="1"/>
          <p:nvPr/>
        </p:nvSpPr>
        <p:spPr>
          <a:xfrm>
            <a:off x="6789069" y="6237312"/>
            <a:ext cx="2104294" cy="276999"/>
          </a:xfrm>
          <a:prstGeom prst="rect">
            <a:avLst/>
          </a:prstGeom>
          <a:ln w="952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it-IT" sz="1200" dirty="0" smtClean="0"/>
              <a:t>Fonte: elaborazioni di dati DAP</a:t>
            </a:r>
            <a:endParaRPr lang="it-IT" sz="1200" dirty="0"/>
          </a:p>
        </p:txBody>
      </p:sp>
      <p:graphicFrame>
        <p:nvGraphicFramePr>
          <p:cNvPr id="5" name="Grafico 4">
            <a:extLst>
              <a:ext uri="{FF2B5EF4-FFF2-40B4-BE49-F238E27FC236}">
                <a16:creationId xmlns:a16="http://schemas.microsoft.com/office/drawing/2014/main" id="{00000000-0008-0000-0700-000002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87910876"/>
              </p:ext>
            </p:extLst>
          </p:nvPr>
        </p:nvGraphicFramePr>
        <p:xfrm>
          <a:off x="1648" y="1351220"/>
          <a:ext cx="8808721" cy="472249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6637865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070" y="49188"/>
            <a:ext cx="8065338" cy="1143000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it-IT" sz="2000" b="1" dirty="0" smtClean="0"/>
              <a:t>Percentuali di detenuti in attesa di giudizio in Italia e nel Lazio </a:t>
            </a:r>
            <a:br>
              <a:rPr lang="it-IT" sz="2000" b="1" dirty="0" smtClean="0"/>
            </a:br>
            <a:r>
              <a:rPr lang="it-IT" sz="2000" b="1" dirty="0" smtClean="0"/>
              <a:t>(da giugno 2019 a  giugno 2026)</a:t>
            </a:r>
            <a:endParaRPr lang="it-IT" sz="2000" b="1" dirty="0"/>
          </a:p>
        </p:txBody>
      </p:sp>
      <p:sp>
        <p:nvSpPr>
          <p:cNvPr id="6" name="CasellaDiTesto 5"/>
          <p:cNvSpPr txBox="1"/>
          <p:nvPr/>
        </p:nvSpPr>
        <p:spPr>
          <a:xfrm>
            <a:off x="6840638" y="6427725"/>
            <a:ext cx="2104294" cy="276999"/>
          </a:xfrm>
          <a:prstGeom prst="rect">
            <a:avLst/>
          </a:prstGeom>
          <a:ln w="952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it-IT" sz="1200" dirty="0" smtClean="0"/>
              <a:t>Fonte: elaborazioni di dati DAP</a:t>
            </a:r>
            <a:endParaRPr lang="it-IT" sz="1200" dirty="0"/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1560" y="1290290"/>
            <a:ext cx="7632848" cy="51374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05843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13009</TotalTime>
  <Words>743</Words>
  <Application>Microsoft Office PowerPoint</Application>
  <PresentationFormat>Presentazione su schermo (4:3)</PresentationFormat>
  <Paragraphs>235</Paragraphs>
  <Slides>12</Slides>
  <Notes>1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3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12</vt:i4>
      </vt:variant>
    </vt:vector>
  </HeadingPairs>
  <TitlesOfParts>
    <vt:vector size="16" baseType="lpstr">
      <vt:lpstr>Arial</vt:lpstr>
      <vt:lpstr>Calibri</vt:lpstr>
      <vt:lpstr>Tahoma</vt:lpstr>
      <vt:lpstr>Tema di Office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Tasso affollamento calcolato sul numero effettivo di posti disponibili(*)  e numero di detenuti per regione negli istituti penitenziari d’Italia al 30 giugno 2026</vt:lpstr>
      <vt:lpstr>Detenute madri con figli al seguito presenti negli Istituti penitenziari in Italia  al  30giugno 2026</vt:lpstr>
      <vt:lpstr>Detenuti posizione per giuridica in Italia e nel Lazio al 30 giugno 2026 </vt:lpstr>
      <vt:lpstr>Percentuali di detenuti in attesa di giudizio in Italia e nel Lazio  (da giugno 2019 a  giugno 2026)</vt:lpstr>
      <vt:lpstr>Presentazione standard di PowerPoint</vt:lpstr>
      <vt:lpstr>Presentazione standard di PowerPoint</vt:lpstr>
      <vt:lpstr>Presentazione standard di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Windows User</dc:creator>
  <cp:lastModifiedBy>Lorenzo Fanoli</cp:lastModifiedBy>
  <cp:revision>918</cp:revision>
  <dcterms:created xsi:type="dcterms:W3CDTF">2020-06-03T15:49:37Z</dcterms:created>
  <dcterms:modified xsi:type="dcterms:W3CDTF">2026-07-03T06:16:50Z</dcterms:modified>
</cp:coreProperties>
</file>