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13%20lugl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13%20lugli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13%20lugl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13%20lugli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RIEPILOGO!$C$23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RIEPILOGO!$B$24:$B$30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RIEPILOGO!$C$24:$C$30</c:f>
              <c:numCache>
                <c:formatCode>#,##0</c:formatCode>
                <c:ptCount val="7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5-415A-A896-B41567BB47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RIEPILOGO!$D$23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RIEPILOGO!$B$24:$B$30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RIEPILOGO!$D$24:$D$30</c:f>
              <c:numCache>
                <c:formatCode>0.0%</c:formatCode>
                <c:ptCount val="7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75-415A-A896-B41567BB47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RIEPILOGO!$C$13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4.9800796812749001E-2"/>
                  <c:y val="2.41984271022383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90-40A0-B8A7-8A7DC9C6B71C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RIEPILOGO!$B$14:$B$20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RIEPILOGO!$C$14:$C$20</c:f>
              <c:numCache>
                <c:formatCode>#,##0</c:formatCode>
                <c:ptCount val="7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90-40A0-B8A7-8A7DC9C6B7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RIEPILOGO!$D$13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RIEPILOGO!$B$14:$B$20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RIEPILOGO!$D$14:$D$20</c:f>
              <c:numCache>
                <c:formatCode>0.0%</c:formatCode>
                <c:ptCount val="7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90-40A0-B8A7-8A7DC9C6B7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RIEPILOGO!$G$61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RIEPILOGO!$F$62:$F$68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RIEPILOGO!$G$62:$G$68</c:f>
              <c:numCache>
                <c:formatCode>General</c:formatCode>
                <c:ptCount val="7"/>
                <c:pt idx="0">
                  <c:v>460</c:v>
                </c:pt>
                <c:pt idx="1">
                  <c:v>474</c:v>
                </c:pt>
                <c:pt idx="2">
                  <c:v>449</c:v>
                </c:pt>
                <c:pt idx="3">
                  <c:v>370</c:v>
                </c:pt>
                <c:pt idx="4">
                  <c:v>342</c:v>
                </c:pt>
                <c:pt idx="5">
                  <c:v>328</c:v>
                </c:pt>
                <c:pt idx="6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E-4D37-8B47-DD05CEFD9053}"/>
            </c:ext>
          </c:extLst>
        </c:ser>
        <c:ser>
          <c:idx val="1"/>
          <c:order val="1"/>
          <c:tx>
            <c:strRef>
              <c:f>RIEPILOGO!$H$61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RIEPILOGO!$F$62:$F$68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RIEPILOGO!$H$62:$H$68</c:f>
              <c:numCache>
                <c:formatCode>General</c:formatCode>
                <c:ptCount val="7"/>
                <c:pt idx="0">
                  <c:v>661</c:v>
                </c:pt>
                <c:pt idx="1">
                  <c:v>593</c:v>
                </c:pt>
                <c:pt idx="2">
                  <c:v>501</c:v>
                </c:pt>
                <c:pt idx="3">
                  <c:v>434</c:v>
                </c:pt>
                <c:pt idx="4">
                  <c:v>367</c:v>
                </c:pt>
                <c:pt idx="5">
                  <c:v>380</c:v>
                </c:pt>
                <c:pt idx="6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E-4D37-8B47-DD05CEFD9053}"/>
            </c:ext>
          </c:extLst>
        </c:ser>
        <c:ser>
          <c:idx val="2"/>
          <c:order val="2"/>
          <c:tx>
            <c:strRef>
              <c:f>RIEPILOGO!$I$61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RIEPILOGO!$F$62:$F$68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RIEPILOGO!$I$62:$I$68</c:f>
              <c:numCache>
                <c:formatCode>#,##0</c:formatCode>
                <c:ptCount val="7"/>
                <c:pt idx="0">
                  <c:v>1394</c:v>
                </c:pt>
                <c:pt idx="1">
                  <c:v>1419</c:v>
                </c:pt>
                <c:pt idx="2">
                  <c:v>1283</c:v>
                </c:pt>
                <c:pt idx="3">
                  <c:v>1373</c:v>
                </c:pt>
                <c:pt idx="4">
                  <c:v>1418</c:v>
                </c:pt>
                <c:pt idx="5">
                  <c:v>1380</c:v>
                </c:pt>
                <c:pt idx="6">
                  <c:v>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0E-4D37-8B47-DD05CEFD9053}"/>
            </c:ext>
          </c:extLst>
        </c:ser>
        <c:ser>
          <c:idx val="3"/>
          <c:order val="3"/>
          <c:tx>
            <c:strRef>
              <c:f>RIEPILOGO!$J$61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RIEPILOGO!$F$62:$F$68</c:f>
              <c:strCache>
                <c:ptCount val="7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</c:strCache>
            </c:strRef>
          </c:cat>
          <c:val>
            <c:numRef>
              <c:f>RIEPILOGO!$J$62:$J$68</c:f>
              <c:numCache>
                <c:formatCode>#,##0</c:formatCode>
                <c:ptCount val="7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0E-4D37-8B47-DD05CEFD9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5230512"/>
        <c:axId val="495240080"/>
      </c:barChart>
      <c:catAx>
        <c:axId val="49523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5240080"/>
        <c:crosses val="autoZero"/>
        <c:auto val="1"/>
        <c:lblAlgn val="ctr"/>
        <c:lblOffset val="100"/>
        <c:noMultiLvlLbl val="0"/>
      </c:catAx>
      <c:valAx>
        <c:axId val="495240080"/>
        <c:scaling>
          <c:orientation val="minMax"/>
          <c:max val="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523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grafico!$H$21</c:f>
              <c:strCache>
                <c:ptCount val="1"/>
                <c:pt idx="0">
                  <c:v>Lazio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FF-45EC-8ED9-B268598A9D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FF-45EC-8ED9-B268598A9D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FF-45EC-8ED9-B268598A9D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FF-45EC-8ED9-B268598A9D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9FF-45EC-8ED9-B268598A9D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9FF-45EC-8ED9-B268598A9DF2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9FF-45EC-8ED9-B268598A9DF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9FF-45EC-8ED9-B268598A9DF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grafico!$G$22:$G$29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Est europa</c:v>
                </c:pt>
                <c:pt idx="5">
                  <c:v>UE </c:v>
                </c:pt>
                <c:pt idx="6">
                  <c:v>Medio oriente</c:v>
                </c:pt>
                <c:pt idx="7">
                  <c:v>Nord africa</c:v>
                </c:pt>
              </c:strCache>
            </c:strRef>
          </c:cat>
          <c:val>
            <c:numRef>
              <c:f>grafico!$H$22:$H$29</c:f>
              <c:numCache>
                <c:formatCode>General</c:formatCode>
                <c:ptCount val="8"/>
                <c:pt idx="0">
                  <c:v>8</c:v>
                </c:pt>
                <c:pt idx="1">
                  <c:v>29</c:v>
                </c:pt>
                <c:pt idx="2">
                  <c:v>153</c:v>
                </c:pt>
                <c:pt idx="3">
                  <c:v>173</c:v>
                </c:pt>
                <c:pt idx="4">
                  <c:v>512</c:v>
                </c:pt>
                <c:pt idx="5">
                  <c:v>413</c:v>
                </c:pt>
                <c:pt idx="6">
                  <c:v>374</c:v>
                </c:pt>
                <c:pt idx="7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9FF-45EC-8ED9-B268598A9D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1291326053377581E-2"/>
          <c:y val="0.21328910782773863"/>
          <c:w val="0.68551500550118083"/>
          <c:h val="0.61141614980787362"/>
        </c:manualLayout>
      </c:layout>
      <c:pieChart>
        <c:varyColors val="1"/>
        <c:ser>
          <c:idx val="0"/>
          <c:order val="0"/>
          <c:tx>
            <c:strRef>
              <c:f>grafico!$F$21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B92-4780-9DC1-DEEF47A59C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B92-4780-9DC1-DEEF47A59C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B92-4780-9DC1-DEEF47A59C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B92-4780-9DC1-DEEF47A59C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B92-4780-9DC1-DEEF47A59C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B92-4780-9DC1-DEEF47A59CEA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B92-4780-9DC1-DEEF47A59CE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B92-4780-9DC1-DEEF47A59CE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grafico!$E$22:$E$29</c:f>
              <c:strCache>
                <c:ptCount val="8"/>
                <c:pt idx="0">
                  <c:v>Altro</c:v>
                </c:pt>
                <c:pt idx="1">
                  <c:v>Medio oriente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UE</c:v>
                </c:pt>
                <c:pt idx="5">
                  <c:v>Altri paesi africani</c:v>
                </c:pt>
                <c:pt idx="6">
                  <c:v>Est europa</c:v>
                </c:pt>
                <c:pt idx="7">
                  <c:v>Nord africa</c:v>
                </c:pt>
              </c:strCache>
            </c:strRef>
          </c:cat>
          <c:val>
            <c:numRef>
              <c:f>grafico!$F$22:$F$29</c:f>
              <c:numCache>
                <c:formatCode>General</c:formatCode>
                <c:ptCount val="8"/>
                <c:pt idx="0">
                  <c:v>36</c:v>
                </c:pt>
                <c:pt idx="1">
                  <c:v>185</c:v>
                </c:pt>
                <c:pt idx="2">
                  <c:v>891</c:v>
                </c:pt>
                <c:pt idx="3">
                  <c:v>1145</c:v>
                </c:pt>
                <c:pt idx="4">
                  <c:v>2578</c:v>
                </c:pt>
                <c:pt idx="5">
                  <c:v>3001</c:v>
                </c:pt>
                <c:pt idx="6">
                  <c:v>3149</c:v>
                </c:pt>
                <c:pt idx="7">
                  <c:v>6197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92-4780-9DC1-DEEF47A59CE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65099755941098"/>
          <c:y val="0.20853419339062695"/>
          <c:w val="0.28034900244058902"/>
          <c:h val="0.6615206536414122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49927"/>
            <a:ext cx="83043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detenuti stranieri e percentuali sul totale dei presenti negli Istituti di Pena </a:t>
            </a:r>
            <a:r>
              <a:rPr lang="it-IT" sz="2400" b="1" dirty="0">
                <a:solidFill>
                  <a:srgbClr val="002060"/>
                </a:solidFill>
              </a:rPr>
              <a:t>i</a:t>
            </a:r>
            <a:r>
              <a:rPr lang="it-IT" sz="2400" b="1" dirty="0" smtClean="0">
                <a:solidFill>
                  <a:srgbClr val="002060"/>
                </a:solidFill>
              </a:rPr>
              <a:t>n Italia  per regione </a:t>
            </a:r>
          </a:p>
          <a:p>
            <a:r>
              <a:rPr lang="it-IT" sz="2400" b="1" dirty="0" smtClean="0">
                <a:solidFill>
                  <a:srgbClr val="002060"/>
                </a:solidFill>
              </a:rPr>
              <a:t>al </a:t>
            </a:r>
            <a:r>
              <a:rPr lang="it-IT" sz="2400" b="1" dirty="0" smtClean="0">
                <a:solidFill>
                  <a:srgbClr val="002060"/>
                </a:solidFill>
              </a:rPr>
              <a:t>30 giugno 2021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248" y="1399994"/>
            <a:ext cx="5858643" cy="522717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70653" y="2290687"/>
            <a:ext cx="798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Legenda</a:t>
            </a:r>
          </a:p>
          <a:p>
            <a:endParaRPr lang="it-IT" sz="1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637" y="2552297"/>
            <a:ext cx="1600200" cy="88582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228748" y="2204864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7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5892" y="204595"/>
            <a:ext cx="756989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detenuti stranieri e percentuali sul totale dei presenti negli Istituti di Pena nel Lazio da giugno 2019 a giugno 2022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519223"/>
              </p:ext>
            </p:extLst>
          </p:nvPr>
        </p:nvGraphicFramePr>
        <p:xfrm>
          <a:off x="625892" y="1609518"/>
          <a:ext cx="7702768" cy="46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5892" y="204595"/>
            <a:ext cx="756989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detenuti stranieri e percentuali sul totale dei presenti negli Istituti di Pena in Italia da giugno 2019 a giugno 2022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/>
        </p:nvGraphicFramePr>
        <p:xfrm>
          <a:off x="746760" y="1329690"/>
          <a:ext cx="7650480" cy="419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2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detenuti stranieri nel Lazio per posizione giuridica 2019 a giugno 2022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930665"/>
              </p:ext>
            </p:extLst>
          </p:nvPr>
        </p:nvGraphicFramePr>
        <p:xfrm>
          <a:off x="625892" y="1207770"/>
          <a:ext cx="7978556" cy="502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7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 e percentuali  di detenuti stranieri nel Lazio (prime dieci nazionalità al 30 giugno 2021)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43655"/>
              </p:ext>
            </p:extLst>
          </p:nvPr>
        </p:nvGraphicFramePr>
        <p:xfrm>
          <a:off x="899592" y="1052736"/>
          <a:ext cx="6696743" cy="5314211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901581">
                  <a:extLst>
                    <a:ext uri="{9D8B030D-6E8A-4147-A177-3AD203B41FA5}">
                      <a16:colId xmlns:a16="http://schemas.microsoft.com/office/drawing/2014/main" val="1042578145"/>
                    </a:ext>
                  </a:extLst>
                </a:gridCol>
                <a:gridCol w="1397581">
                  <a:extLst>
                    <a:ext uri="{9D8B030D-6E8A-4147-A177-3AD203B41FA5}">
                      <a16:colId xmlns:a16="http://schemas.microsoft.com/office/drawing/2014/main" val="3407435865"/>
                    </a:ext>
                  </a:extLst>
                </a:gridCol>
                <a:gridCol w="1397581">
                  <a:extLst>
                    <a:ext uri="{9D8B030D-6E8A-4147-A177-3AD203B41FA5}">
                      <a16:colId xmlns:a16="http://schemas.microsoft.com/office/drawing/2014/main" val="2055976793"/>
                    </a:ext>
                  </a:extLst>
                </a:gridCol>
              </a:tblGrid>
              <a:tr h="104389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Nazione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569" marR="6569" marT="656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Numero detenuti 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569" marR="6569" marT="656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Percentuale sul totale dei detenuti stranieri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9" marR="6569" marT="656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13717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8643622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ALBANIA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2197040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MAROCCO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5659283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NIGERIA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30650716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TUNISIA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1787046"/>
                  </a:ext>
                </a:extLst>
              </a:tr>
              <a:tr h="1576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EGITTO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3291168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GAMBIA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9752570"/>
                  </a:ext>
                </a:extLst>
              </a:tr>
              <a:tr h="60433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BOSNIA E ERZEGOVINA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80569423"/>
                  </a:ext>
                </a:extLst>
              </a:tr>
              <a:tr h="1576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PERU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5657986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ALGERIA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5432284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i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Somma prime </a:t>
                      </a:r>
                      <a:r>
                        <a:rPr lang="it-IT" sz="1600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dieci nazionalità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i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1361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64,8%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74854978"/>
                  </a:ext>
                </a:extLst>
              </a:tr>
              <a:tr h="1576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Altre 95 nazionalità 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740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b"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35,0%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45028396"/>
                  </a:ext>
                </a:extLst>
              </a:tr>
              <a:tr h="30216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 DETENUTI STRANIERI PRESENTI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2.101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69" marR="6569" marT="6569" marB="0" anchor="b"/>
                </a:tc>
                <a:extLst>
                  <a:ext uri="{0D108BD9-81ED-4DB2-BD59-A6C34878D82A}">
                    <a16:rowId xmlns:a16="http://schemas.microsoft.com/office/drawing/2014/main" val="288540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7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432248"/>
              </p:ext>
            </p:extLst>
          </p:nvPr>
        </p:nvGraphicFramePr>
        <p:xfrm>
          <a:off x="4572000" y="1375770"/>
          <a:ext cx="4227200" cy="500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Ripartizione dei detenuti stranieri presenti nel Lazio e in Italia per area geografica di provenienza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409168"/>
              </p:ext>
            </p:extLst>
          </p:nvPr>
        </p:nvGraphicFramePr>
        <p:xfrm>
          <a:off x="179512" y="1375770"/>
          <a:ext cx="4464496" cy="505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2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222</Words>
  <Application>Microsoft Office PowerPoint</Application>
  <PresentationFormat>Presentazione su schermo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255</cp:revision>
  <dcterms:created xsi:type="dcterms:W3CDTF">2020-06-03T15:49:37Z</dcterms:created>
  <dcterms:modified xsi:type="dcterms:W3CDTF">2022-07-14T15:09:50Z</dcterms:modified>
</cp:coreProperties>
</file>