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7" r:id="rId4"/>
    <p:sldId id="258" r:id="rId5"/>
    <p:sldId id="259" r:id="rId6"/>
    <p:sldId id="264" r:id="rId7"/>
    <p:sldId id="261" r:id="rId8"/>
    <p:sldId id="260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>
      <p:cViewPr varScale="1">
        <p:scale>
          <a:sx n="80" d="100"/>
          <a:sy n="80" d="100"/>
        </p:scale>
        <p:origin x="125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AGOSTO%20'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AGOSTO%20'2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Foglio_di_lavoro_di_Microsoft_Excel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AGOSTO%20'2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AGOSTO%20'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'trend lazio'!$T$79:$AL$79</c:f>
              <c:strCache>
                <c:ptCount val="19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  <c:pt idx="15">
                  <c:v>apr. 22</c:v>
                </c:pt>
                <c:pt idx="16">
                  <c:v>mag. 22</c:v>
                </c:pt>
                <c:pt idx="17">
                  <c:v>giu 22</c:v>
                </c:pt>
                <c:pt idx="18">
                  <c:v>lug. 22</c:v>
                </c:pt>
              </c:strCache>
            </c:strRef>
          </c:cat>
          <c:val>
            <c:numRef>
              <c:f>'trend lazio'!$T$80:$AL$80</c:f>
              <c:numCache>
                <c:formatCode>_-* #,##0\ _€_-;\-* #,##0\ _€_-;_-* "-"??\ _€_-;_-@_-</c:formatCode>
                <c:ptCount val="19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06-46CF-9609-50D7A5F366D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  <a:round/>
    </a:ln>
    <a:effectLst/>
  </c:spPr>
  <c:txPr>
    <a:bodyPr/>
    <a:lstStyle/>
    <a:p>
      <a:pPr>
        <a:defRPr sz="1200"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15.169417897480454</c:v>
                </c:pt>
                <c:pt idx="1">
                  <c:v>14.574655777660562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5D-4FD3-9CEA-2F850718E485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15.047784535186794</c:v>
                </c:pt>
                <c:pt idx="1">
                  <c:v>13.181396533221776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5D-4FD3-9CEA-2F850718E485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69.487402258905291</c:v>
                </c:pt>
                <c:pt idx="1">
                  <c:v>71.638261881809413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5D-4FD3-9CEA-2F850718E485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0.29539530842745437</c:v>
                </c:pt>
                <c:pt idx="1">
                  <c:v>0.60568580730824495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5D-4FD3-9CEA-2F850718E4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5704317736753046E-2"/>
          <c:y val="1.6751681540131874E-2"/>
          <c:w val="0.97878086419753085"/>
          <c:h val="0.7568527725551466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1574074074074073E-2"/>
                  <c:y val="-2.5772111490830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CE-4D6E-ACC1-47DFBFEBC4D9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4CE-4D6E-ACC1-47DFBFEBC4D9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4CE-4D6E-ACC1-47DFBFEBC4D9}"/>
                </c:ext>
              </c:extLst>
            </c:dLbl>
            <c:dLbl>
              <c:idx val="9"/>
              <c:layout>
                <c:manualLayout>
                  <c:x val="-1.4467592592592593E-2"/>
                  <c:y val="-2.8789659298436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4CE-4D6E-ACC1-47DFBFEBC4D9}"/>
                </c:ext>
              </c:extLst>
            </c:dLbl>
            <c:dLbl>
              <c:idx val="13"/>
              <c:layout>
                <c:manualLayout>
                  <c:x val="-5.1741136784009954E-2"/>
                  <c:y val="7.8822193681646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4CE-4D6E-ACC1-47DFBFEBC4D9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5.8625582483882381E-2"/>
                      <c:h val="5.27845957021423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4CE-4D6E-ACC1-47DFBFEBC4D9}"/>
                </c:ext>
              </c:extLst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4CE-4D6E-ACC1-47DFBFEBC4D9}"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4CE-4D6E-ACC1-47DFBFEBC4D9}"/>
                </c:ext>
              </c:extLst>
            </c:dLbl>
            <c:dLbl>
              <c:idx val="22"/>
              <c:layout>
                <c:manualLayout>
                  <c:x val="-2.3148148148148147E-2"/>
                  <c:y val="-3.0926533788996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4CE-4D6E-ACC1-47DFBFEBC4D9}"/>
                </c:ext>
              </c:extLst>
            </c:dLbl>
            <c:dLbl>
              <c:idx val="2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4CE-4D6E-ACC1-47DFBFEBC4D9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trend'!$A$26:$A$54</c:f>
              <c:strCache>
                <c:ptCount val="29"/>
                <c:pt idx="0">
                  <c:v>LUG.22</c:v>
                </c:pt>
                <c:pt idx="4">
                  <c:v>mar. 22</c:v>
                </c:pt>
                <c:pt idx="7">
                  <c:v>dic. 21</c:v>
                </c:pt>
                <c:pt idx="10">
                  <c:v>set. 21</c:v>
                </c:pt>
                <c:pt idx="12">
                  <c:v>giu 21</c:v>
                </c:pt>
                <c:pt idx="14">
                  <c:v>mar 21</c:v>
                </c:pt>
                <c:pt idx="16">
                  <c:v>dic 20</c:v>
                </c:pt>
                <c:pt idx="18">
                  <c:v>giu 20</c:v>
                </c:pt>
                <c:pt idx="20">
                  <c:v>dic 19</c:v>
                </c:pt>
                <c:pt idx="24">
                  <c:v>dic 18</c:v>
                </c:pt>
                <c:pt idx="28">
                  <c:v>dic 17</c:v>
                </c:pt>
              </c:strCache>
            </c:strRef>
          </c:cat>
          <c:val>
            <c:numRef>
              <c:f>'in attesa di giudizio trend'!$B$26:$B$54</c:f>
              <c:numCache>
                <c:formatCode>0.0%</c:formatCode>
                <c:ptCount val="29"/>
                <c:pt idx="0">
                  <c:v>0.152</c:v>
                </c:pt>
                <c:pt idx="1">
                  <c:v>0.152</c:v>
                </c:pt>
                <c:pt idx="2">
                  <c:v>0.153</c:v>
                </c:pt>
                <c:pt idx="3">
                  <c:v>0.152</c:v>
                </c:pt>
                <c:pt idx="4">
                  <c:v>0.156</c:v>
                </c:pt>
                <c:pt idx="5">
                  <c:v>0.16</c:v>
                </c:pt>
                <c:pt idx="6">
                  <c:v>0.16</c:v>
                </c:pt>
                <c:pt idx="7">
                  <c:v>0.157</c:v>
                </c:pt>
                <c:pt idx="8">
                  <c:v>0.16200000000000001</c:v>
                </c:pt>
                <c:pt idx="9">
                  <c:v>0.16200000000000001</c:v>
                </c:pt>
                <c:pt idx="10">
                  <c:v>0.16200000000000001</c:v>
                </c:pt>
                <c:pt idx="11">
                  <c:v>0.156</c:v>
                </c:pt>
                <c:pt idx="12">
                  <c:v>0.154</c:v>
                </c:pt>
                <c:pt idx="13">
                  <c:v>0.159</c:v>
                </c:pt>
                <c:pt idx="14">
                  <c:v>0.159</c:v>
                </c:pt>
                <c:pt idx="15">
                  <c:v>0.16500000000000001</c:v>
                </c:pt>
                <c:pt idx="16">
                  <c:v>0.16200000000000001</c:v>
                </c:pt>
                <c:pt idx="17">
                  <c:v>0.17</c:v>
                </c:pt>
                <c:pt idx="18">
                  <c:v>0.16924541331491816</c:v>
                </c:pt>
                <c:pt idx="19">
                  <c:v>0.15335546105175812</c:v>
                </c:pt>
                <c:pt idx="20">
                  <c:v>0.15996643025226678</c:v>
                </c:pt>
                <c:pt idx="21">
                  <c:v>0.16410592768713619</c:v>
                </c:pt>
                <c:pt idx="22">
                  <c:v>0.15843825385810117</c:v>
                </c:pt>
                <c:pt idx="23">
                  <c:v>0.16492055897444358</c:v>
                </c:pt>
                <c:pt idx="24">
                  <c:v>0.16491492749979045</c:v>
                </c:pt>
                <c:pt idx="25">
                  <c:v>0.16955671120177918</c:v>
                </c:pt>
                <c:pt idx="26">
                  <c:v>0.16479177657890706</c:v>
                </c:pt>
                <c:pt idx="27">
                  <c:v>0.16680693196846608</c:v>
                </c:pt>
                <c:pt idx="28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4CE-4D6E-ACC1-47DFBFEBC4D9}"/>
            </c:ext>
          </c:extLst>
        </c:ser>
        <c:ser>
          <c:idx val="1"/>
          <c:order val="1"/>
          <c:tx>
            <c:strRef>
              <c:f>'in attesa di giudizio trend'!$C$25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3964712744240303E-3"/>
                  <c:y val="2.0180664521057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4CE-4D6E-ACC1-47DFBFEBC4D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4CE-4D6E-ACC1-47DFBFEBC4D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CE-4D6E-ACC1-47DFBFEBC4D9}"/>
                </c:ext>
              </c:extLst>
            </c:dLbl>
            <c:dLbl>
              <c:idx val="3"/>
              <c:layout>
                <c:manualLayout>
                  <c:x val="-2.8745075991116534E-2"/>
                  <c:y val="6.8312567857426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4CE-4D6E-ACC1-47DFBFEBC4D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CE-4D6E-ACC1-47DFBFEBC4D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CE-4D6E-ACC1-47DFBFEBC4D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CE-4D6E-ACC1-47DFBFEBC4D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CE-4D6E-ACC1-47DFBFEBC4D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CE-4D6E-ACC1-47DFBFEBC4D9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CE-4D6E-ACC1-47DFBFEBC4D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4CE-4D6E-ACC1-47DFBFEBC4D9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4CE-4D6E-ACC1-47DFBFEBC4D9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4CE-4D6E-ACC1-47DFBFEBC4D9}"/>
                </c:ext>
              </c:extLst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34CE-4D6E-ACC1-47DFBFEBC4D9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4CE-4D6E-ACC1-47DFBFEBC4D9}"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34CE-4D6E-ACC1-47DFBFEBC4D9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4CE-4D6E-ACC1-47DFBFEBC4D9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4CE-4D6E-ACC1-47DFBFEBC4D9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4CE-4D6E-ACC1-47DFBFEBC4D9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34CE-4D6E-ACC1-47DFBFEBC4D9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4CE-4D6E-ACC1-47DFBFEBC4D9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34CE-4D6E-ACC1-47DFBFEBC4D9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trend'!$A$26:$A$54</c:f>
              <c:strCache>
                <c:ptCount val="29"/>
                <c:pt idx="0">
                  <c:v>LUG.22</c:v>
                </c:pt>
                <c:pt idx="4">
                  <c:v>mar. 22</c:v>
                </c:pt>
                <c:pt idx="7">
                  <c:v>dic. 21</c:v>
                </c:pt>
                <c:pt idx="10">
                  <c:v>set. 21</c:v>
                </c:pt>
                <c:pt idx="12">
                  <c:v>giu 21</c:v>
                </c:pt>
                <c:pt idx="14">
                  <c:v>mar 21</c:v>
                </c:pt>
                <c:pt idx="16">
                  <c:v>dic 20</c:v>
                </c:pt>
                <c:pt idx="18">
                  <c:v>giu 20</c:v>
                </c:pt>
                <c:pt idx="20">
                  <c:v>dic 19</c:v>
                </c:pt>
                <c:pt idx="24">
                  <c:v>dic 18</c:v>
                </c:pt>
                <c:pt idx="28">
                  <c:v>dic 17</c:v>
                </c:pt>
              </c:strCache>
            </c:strRef>
          </c:cat>
          <c:val>
            <c:numRef>
              <c:f>'in attesa di giudizio trend'!$C$26:$C$54</c:f>
              <c:numCache>
                <c:formatCode>0.0%</c:formatCode>
                <c:ptCount val="29"/>
                <c:pt idx="0">
                  <c:v>0.14599999999999999</c:v>
                </c:pt>
                <c:pt idx="1">
                  <c:v>0.14799999999999999</c:v>
                </c:pt>
                <c:pt idx="2">
                  <c:v>0.153</c:v>
                </c:pt>
                <c:pt idx="3">
                  <c:v>0.14799999999999999</c:v>
                </c:pt>
                <c:pt idx="4">
                  <c:v>0.14599999999999999</c:v>
                </c:pt>
                <c:pt idx="5">
                  <c:v>0.15</c:v>
                </c:pt>
                <c:pt idx="6">
                  <c:v>0.15</c:v>
                </c:pt>
                <c:pt idx="7">
                  <c:v>0.14599999999999999</c:v>
                </c:pt>
                <c:pt idx="8">
                  <c:v>0.14899999999999999</c:v>
                </c:pt>
                <c:pt idx="9">
                  <c:v>0.151</c:v>
                </c:pt>
                <c:pt idx="10">
                  <c:v>0.14799999999999999</c:v>
                </c:pt>
                <c:pt idx="11">
                  <c:v>0.14899999999999999</c:v>
                </c:pt>
                <c:pt idx="12">
                  <c:v>0.155</c:v>
                </c:pt>
                <c:pt idx="13">
                  <c:v>0.157</c:v>
                </c:pt>
                <c:pt idx="14">
                  <c:v>0.16200000000000001</c:v>
                </c:pt>
                <c:pt idx="15">
                  <c:v>0.16700000000000001</c:v>
                </c:pt>
                <c:pt idx="16">
                  <c:v>0.17399999999999999</c:v>
                </c:pt>
                <c:pt idx="17">
                  <c:v>0.18099999999999999</c:v>
                </c:pt>
                <c:pt idx="18">
                  <c:v>0.20340159666782368</c:v>
                </c:pt>
                <c:pt idx="19">
                  <c:v>0.17827208252740168</c:v>
                </c:pt>
                <c:pt idx="20">
                  <c:v>0.18413036856533657</c:v>
                </c:pt>
                <c:pt idx="21">
                  <c:v>0.17952612393681652</c:v>
                </c:pt>
                <c:pt idx="22">
                  <c:v>0.16918568784700802</c:v>
                </c:pt>
                <c:pt idx="23">
                  <c:v>0.169612922889363</c:v>
                </c:pt>
                <c:pt idx="24">
                  <c:v>0.16467707376798285</c:v>
                </c:pt>
                <c:pt idx="25">
                  <c:v>0.17067159581022798</c:v>
                </c:pt>
                <c:pt idx="26">
                  <c:v>0.16739606126914661</c:v>
                </c:pt>
                <c:pt idx="27">
                  <c:v>0.16277962874821514</c:v>
                </c:pt>
                <c:pt idx="28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34CE-4D6E-ACC1-47DFBFEBC4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62.867072111207648</c:v>
                </c:pt>
                <c:pt idx="1">
                  <c:v>68.631659360846868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18-42BE-97FB-EE8253D5CB3A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37.132927888792352</c:v>
                </c:pt>
                <c:pt idx="1">
                  <c:v>31.368340639153132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18-42BE-97FB-EE8253D5CB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93.136403127715027</c:v>
                </c:pt>
                <c:pt idx="1">
                  <c:v>96.113061350697535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33-45A8-97B4-8AE33096FA80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6.8635968722849698</c:v>
                </c:pt>
                <c:pt idx="1">
                  <c:v>3.8869386493024605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33-45A8-97B4-8AE33096FA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04/08/2022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3092"/>
            <a:ext cx="9247454" cy="634793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25892" y="204595"/>
            <a:ext cx="75698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di Pena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 gennaio 2021 a </a:t>
            </a:r>
            <a:r>
              <a:rPr lang="it-IT" sz="2400" b="1" dirty="0" smtClean="0">
                <a:solidFill>
                  <a:srgbClr val="002060"/>
                </a:solidFill>
              </a:rPr>
              <a:t>luglio</a:t>
            </a:r>
            <a:r>
              <a:rPr lang="it-IT" sz="2400" b="1" dirty="0" smtClean="0">
                <a:solidFill>
                  <a:srgbClr val="002060"/>
                </a:solidFill>
              </a:rPr>
              <a:t> </a:t>
            </a:r>
            <a:r>
              <a:rPr lang="it-IT" sz="2400" b="1" dirty="0" smtClean="0">
                <a:solidFill>
                  <a:srgbClr val="002060"/>
                </a:solidFill>
              </a:rPr>
              <a:t>2022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8549312"/>
              </p:ext>
            </p:extLst>
          </p:nvPr>
        </p:nvGraphicFramePr>
        <p:xfrm>
          <a:off x="0" y="1340768"/>
          <a:ext cx="9092026" cy="4822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Dettaglio dei detenuti presenti negli istituti di pena del Lazio al </a:t>
            </a:r>
            <a:r>
              <a:rPr lang="it-IT" sz="2000" b="1" dirty="0" smtClean="0"/>
              <a:t>31/07</a:t>
            </a:r>
          </a:p>
          <a:p>
            <a:r>
              <a:rPr lang="it-IT" sz="2000" b="1" dirty="0" smtClean="0"/>
              <a:t>/2022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314248"/>
              </p:ext>
            </p:extLst>
          </p:nvPr>
        </p:nvGraphicFramePr>
        <p:xfrm>
          <a:off x="467544" y="513158"/>
          <a:ext cx="7920880" cy="582187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63757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963757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301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Detenuti presenti al  </a:t>
                      </a:r>
                      <a:r>
                        <a:rPr lang="it-IT" sz="1400" u="none" strike="noStrike" dirty="0" smtClean="0">
                          <a:effectLst/>
                        </a:rPr>
                        <a:t>31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 Luglio </a:t>
                      </a:r>
                      <a:r>
                        <a:rPr lang="it-IT" sz="1400" u="none" strike="noStrike" dirty="0" smtClean="0">
                          <a:effectLst/>
                        </a:rPr>
                        <a:t> </a:t>
                      </a:r>
                      <a:r>
                        <a:rPr lang="it-IT" sz="1400" u="none" strike="noStrike" dirty="0" smtClean="0">
                          <a:effectLst/>
                        </a:rPr>
                        <a:t>2022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169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37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3349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1.155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1.154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1.389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461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2073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647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4096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8428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5.158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4.706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5.755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395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2.137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88640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di pena del Lazio calcolato sul totale dei posti effettivamente disponibili al </a:t>
            </a:r>
            <a:r>
              <a:rPr lang="it-IT" b="1" dirty="0" smtClean="0"/>
              <a:t>31 luglio </a:t>
            </a:r>
            <a:r>
              <a:rPr lang="it-IT" b="1" dirty="0" smtClean="0"/>
              <a:t>2022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64705"/>
            <a:ext cx="8424936" cy="49451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31 luglio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867939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</a:t>
            </a:r>
            <a:r>
              <a:rPr lang="en-US" sz="2400" b="1" dirty="0" smtClean="0"/>
              <a:t>da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 a </a:t>
            </a:r>
            <a:r>
              <a:rPr lang="en-US" sz="2400" b="1" dirty="0" err="1" smtClean="0"/>
              <a:t>luglio</a:t>
            </a:r>
            <a:r>
              <a:rPr lang="en-US" sz="2400" b="1" dirty="0" smtClean="0"/>
              <a:t> </a:t>
            </a:r>
            <a:r>
              <a:rPr lang="en-US" sz="2400" b="1" dirty="0" smtClean="0"/>
              <a:t>2022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627030"/>
              </p:ext>
            </p:extLst>
          </p:nvPr>
        </p:nvGraphicFramePr>
        <p:xfrm>
          <a:off x="136898" y="1266503"/>
          <a:ext cx="8836296" cy="4833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31 luglio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6759909"/>
              </p:ext>
            </p:extLst>
          </p:nvPr>
        </p:nvGraphicFramePr>
        <p:xfrm>
          <a:off x="107504" y="1168921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31 luglio </a:t>
            </a:r>
            <a:r>
              <a:rPr lang="it-IT" sz="2000" dirty="0" smtClean="0"/>
              <a:t>2022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339106"/>
              </p:ext>
            </p:extLst>
          </p:nvPr>
        </p:nvGraphicFramePr>
        <p:xfrm>
          <a:off x="251520" y="1340768"/>
          <a:ext cx="8640960" cy="462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3531</TotalTime>
  <Words>425</Words>
  <Application>Microsoft Office PowerPoint</Application>
  <PresentationFormat>Presentazione su schermo (4:3)</PresentationFormat>
  <Paragraphs>148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Detenuti per Posizione Giuridica  In Italia e nel Lazio al 31 luglio 2022</vt:lpstr>
      <vt:lpstr>Percentuali di detenuti in attesa di primo giudizio  in Italia e nel Lazio da dicembre 2017 a luglio 2022 </vt:lpstr>
      <vt:lpstr>Detenuti per Nazionalità In Italia e nel Lazio al 31 luglio 2022</vt:lpstr>
      <vt:lpstr>Detenuti per Genere in Italia e nel Lazio al 31 luglio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249</cp:revision>
  <dcterms:created xsi:type="dcterms:W3CDTF">2020-06-03T15:49:37Z</dcterms:created>
  <dcterms:modified xsi:type="dcterms:W3CDTF">2022-08-04T12:48:18Z</dcterms:modified>
</cp:coreProperties>
</file>