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57" r:id="rId4"/>
    <p:sldId id="258" r:id="rId5"/>
    <p:sldId id="267" r:id="rId6"/>
    <p:sldId id="259" r:id="rId7"/>
    <p:sldId id="264" r:id="rId8"/>
    <p:sldId id="261" r:id="rId9"/>
    <p:sldId id="260" r:id="rId10"/>
    <p:sldId id="268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>
      <p:cViewPr varScale="1">
        <p:scale>
          <a:sx n="80" d="100"/>
          <a:sy n="80" d="100"/>
        </p:scale>
        <p:origin x="125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Elaborazioni\tabelle%20e%20grafici%201%20dicembr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1%20dicembr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Elaborazioni\tabelle%20e%20grafici%201%20dicembr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1%20dicembr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1%20dicemb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2"/>
              <c:layout>
                <c:manualLayout>
                  <c:x val="2.8446660048524943E-3"/>
                  <c:y val="0.110257606259538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E5C-4480-8B71-8269B4031CA5}"/>
                </c:ext>
              </c:extLst>
            </c:dLbl>
            <c:dLbl>
              <c:idx val="3"/>
              <c:layout>
                <c:manualLayout>
                  <c:x val="-2.5601994043672579E-2"/>
                  <c:y val="2.07495864178467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E5C-4480-8B71-8269B4031CA5}"/>
                </c:ext>
              </c:extLst>
            </c:dLbl>
            <c:dLbl>
              <c:idx val="5"/>
              <c:layout>
                <c:manualLayout>
                  <c:x val="2.6075803814570518E-17"/>
                  <c:y val="2.61743148931007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E5C-4480-8B71-8269B4031CA5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587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ysDash"/>
                <a:tailEnd type="triangle"/>
              </a:ln>
              <a:effectLst/>
            </c:spPr>
            <c:trendlineType val="linear"/>
            <c:forward val="2"/>
            <c:dispRSqr val="0"/>
            <c:dispEq val="0"/>
          </c:trendline>
          <c:cat>
            <c:strRef>
              <c:f>'trend lazio'!$T$79:$AP$79</c:f>
              <c:strCache>
                <c:ptCount val="23"/>
                <c:pt idx="0">
                  <c:v>gen. 21</c:v>
                </c:pt>
                <c:pt idx="1">
                  <c:v>feb. 21</c:v>
                </c:pt>
                <c:pt idx="2">
                  <c:v>mar. 21</c:v>
                </c:pt>
                <c:pt idx="3">
                  <c:v>apr. 21</c:v>
                </c:pt>
                <c:pt idx="4">
                  <c:v>mag. 21</c:v>
                </c:pt>
                <c:pt idx="5">
                  <c:v>giu. 21</c:v>
                </c:pt>
                <c:pt idx="6">
                  <c:v>lug. 21</c:v>
                </c:pt>
                <c:pt idx="7">
                  <c:v>ago. 21</c:v>
                </c:pt>
                <c:pt idx="8">
                  <c:v>sett. 21</c:v>
                </c:pt>
                <c:pt idx="9">
                  <c:v>ott. 21</c:v>
                </c:pt>
                <c:pt idx="10">
                  <c:v>nov. 21</c:v>
                </c:pt>
                <c:pt idx="11">
                  <c:v>dic. 21</c:v>
                </c:pt>
                <c:pt idx="12">
                  <c:v>gen 22</c:v>
                </c:pt>
                <c:pt idx="13">
                  <c:v>feb. 22</c:v>
                </c:pt>
                <c:pt idx="14">
                  <c:v>mar. 22</c:v>
                </c:pt>
                <c:pt idx="15">
                  <c:v>apr. 22</c:v>
                </c:pt>
                <c:pt idx="16">
                  <c:v>mag. 22</c:v>
                </c:pt>
                <c:pt idx="17">
                  <c:v>giu 22</c:v>
                </c:pt>
                <c:pt idx="18">
                  <c:v>lug. 22</c:v>
                </c:pt>
                <c:pt idx="19">
                  <c:v>ago. 22</c:v>
                </c:pt>
                <c:pt idx="20">
                  <c:v>sett. 22</c:v>
                </c:pt>
                <c:pt idx="21">
                  <c:v>ott. 22</c:v>
                </c:pt>
                <c:pt idx="22">
                  <c:v>nov. 22</c:v>
                </c:pt>
              </c:strCache>
            </c:strRef>
          </c:cat>
          <c:val>
            <c:numRef>
              <c:f>'trend lazio'!$T$80:$AP$80</c:f>
              <c:numCache>
                <c:formatCode>_-* #,##0\ _€_-;\-* #,##0\ _€_-;_-* "-"??\ _€_-;_-@_-</c:formatCode>
                <c:ptCount val="23"/>
                <c:pt idx="0">
                  <c:v>53329</c:v>
                </c:pt>
                <c:pt idx="1">
                  <c:v>53697</c:v>
                </c:pt>
                <c:pt idx="2">
                  <c:v>53509</c:v>
                </c:pt>
                <c:pt idx="3">
                  <c:v>53608</c:v>
                </c:pt>
                <c:pt idx="4">
                  <c:v>53660</c:v>
                </c:pt>
                <c:pt idx="5">
                  <c:v>53637</c:v>
                </c:pt>
                <c:pt idx="6">
                  <c:v>53129</c:v>
                </c:pt>
                <c:pt idx="7">
                  <c:v>53557</c:v>
                </c:pt>
                <c:pt idx="8">
                  <c:v>53930</c:v>
                </c:pt>
                <c:pt idx="9">
                  <c:v>54307</c:v>
                </c:pt>
                <c:pt idx="10">
                  <c:v>54593</c:v>
                </c:pt>
                <c:pt idx="11">
                  <c:v>54134</c:v>
                </c:pt>
                <c:pt idx="12">
                  <c:v>54372</c:v>
                </c:pt>
                <c:pt idx="13">
                  <c:v>54635</c:v>
                </c:pt>
                <c:pt idx="14">
                  <c:v>54609</c:v>
                </c:pt>
                <c:pt idx="15">
                  <c:v>54595</c:v>
                </c:pt>
                <c:pt idx="16">
                  <c:v>54771</c:v>
                </c:pt>
                <c:pt idx="17">
                  <c:v>54841</c:v>
                </c:pt>
                <c:pt idx="18">
                  <c:v>54979</c:v>
                </c:pt>
                <c:pt idx="19">
                  <c:v>55637</c:v>
                </c:pt>
                <c:pt idx="20">
                  <c:v>55835</c:v>
                </c:pt>
                <c:pt idx="21">
                  <c:v>56225</c:v>
                </c:pt>
                <c:pt idx="22">
                  <c:v>56524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5C-4480-8B71-8269B4031CA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90169952"/>
        <c:axId val="1190171200"/>
      </c:barChart>
      <c:catAx>
        <c:axId val="119016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90171200"/>
        <c:crosses val="autoZero"/>
        <c:auto val="1"/>
        <c:lblAlgn val="ctr"/>
        <c:lblOffset val="100"/>
        <c:noMultiLvlLbl val="0"/>
      </c:catAx>
      <c:valAx>
        <c:axId val="1190171200"/>
        <c:scaling>
          <c:orientation val="minMax"/>
        </c:scaling>
        <c:delete val="1"/>
        <c:axPos val="l"/>
        <c:numFmt formatCode="_-* #,##0\ _€_-;\-* #,##0\ _€_-;_-* &quot;-&quot;??\ _€_-;_-@_-" sourceLinked="1"/>
        <c:majorTickMark val="none"/>
        <c:minorTickMark val="none"/>
        <c:tickLblPos val="nextTo"/>
        <c:crossAx val="119016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100" b="0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15.452723020380887</c:v>
                </c:pt>
                <c:pt idx="1">
                  <c:v>15.527917344844669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EF-4F6E-92A2-139CB2D19D84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Condannati non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14.834614099565654</c:v>
                </c:pt>
                <c:pt idx="1">
                  <c:v>12.881253980610005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EF-4F6E-92A2-139CB2D19D84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69.495489475442696</c:v>
                </c:pt>
                <c:pt idx="1">
                  <c:v>70.982237633571572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EF-4F6E-92A2-139CB2D19D84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0.2171734046107584</c:v>
                </c:pt>
                <c:pt idx="1">
                  <c:v>0.60859104097374561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6EF-4F6E-92A2-139CB2D19D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450617283950612E-3"/>
          <c:y val="1.937900888507443E-2"/>
          <c:w val="0.86786265432098764"/>
          <c:h val="0.77239992313403383"/>
        </c:manualLayout>
      </c:layout>
      <c:lineChart>
        <c:grouping val="standard"/>
        <c:varyColors val="0"/>
        <c:ser>
          <c:idx val="0"/>
          <c:order val="0"/>
          <c:tx>
            <c:strRef>
              <c:f>'in attesa di giudizio trend'!$B$25</c:f>
              <c:strCache>
                <c:ptCount val="1"/>
                <c:pt idx="0">
                  <c:v>Italia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3.6764558338917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87C-4962-A834-0F71FEB2105C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87C-4962-A834-0F71FEB2105C}"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87C-4962-A834-0F71FEB2105C}"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87C-4962-A834-0F71FEB2105C}"/>
                </c:ext>
              </c:extLst>
            </c:dLbl>
            <c:dLbl>
              <c:idx val="1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87C-4962-A834-0F71FEB2105C}"/>
                </c:ext>
              </c:extLst>
            </c:dLbl>
            <c:dLbl>
              <c:idx val="1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87C-4962-A834-0F71FEB2105C}"/>
                </c:ext>
              </c:extLst>
            </c:dLbl>
            <c:dLbl>
              <c:idx val="1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87C-4962-A834-0F71FEB2105C}"/>
                </c:ext>
              </c:extLst>
            </c:dLbl>
            <c:dLbl>
              <c:idx val="22"/>
              <c:layout>
                <c:manualLayout>
                  <c:x val="-2.3148148148148147E-2"/>
                  <c:y val="-3.0926533788996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87C-4962-A834-0F71FEB2105C}"/>
                </c:ext>
              </c:extLst>
            </c:dLbl>
            <c:dLbl>
              <c:idx val="2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487C-4962-A834-0F71FEB2105C}"/>
                </c:ext>
              </c:extLst>
            </c:dLbl>
            <c:dLbl>
              <c:idx val="3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487C-4962-A834-0F71FEB2105C}"/>
                </c:ext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  <a:ln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trend'!$A$26:$A$58</c:f>
              <c:strCache>
                <c:ptCount val="33"/>
                <c:pt idx="0">
                  <c:v>nov.22</c:v>
                </c:pt>
                <c:pt idx="5">
                  <c:v>giu. 22</c:v>
                </c:pt>
                <c:pt idx="8">
                  <c:v>mar. 22</c:v>
                </c:pt>
                <c:pt idx="11">
                  <c:v>dic. 21</c:v>
                </c:pt>
                <c:pt idx="16">
                  <c:v>giu 21</c:v>
                </c:pt>
                <c:pt idx="20">
                  <c:v>dic 20</c:v>
                </c:pt>
                <c:pt idx="22">
                  <c:v>giu 20</c:v>
                </c:pt>
                <c:pt idx="24">
                  <c:v>dic 19</c:v>
                </c:pt>
                <c:pt idx="28">
                  <c:v>dic 18</c:v>
                </c:pt>
                <c:pt idx="32">
                  <c:v>dic 17</c:v>
                </c:pt>
              </c:strCache>
            </c:strRef>
          </c:cat>
          <c:val>
            <c:numRef>
              <c:f>'in attesa di giudizio trend'!$B$26:$B$58</c:f>
              <c:numCache>
                <c:formatCode>0.0%</c:formatCode>
                <c:ptCount val="33"/>
                <c:pt idx="0">
                  <c:v>0.155</c:v>
                </c:pt>
                <c:pt idx="1">
                  <c:v>0.158</c:v>
                </c:pt>
                <c:pt idx="2">
                  <c:v>0.158</c:v>
                </c:pt>
                <c:pt idx="3">
                  <c:v>0.156</c:v>
                </c:pt>
                <c:pt idx="4">
                  <c:v>0.152</c:v>
                </c:pt>
                <c:pt idx="5">
                  <c:v>0.152</c:v>
                </c:pt>
                <c:pt idx="6">
                  <c:v>0.153</c:v>
                </c:pt>
                <c:pt idx="7">
                  <c:v>0.152</c:v>
                </c:pt>
                <c:pt idx="8">
                  <c:v>0.156</c:v>
                </c:pt>
                <c:pt idx="9">
                  <c:v>0.16</c:v>
                </c:pt>
                <c:pt idx="10">
                  <c:v>0.16</c:v>
                </c:pt>
                <c:pt idx="11">
                  <c:v>0.157</c:v>
                </c:pt>
                <c:pt idx="12">
                  <c:v>0.16200000000000001</c:v>
                </c:pt>
                <c:pt idx="13">
                  <c:v>0.16200000000000001</c:v>
                </c:pt>
                <c:pt idx="14">
                  <c:v>0.16200000000000001</c:v>
                </c:pt>
                <c:pt idx="15">
                  <c:v>0.156</c:v>
                </c:pt>
                <c:pt idx="16">
                  <c:v>0.154</c:v>
                </c:pt>
                <c:pt idx="17">
                  <c:v>0.159</c:v>
                </c:pt>
                <c:pt idx="18">
                  <c:v>0.159</c:v>
                </c:pt>
                <c:pt idx="19">
                  <c:v>0.16500000000000001</c:v>
                </c:pt>
                <c:pt idx="20">
                  <c:v>0.16200000000000001</c:v>
                </c:pt>
                <c:pt idx="21">
                  <c:v>0.17</c:v>
                </c:pt>
                <c:pt idx="22">
                  <c:v>0.16924541331491816</c:v>
                </c:pt>
                <c:pt idx="23">
                  <c:v>0.15335546105175812</c:v>
                </c:pt>
                <c:pt idx="24">
                  <c:v>0.15996643025226678</c:v>
                </c:pt>
                <c:pt idx="25">
                  <c:v>0.16410592768713619</c:v>
                </c:pt>
                <c:pt idx="26">
                  <c:v>0.15843825385810117</c:v>
                </c:pt>
                <c:pt idx="27">
                  <c:v>0.16492055897444358</c:v>
                </c:pt>
                <c:pt idx="28">
                  <c:v>0.16491492749979045</c:v>
                </c:pt>
                <c:pt idx="29">
                  <c:v>0.16955671120177918</c:v>
                </c:pt>
                <c:pt idx="30">
                  <c:v>0.16479177657890706</c:v>
                </c:pt>
                <c:pt idx="31">
                  <c:v>0.16680693196846608</c:v>
                </c:pt>
                <c:pt idx="32">
                  <c:v>0.16723371753923066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487C-4962-A834-0F71FEB2105C}"/>
            </c:ext>
          </c:extLst>
        </c:ser>
        <c:ser>
          <c:idx val="1"/>
          <c:order val="1"/>
          <c:tx>
            <c:strRef>
              <c:f>'in attesa di giudizio trend'!$C$25</c:f>
              <c:strCache>
                <c:ptCount val="1"/>
                <c:pt idx="0">
                  <c:v>Lazio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487C-4962-A834-0F71FEB2105C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487C-4962-A834-0F71FEB2105C}"/>
                </c:ext>
              </c:extLst>
            </c:dLbl>
            <c:dLbl>
              <c:idx val="1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487C-4962-A834-0F71FEB2105C}"/>
                </c:ext>
              </c:extLst>
            </c:dLbl>
            <c:dLbl>
              <c:idx val="2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487C-4962-A834-0F71FEB2105C}"/>
                </c:ext>
              </c:extLst>
            </c:dLbl>
            <c:dLbl>
              <c:idx val="3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487C-4962-A834-0F71FEB2105C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trend'!$A$26:$A$58</c:f>
              <c:strCache>
                <c:ptCount val="33"/>
                <c:pt idx="0">
                  <c:v>nov.22</c:v>
                </c:pt>
                <c:pt idx="5">
                  <c:v>giu. 22</c:v>
                </c:pt>
                <c:pt idx="8">
                  <c:v>mar. 22</c:v>
                </c:pt>
                <c:pt idx="11">
                  <c:v>dic. 21</c:v>
                </c:pt>
                <c:pt idx="16">
                  <c:v>giu 21</c:v>
                </c:pt>
                <c:pt idx="20">
                  <c:v>dic 20</c:v>
                </c:pt>
                <c:pt idx="22">
                  <c:v>giu 20</c:v>
                </c:pt>
                <c:pt idx="24">
                  <c:v>dic 19</c:v>
                </c:pt>
                <c:pt idx="28">
                  <c:v>dic 18</c:v>
                </c:pt>
                <c:pt idx="32">
                  <c:v>dic 17</c:v>
                </c:pt>
              </c:strCache>
            </c:strRef>
          </c:cat>
          <c:val>
            <c:numRef>
              <c:f>'in attesa di giudizio trend'!$C$26:$C$58</c:f>
              <c:numCache>
                <c:formatCode>0.0%</c:formatCode>
                <c:ptCount val="33"/>
                <c:pt idx="0">
                  <c:v>0.155</c:v>
                </c:pt>
                <c:pt idx="1">
                  <c:v>0.158</c:v>
                </c:pt>
                <c:pt idx="2">
                  <c:v>0.161</c:v>
                </c:pt>
                <c:pt idx="3">
                  <c:v>0.159</c:v>
                </c:pt>
                <c:pt idx="4">
                  <c:v>0.14599999999999999</c:v>
                </c:pt>
                <c:pt idx="5">
                  <c:v>0.14799999999999999</c:v>
                </c:pt>
                <c:pt idx="6">
                  <c:v>0.153</c:v>
                </c:pt>
                <c:pt idx="7">
                  <c:v>0.14799999999999999</c:v>
                </c:pt>
                <c:pt idx="8">
                  <c:v>0.14599999999999999</c:v>
                </c:pt>
                <c:pt idx="9">
                  <c:v>0.15</c:v>
                </c:pt>
                <c:pt idx="10">
                  <c:v>0.15</c:v>
                </c:pt>
                <c:pt idx="11">
                  <c:v>0.14599999999999999</c:v>
                </c:pt>
                <c:pt idx="12">
                  <c:v>0.14899999999999999</c:v>
                </c:pt>
                <c:pt idx="13">
                  <c:v>0.151</c:v>
                </c:pt>
                <c:pt idx="14">
                  <c:v>0.14799999999999999</c:v>
                </c:pt>
                <c:pt idx="15">
                  <c:v>0.14899999999999999</c:v>
                </c:pt>
                <c:pt idx="16">
                  <c:v>0.155</c:v>
                </c:pt>
                <c:pt idx="17">
                  <c:v>0.157</c:v>
                </c:pt>
                <c:pt idx="18">
                  <c:v>0.16200000000000001</c:v>
                </c:pt>
                <c:pt idx="19">
                  <c:v>0.16700000000000001</c:v>
                </c:pt>
                <c:pt idx="20">
                  <c:v>0.17399999999999999</c:v>
                </c:pt>
                <c:pt idx="21">
                  <c:v>0.18099999999999999</c:v>
                </c:pt>
                <c:pt idx="22">
                  <c:v>0.20340159666782368</c:v>
                </c:pt>
                <c:pt idx="23">
                  <c:v>0.17827208252740168</c:v>
                </c:pt>
                <c:pt idx="24">
                  <c:v>0.18413036856533657</c:v>
                </c:pt>
                <c:pt idx="25">
                  <c:v>0.17952612393681652</c:v>
                </c:pt>
                <c:pt idx="26">
                  <c:v>0.16918568784700802</c:v>
                </c:pt>
                <c:pt idx="27">
                  <c:v>0.169612922889363</c:v>
                </c:pt>
                <c:pt idx="28">
                  <c:v>0.16467707376798285</c:v>
                </c:pt>
                <c:pt idx="29">
                  <c:v>0.17067159581022798</c:v>
                </c:pt>
                <c:pt idx="30">
                  <c:v>0.16739606126914661</c:v>
                </c:pt>
                <c:pt idx="31">
                  <c:v>0.16277962874821514</c:v>
                </c:pt>
                <c:pt idx="32">
                  <c:v>0.15167548500881833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487C-4962-A834-0F71FEB210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392975"/>
        <c:axId val="504390895"/>
      </c:lineChart>
      <c:catAx>
        <c:axId val="504392975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04390895"/>
        <c:crosses val="autoZero"/>
        <c:auto val="1"/>
        <c:lblAlgn val="ctr"/>
        <c:lblOffset val="100"/>
        <c:noMultiLvlLbl val="0"/>
      </c:catAx>
      <c:valAx>
        <c:axId val="504390895"/>
        <c:scaling>
          <c:orientation val="minMax"/>
          <c:min val="0.1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504392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>
              <a:lumMod val="95000"/>
              <a:lumOff val="5000"/>
            </a:schemeClr>
          </a:solidFill>
        </a:defRPr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62.562646174406957</c:v>
                </c:pt>
                <c:pt idx="1">
                  <c:v>68.363880829382211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95-47EE-8912-9BAD78FB1C9A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37.43735382559305</c:v>
                </c:pt>
                <c:pt idx="1">
                  <c:v>31.636119170617789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95-47EE-8912-9BAD78FB1C9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93.184096224523898</c:v>
                </c:pt>
                <c:pt idx="1">
                  <c:v>96.0353124336565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2D-46A6-BA54-9765F9970A30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6.8159037754761105</c:v>
                </c:pt>
                <c:pt idx="1">
                  <c:v>3.9646875663434997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2D-46A6-BA54-9765F9970A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02/12/2022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02/12/2022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02/12/2022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45" y="352778"/>
            <a:ext cx="8928992" cy="6380231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Detenute madri con figli al seguito presenti negli Istituti di Pena in Italia </a:t>
            </a:r>
            <a:br>
              <a:rPr lang="it-IT" sz="2000" dirty="0" smtClean="0"/>
            </a:br>
            <a:r>
              <a:rPr lang="it-IT" sz="2000" dirty="0" smtClean="0"/>
              <a:t>al </a:t>
            </a:r>
            <a:r>
              <a:rPr lang="it-IT" sz="2000" dirty="0" smtClean="0"/>
              <a:t>30 novembre 2022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30346"/>
              </p:ext>
            </p:extLst>
          </p:nvPr>
        </p:nvGraphicFramePr>
        <p:xfrm>
          <a:off x="457200" y="1860592"/>
          <a:ext cx="8229599" cy="4048133"/>
        </p:xfrm>
        <a:graphic>
          <a:graphicData uri="http://schemas.openxmlformats.org/drawingml/2006/table">
            <a:tbl>
              <a:tblPr/>
              <a:tblGrid>
                <a:gridCol w="1726415">
                  <a:extLst>
                    <a:ext uri="{9D8B030D-6E8A-4147-A177-3AD203B41FA5}">
                      <a16:colId xmlns:a16="http://schemas.microsoft.com/office/drawing/2014/main" val="1652550387"/>
                    </a:ext>
                  </a:extLst>
                </a:gridCol>
                <a:gridCol w="2393680">
                  <a:extLst>
                    <a:ext uri="{9D8B030D-6E8A-4147-A177-3AD203B41FA5}">
                      <a16:colId xmlns:a16="http://schemas.microsoft.com/office/drawing/2014/main" val="441714999"/>
                    </a:ext>
                  </a:extLst>
                </a:gridCol>
                <a:gridCol w="688448">
                  <a:extLst>
                    <a:ext uri="{9D8B030D-6E8A-4147-A177-3AD203B41FA5}">
                      <a16:colId xmlns:a16="http://schemas.microsoft.com/office/drawing/2014/main" val="590639773"/>
                    </a:ext>
                  </a:extLst>
                </a:gridCol>
                <a:gridCol w="751997">
                  <a:extLst>
                    <a:ext uri="{9D8B030D-6E8A-4147-A177-3AD203B41FA5}">
                      <a16:colId xmlns:a16="http://schemas.microsoft.com/office/drawing/2014/main" val="3791082953"/>
                    </a:ext>
                  </a:extLst>
                </a:gridCol>
                <a:gridCol w="762588">
                  <a:extLst>
                    <a:ext uri="{9D8B030D-6E8A-4147-A177-3AD203B41FA5}">
                      <a16:colId xmlns:a16="http://schemas.microsoft.com/office/drawing/2014/main" val="2272586680"/>
                    </a:ext>
                  </a:extLst>
                </a:gridCol>
                <a:gridCol w="751997">
                  <a:extLst>
                    <a:ext uri="{9D8B030D-6E8A-4147-A177-3AD203B41FA5}">
                      <a16:colId xmlns:a16="http://schemas.microsoft.com/office/drawing/2014/main" val="1144003536"/>
                    </a:ext>
                  </a:extLst>
                </a:gridCol>
                <a:gridCol w="508392">
                  <a:extLst>
                    <a:ext uri="{9D8B030D-6E8A-4147-A177-3AD203B41FA5}">
                      <a16:colId xmlns:a16="http://schemas.microsoft.com/office/drawing/2014/main" val="16308256"/>
                    </a:ext>
                  </a:extLst>
                </a:gridCol>
                <a:gridCol w="646082">
                  <a:extLst>
                    <a:ext uri="{9D8B030D-6E8A-4147-A177-3AD203B41FA5}">
                      <a16:colId xmlns:a16="http://schemas.microsoft.com/office/drawing/2014/main" val="2730954596"/>
                    </a:ext>
                  </a:extLst>
                </a:gridCol>
              </a:tblGrid>
              <a:tr h="1525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Regione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Istituto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Italiane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Straniere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643108"/>
                  </a:ext>
                </a:extLst>
              </a:tr>
              <a:tr h="29232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891778"/>
                  </a:ext>
                </a:extLst>
              </a:tr>
              <a:tr h="8134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detenzione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detenzione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Presenti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Figli al seguito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Presenti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Figli al seguito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Presenti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Figli al seguito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486331"/>
                  </a:ext>
                </a:extLst>
              </a:tr>
              <a:tr h="67362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CAMPANIA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LAURO ICAM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58884"/>
                  </a:ext>
                </a:extLst>
              </a:tr>
              <a:tr h="8007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LAZIO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ROMA"G. STEFANINI" REBIBBIA FEMMINILE CCF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962522"/>
                  </a:ext>
                </a:extLst>
              </a:tr>
              <a:tr h="4384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MILANO"F. DI CATALDO" SAN VITTORE CCF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9451787"/>
                  </a:ext>
                </a:extLst>
              </a:tr>
              <a:tr h="4384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PIEMONTE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TORINO"G. LORUSSO L. CUTUGNO" LE VALLETTE CC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2995036"/>
                  </a:ext>
                </a:extLst>
              </a:tr>
              <a:tr h="2430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PUGLIA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LECCE"N.C." CC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3964420"/>
                  </a:ext>
                </a:extLst>
              </a:tr>
              <a:tr h="15251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1005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84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25892" y="204595"/>
            <a:ext cx="756989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di Pena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da gennaio 2021 a </a:t>
            </a:r>
            <a:r>
              <a:rPr lang="it-IT" sz="2400" b="1" dirty="0" smtClean="0">
                <a:solidFill>
                  <a:srgbClr val="002060"/>
                </a:solidFill>
              </a:rPr>
              <a:t>novembre </a:t>
            </a:r>
            <a:r>
              <a:rPr lang="it-IT" sz="2400" b="1" dirty="0" smtClean="0">
                <a:solidFill>
                  <a:srgbClr val="002060"/>
                </a:solidFill>
              </a:rPr>
              <a:t>2022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0163158"/>
              </p:ext>
            </p:extLst>
          </p:nvPr>
        </p:nvGraphicFramePr>
        <p:xfrm>
          <a:off x="200919" y="1420999"/>
          <a:ext cx="8928992" cy="4682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b="1" dirty="0" smtClean="0"/>
              <a:t>Dettaglio dei detenuti presenti negli istituti di pena del Lazio al </a:t>
            </a:r>
            <a:r>
              <a:rPr lang="it-IT" sz="2000" b="1" dirty="0" smtClean="0"/>
              <a:t>30/11/2022</a:t>
            </a:r>
            <a:endParaRPr lang="it-IT" sz="2000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300305"/>
              </p:ext>
            </p:extLst>
          </p:nvPr>
        </p:nvGraphicFramePr>
        <p:xfrm>
          <a:off x="467544" y="513158"/>
          <a:ext cx="7920880" cy="581589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47203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32855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230223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59684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1023401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19402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197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Tipo 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Capienza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Regolamentare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POSTI  </a:t>
                      </a:r>
                      <a:br>
                        <a:rPr lang="it-IT" sz="1400" u="none" strike="noStrike" dirty="0">
                          <a:effectLst/>
                        </a:rPr>
                      </a:br>
                      <a:r>
                        <a:rPr lang="it-IT" sz="1400" u="none" strike="noStrike" dirty="0">
                          <a:effectLst/>
                        </a:rPr>
                        <a:t>effettivamente disponili (*)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Detenuti presenti al  </a:t>
                      </a:r>
                      <a:r>
                        <a:rPr lang="it-IT" sz="1400" u="none" strike="noStrike" dirty="0" smtClean="0">
                          <a:effectLst/>
                        </a:rPr>
                        <a:t>30</a:t>
                      </a:r>
                      <a:r>
                        <a:rPr lang="it-IT" sz="1400" u="none" strike="noStrike" baseline="0" dirty="0" smtClean="0">
                          <a:effectLst/>
                        </a:rPr>
                        <a:t> Novembre </a:t>
                      </a:r>
                      <a:r>
                        <a:rPr lang="it-IT" sz="1400" u="none" strike="noStrike" baseline="0" dirty="0" smtClean="0">
                          <a:effectLst/>
                        </a:rPr>
                        <a:t>2022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di cui</a:t>
                      </a:r>
                      <a:endParaRPr lang="it-IT" sz="1400" b="1" i="0" u="none" strike="noStrike" dirty="0" smtClean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stranieri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21169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D</a:t>
                      </a:r>
                      <a:r>
                        <a:rPr lang="it-IT" sz="1400" b="1" u="none" strike="noStrike" dirty="0" smtClean="0">
                          <a:effectLst/>
                        </a:rPr>
                        <a:t>onne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451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CASSINO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130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168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41402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465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451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PALIANO-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451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LATINA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451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2351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31958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235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2351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829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1.155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1.076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504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2351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30598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25253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532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451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32528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575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196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48295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5.169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4.697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5.986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408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2.241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176137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di pena del Lazio calcolato sul totale dei posti effettivamente disponibili al </a:t>
            </a:r>
            <a:r>
              <a:rPr lang="it-IT" b="1" dirty="0" smtClean="0"/>
              <a:t>30 Novembre  </a:t>
            </a:r>
            <a:r>
              <a:rPr lang="it-IT" b="1" dirty="0" smtClean="0"/>
              <a:t>2022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215008" y="5949280"/>
            <a:ext cx="892899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  <a:p>
            <a:r>
              <a:rPr lang="it-IT" sz="1050" dirty="0" smtClean="0"/>
              <a:t>(**) il tasso di affollamento in Italia è calcolato in base alla capienza regolamentare dichiarata dal DAP</a:t>
            </a:r>
            <a:endParaRPr lang="it-IT" sz="105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908720"/>
            <a:ext cx="8064896" cy="424847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196752"/>
            <a:ext cx="5838825" cy="51435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-233170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Tasso affollamento per regione e numero di detenuti presenti </a:t>
            </a:r>
            <a:br>
              <a:rPr lang="it-IT" sz="2000" b="1" dirty="0" smtClean="0"/>
            </a:br>
            <a:r>
              <a:rPr lang="it-IT" sz="2000" b="1" dirty="0" smtClean="0"/>
              <a:t>negli Istituti di pena d’Italia al </a:t>
            </a:r>
            <a:r>
              <a:rPr lang="it-IT" sz="2000" b="1" dirty="0" smtClean="0"/>
              <a:t>30 Novembre </a:t>
            </a:r>
            <a:r>
              <a:rPr lang="it-IT" sz="2000" b="1" dirty="0" smtClean="0"/>
              <a:t>2022</a:t>
            </a:r>
            <a:endParaRPr lang="it-IT" sz="20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3068960"/>
            <a:ext cx="1699700" cy="120169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335334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 In Italia e nel Lazio al </a:t>
            </a:r>
            <a:r>
              <a:rPr lang="it-IT" sz="2000" b="1" dirty="0" smtClean="0"/>
              <a:t>30 novembre </a:t>
            </a:r>
            <a:r>
              <a:rPr lang="it-IT" sz="2000" b="1" dirty="0" smtClean="0"/>
              <a:t>2022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6180746"/>
              </p:ext>
            </p:extLst>
          </p:nvPr>
        </p:nvGraphicFramePr>
        <p:xfrm>
          <a:off x="254317" y="983932"/>
          <a:ext cx="8635365" cy="4890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di </a:t>
            </a:r>
            <a:r>
              <a:rPr lang="en-US" sz="2400" b="1" dirty="0" smtClean="0"/>
              <a:t>primo </a:t>
            </a:r>
            <a:r>
              <a:rPr lang="en-US" sz="2400" b="1" dirty="0" err="1" smtClean="0"/>
              <a:t>giudizio</a:t>
            </a: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Lazio </a:t>
            </a:r>
            <a:r>
              <a:rPr lang="en-US" sz="2400" b="1" dirty="0" smtClean="0"/>
              <a:t>da </a:t>
            </a:r>
            <a:r>
              <a:rPr lang="en-US" sz="2400" b="1" dirty="0" err="1" smtClean="0"/>
              <a:t>dicembre</a:t>
            </a:r>
            <a:r>
              <a:rPr lang="en-US" sz="2400" b="1" dirty="0" smtClean="0"/>
              <a:t> 2017 </a:t>
            </a:r>
            <a:r>
              <a:rPr lang="en-US" sz="2400" b="1" dirty="0" smtClean="0"/>
              <a:t>a </a:t>
            </a:r>
            <a:r>
              <a:rPr lang="en-US" sz="2400" b="1" dirty="0" err="1" smtClean="0"/>
              <a:t>novembre</a:t>
            </a:r>
            <a:r>
              <a:rPr lang="en-US" sz="2400" b="1" dirty="0" smtClean="0"/>
              <a:t> </a:t>
            </a:r>
            <a:r>
              <a:rPr lang="en-US" sz="2400" b="1" dirty="0" smtClean="0"/>
              <a:t>2022</a:t>
            </a:r>
            <a:r>
              <a:rPr lang="en-US" sz="2400" b="1" dirty="0"/>
              <a:t/>
            </a:r>
            <a:br>
              <a:rPr lang="en-US" sz="2400" b="1" dirty="0"/>
            </a:b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6353112"/>
              </p:ext>
            </p:extLst>
          </p:nvPr>
        </p:nvGraphicFramePr>
        <p:xfrm>
          <a:off x="395536" y="1435706"/>
          <a:ext cx="881592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</a:t>
            </a:r>
            <a:r>
              <a:rPr lang="it-IT" sz="2000" b="1" dirty="0" smtClean="0"/>
              <a:t>30 novembre </a:t>
            </a:r>
            <a:r>
              <a:rPr lang="it-IT" sz="2000" b="1" dirty="0" smtClean="0"/>
              <a:t>2022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5988821"/>
              </p:ext>
            </p:extLst>
          </p:nvPr>
        </p:nvGraphicFramePr>
        <p:xfrm>
          <a:off x="179070" y="1003935"/>
          <a:ext cx="8785859" cy="485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</a:t>
            </a:r>
            <a:r>
              <a:rPr lang="it-IT" sz="2000" dirty="0" smtClean="0"/>
              <a:t>30 novembre </a:t>
            </a:r>
            <a:r>
              <a:rPr lang="it-IT" sz="2000" dirty="0" smtClean="0"/>
              <a:t>2022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1654137"/>
              </p:ext>
            </p:extLst>
          </p:nvPr>
        </p:nvGraphicFramePr>
        <p:xfrm>
          <a:off x="395536" y="1187625"/>
          <a:ext cx="8568952" cy="4775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4185</TotalTime>
  <Words>568</Words>
  <Application>Microsoft Office PowerPoint</Application>
  <PresentationFormat>Presentazione su schermo (4:3)</PresentationFormat>
  <Paragraphs>218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Tasso affollamento per regione e numero di detenuti presenti  negli Istituti di pena d’Italia al 30 Novembre 2022</vt:lpstr>
      <vt:lpstr>Detenuti per Posizione Giuridica  In Italia e nel Lazio al 30 novembre 2022</vt:lpstr>
      <vt:lpstr>Percentuali di detenuti in attesa di primo giudizio  in Italia e nel Lazio da dicembre 2017 a novembre 2022 </vt:lpstr>
      <vt:lpstr>Detenuti per Nazionalità In Italia e nel Lazio al 30 novembre 2022</vt:lpstr>
      <vt:lpstr>Detenuti per Genere in Italia e nel Lazio al 30 novembre 2022</vt:lpstr>
      <vt:lpstr>Detenute madri con figli al seguito presenti negli Istituti di Pena in Italia  al 30 novembre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</cp:lastModifiedBy>
  <cp:revision>306</cp:revision>
  <dcterms:created xsi:type="dcterms:W3CDTF">2020-06-03T15:49:37Z</dcterms:created>
  <dcterms:modified xsi:type="dcterms:W3CDTF">2022-12-02T09:45:20Z</dcterms:modified>
</cp:coreProperties>
</file>